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4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9">
  <p:sldMasterIdLst>
    <p:sldMasterId id="2147483654" r:id="rId1"/>
  </p:sldMasterIdLst>
  <p:notesMasterIdLst>
    <p:notesMasterId r:id="rId44"/>
  </p:notesMasterIdLst>
  <p:handoutMasterIdLst>
    <p:handoutMasterId r:id="rId45"/>
  </p:handoutMasterIdLst>
  <p:sldIdLst>
    <p:sldId id="311" r:id="rId2"/>
    <p:sldId id="377" r:id="rId3"/>
    <p:sldId id="363" r:id="rId4"/>
    <p:sldId id="364" r:id="rId5"/>
    <p:sldId id="362" r:id="rId6"/>
    <p:sldId id="365" r:id="rId7"/>
    <p:sldId id="368" r:id="rId8"/>
    <p:sldId id="382" r:id="rId9"/>
    <p:sldId id="383" r:id="rId10"/>
    <p:sldId id="370" r:id="rId11"/>
    <p:sldId id="384" r:id="rId12"/>
    <p:sldId id="389" r:id="rId13"/>
    <p:sldId id="371" r:id="rId14"/>
    <p:sldId id="386" r:id="rId15"/>
    <p:sldId id="376" r:id="rId16"/>
    <p:sldId id="358" r:id="rId17"/>
    <p:sldId id="357" r:id="rId18"/>
    <p:sldId id="360" r:id="rId19"/>
    <p:sldId id="350" r:id="rId20"/>
    <p:sldId id="369" r:id="rId21"/>
    <p:sldId id="378" r:id="rId22"/>
    <p:sldId id="380" r:id="rId23"/>
    <p:sldId id="379" r:id="rId24"/>
    <p:sldId id="367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06" r:id="rId42"/>
    <p:sldId id="407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37">
          <p15:clr>
            <a:srgbClr val="A4A3A4"/>
          </p15:clr>
        </p15:guide>
        <p15:guide id="3" orient="horz" pos="2927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DC1FE1"/>
    <a:srgbClr val="000000"/>
    <a:srgbClr val="CC6600"/>
    <a:srgbClr val="6666FF"/>
    <a:srgbClr val="CCECFF"/>
    <a:srgbClr val="FFCC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6" autoAdjust="0"/>
    <p:restoredTop sz="94624" autoAdjust="0"/>
  </p:normalViewPr>
  <p:slideViewPr>
    <p:cSldViewPr>
      <p:cViewPr varScale="1">
        <p:scale>
          <a:sx n="90" d="100"/>
          <a:sy n="90" d="100"/>
        </p:scale>
        <p:origin x="20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62" y="-90"/>
      </p:cViewPr>
      <p:guideLst>
        <p:guide orient="horz" pos="2956"/>
        <p:guide pos="2237"/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47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11" Type="http://schemas.openxmlformats.org/officeDocument/2006/relationships/slide" Target="slides/slide10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49" Type="http://schemas.openxmlformats.org/officeDocument/2006/relationships/tableStyles" Target="tableStyle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slide" Target="slides/slide35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8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46" Type="http://schemas.openxmlformats.org/officeDocument/2006/relationships/presProps" Target="presProps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864C8-4696-C940-A633-32136545FAD4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CC773064-57E4-054A-9FCF-B51DF850B30D}">
      <dgm:prSet phldrT="[Text]" custT="1"/>
      <dgm:spPr/>
      <dgm:t>
        <a:bodyPr/>
        <a:lstStyle/>
        <a:p>
          <a:endParaRPr lang="en-US" sz="1800" b="1" dirty="0" smtClean="0"/>
        </a:p>
        <a:p>
          <a:r>
            <a:rPr lang="en-US" sz="2000" b="1" dirty="0" smtClean="0">
              <a:latin typeface="Century Gothic" panose="020B0502020202020204" pitchFamily="34" charset="0"/>
            </a:rPr>
            <a:t>Tier 3: Intensive Intervention for Individual Students</a:t>
          </a:r>
        </a:p>
      </dgm:t>
    </dgm:pt>
    <dgm:pt modelId="{A1DCB041-2E53-F045-9EAB-8F32A0776FFD}" type="parTrans" cxnId="{DE8D7469-F5C1-3745-B2A2-CC0866DC8221}">
      <dgm:prSet/>
      <dgm:spPr/>
      <dgm:t>
        <a:bodyPr/>
        <a:lstStyle/>
        <a:p>
          <a:endParaRPr lang="en-US"/>
        </a:p>
      </dgm:t>
    </dgm:pt>
    <dgm:pt modelId="{437D261A-2F5C-6F4A-9347-3C3CB70C593B}" type="sibTrans" cxnId="{DE8D7469-F5C1-3745-B2A2-CC0866DC8221}">
      <dgm:prSet/>
      <dgm:spPr/>
      <dgm:t>
        <a:bodyPr/>
        <a:lstStyle/>
        <a:p>
          <a:endParaRPr lang="en-US"/>
        </a:p>
      </dgm:t>
    </dgm:pt>
    <dgm:pt modelId="{94D55E70-6C35-1B4C-A5D1-B0D77C7486B3}">
      <dgm:prSet phldrT="[Text]" custT="1"/>
      <dgm:spPr/>
      <dgm:t>
        <a:bodyPr/>
        <a:lstStyle/>
        <a:p>
          <a:r>
            <a:rPr lang="en-US" sz="2000" b="1" dirty="0" smtClean="0">
              <a:latin typeface="Century Gothic" panose="020B0502020202020204" pitchFamily="34" charset="0"/>
            </a:rPr>
            <a:t>Tier 2: Supplemental Interventions for Some Students</a:t>
          </a:r>
          <a:endParaRPr lang="en-US" sz="2000" b="1" dirty="0">
            <a:latin typeface="Century Gothic" panose="020B0502020202020204" pitchFamily="34" charset="0"/>
          </a:endParaRPr>
        </a:p>
      </dgm:t>
    </dgm:pt>
    <dgm:pt modelId="{1EFA72BD-EE68-5145-ADAC-5AE8DA782953}" type="parTrans" cxnId="{F6EC02DB-6887-A348-8B69-2E3F880B7191}">
      <dgm:prSet/>
      <dgm:spPr/>
      <dgm:t>
        <a:bodyPr/>
        <a:lstStyle/>
        <a:p>
          <a:endParaRPr lang="en-US"/>
        </a:p>
      </dgm:t>
    </dgm:pt>
    <dgm:pt modelId="{9A64DE7F-1864-5548-AFB1-33FE3DD38347}" type="sibTrans" cxnId="{F6EC02DB-6887-A348-8B69-2E3F880B7191}">
      <dgm:prSet/>
      <dgm:spPr/>
      <dgm:t>
        <a:bodyPr/>
        <a:lstStyle/>
        <a:p>
          <a:endParaRPr lang="en-US"/>
        </a:p>
      </dgm:t>
    </dgm:pt>
    <dgm:pt modelId="{7D0435A1-88AF-B147-88F8-751E1AA9AC31}">
      <dgm:prSet phldrT="[Text]" custT="1"/>
      <dgm:spPr/>
      <dgm:t>
        <a:bodyPr/>
        <a:lstStyle/>
        <a:p>
          <a:r>
            <a:rPr lang="en-US" sz="2000" b="1" dirty="0" smtClean="0">
              <a:latin typeface="Century Gothic" panose="020B0502020202020204" pitchFamily="34" charset="0"/>
            </a:rPr>
            <a:t>Tier 1: Effective Core Instruction for ALL</a:t>
          </a:r>
          <a:endParaRPr lang="en-US" sz="2000" b="1" i="1" dirty="0">
            <a:latin typeface="Century Gothic" panose="020B0502020202020204" pitchFamily="34" charset="0"/>
          </a:endParaRPr>
        </a:p>
      </dgm:t>
    </dgm:pt>
    <dgm:pt modelId="{7F1A5933-5A51-6D48-BD94-8E6A9EE5D2B3}" type="sibTrans" cxnId="{D50BDCEF-BDA8-3546-B023-FC2F042C9E60}">
      <dgm:prSet/>
      <dgm:spPr/>
      <dgm:t>
        <a:bodyPr/>
        <a:lstStyle/>
        <a:p>
          <a:endParaRPr lang="en-US"/>
        </a:p>
      </dgm:t>
    </dgm:pt>
    <dgm:pt modelId="{E9C77AAB-7C94-BB43-9845-AAFB39F1AA4A}" type="parTrans" cxnId="{D50BDCEF-BDA8-3546-B023-FC2F042C9E60}">
      <dgm:prSet/>
      <dgm:spPr/>
      <dgm:t>
        <a:bodyPr/>
        <a:lstStyle/>
        <a:p>
          <a:endParaRPr lang="en-US"/>
        </a:p>
      </dgm:t>
    </dgm:pt>
    <dgm:pt modelId="{A2D959D1-E5B5-FB45-B998-BCBDAAA63C79}" type="pres">
      <dgm:prSet presAssocID="{642864C8-4696-C940-A633-32136545FAD4}" presName="Name0" presStyleCnt="0">
        <dgm:presLayoutVars>
          <dgm:dir/>
          <dgm:animLvl val="lvl"/>
          <dgm:resizeHandles val="exact"/>
        </dgm:presLayoutVars>
      </dgm:prSet>
      <dgm:spPr/>
    </dgm:pt>
    <dgm:pt modelId="{549798C4-56D5-4F47-88E1-D51651DD66F8}" type="pres">
      <dgm:prSet presAssocID="{CC773064-57E4-054A-9FCF-B51DF850B30D}" presName="Name8" presStyleCnt="0"/>
      <dgm:spPr/>
    </dgm:pt>
    <dgm:pt modelId="{04B87DA8-9C6E-0C41-9A73-03686F3674A9}" type="pres">
      <dgm:prSet presAssocID="{CC773064-57E4-054A-9FCF-B51DF850B30D}" presName="level" presStyleLbl="node1" presStyleIdx="0" presStyleCnt="3" custLinFactNeighborY="12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4C95C-5C14-1342-94C4-7A8DCB1EA525}" type="pres">
      <dgm:prSet presAssocID="{CC773064-57E4-054A-9FCF-B51DF850B3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44781-C68F-4944-9EA2-1680A3C776E0}" type="pres">
      <dgm:prSet presAssocID="{94D55E70-6C35-1B4C-A5D1-B0D77C7486B3}" presName="Name8" presStyleCnt="0"/>
      <dgm:spPr/>
    </dgm:pt>
    <dgm:pt modelId="{179E400B-568E-FC4E-82F7-CAB9A3F79FE2}" type="pres">
      <dgm:prSet presAssocID="{94D55E70-6C35-1B4C-A5D1-B0D77C7486B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D27E4-C50D-BA4E-ADA0-00A3B6A946B7}" type="pres">
      <dgm:prSet presAssocID="{94D55E70-6C35-1B4C-A5D1-B0D77C7486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BF741-8F69-5E4B-BD99-05F282FFA8D9}" type="pres">
      <dgm:prSet presAssocID="{7D0435A1-88AF-B147-88F8-751E1AA9AC31}" presName="Name8" presStyleCnt="0"/>
      <dgm:spPr/>
    </dgm:pt>
    <dgm:pt modelId="{C83E0493-1C77-A749-95E8-2C690464948E}" type="pres">
      <dgm:prSet presAssocID="{7D0435A1-88AF-B147-88F8-751E1AA9AC31}" presName="level" presStyleLbl="node1" presStyleIdx="2" presStyleCnt="3" custScaleY="68767" custLinFactNeighborX="-1599" custLinFactNeighborY="71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3F477-3622-2B43-9B2D-E333E0B14849}" type="pres">
      <dgm:prSet presAssocID="{7D0435A1-88AF-B147-88F8-751E1AA9AC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EC02DB-6887-A348-8B69-2E3F880B7191}" srcId="{642864C8-4696-C940-A633-32136545FAD4}" destId="{94D55E70-6C35-1B4C-A5D1-B0D77C7486B3}" srcOrd="1" destOrd="0" parTransId="{1EFA72BD-EE68-5145-ADAC-5AE8DA782953}" sibTransId="{9A64DE7F-1864-5548-AFB1-33FE3DD38347}"/>
    <dgm:cxn modelId="{0ECE86AB-18E8-4C9C-9878-E499790EF4F5}" type="presOf" srcId="{7D0435A1-88AF-B147-88F8-751E1AA9AC31}" destId="{5203F477-3622-2B43-9B2D-E333E0B14849}" srcOrd="1" destOrd="0" presId="urn:microsoft.com/office/officeart/2005/8/layout/pyramid1"/>
    <dgm:cxn modelId="{FA431421-008C-409C-8AE8-C967E6729E89}" type="presOf" srcId="{94D55E70-6C35-1B4C-A5D1-B0D77C7486B3}" destId="{626D27E4-C50D-BA4E-ADA0-00A3B6A946B7}" srcOrd="1" destOrd="0" presId="urn:microsoft.com/office/officeart/2005/8/layout/pyramid1"/>
    <dgm:cxn modelId="{3EB6E34E-B195-4213-9B1A-0CEF8BDAEBA7}" type="presOf" srcId="{642864C8-4696-C940-A633-32136545FAD4}" destId="{A2D959D1-E5B5-FB45-B998-BCBDAAA63C79}" srcOrd="0" destOrd="0" presId="urn:microsoft.com/office/officeart/2005/8/layout/pyramid1"/>
    <dgm:cxn modelId="{3AB52895-EC31-49C9-98F3-20EFD0DB81C6}" type="presOf" srcId="{CC773064-57E4-054A-9FCF-B51DF850B30D}" destId="{04B87DA8-9C6E-0C41-9A73-03686F3674A9}" srcOrd="0" destOrd="0" presId="urn:microsoft.com/office/officeart/2005/8/layout/pyramid1"/>
    <dgm:cxn modelId="{D50BDCEF-BDA8-3546-B023-FC2F042C9E60}" srcId="{642864C8-4696-C940-A633-32136545FAD4}" destId="{7D0435A1-88AF-B147-88F8-751E1AA9AC31}" srcOrd="2" destOrd="0" parTransId="{E9C77AAB-7C94-BB43-9845-AAFB39F1AA4A}" sibTransId="{7F1A5933-5A51-6D48-BD94-8E6A9EE5D2B3}"/>
    <dgm:cxn modelId="{6B099A54-BF9C-46FC-8378-021F89B707EF}" type="presOf" srcId="{7D0435A1-88AF-B147-88F8-751E1AA9AC31}" destId="{C83E0493-1C77-A749-95E8-2C690464948E}" srcOrd="0" destOrd="0" presId="urn:microsoft.com/office/officeart/2005/8/layout/pyramid1"/>
    <dgm:cxn modelId="{F87BDC73-288A-4754-87D1-BA4D1F8C612E}" type="presOf" srcId="{94D55E70-6C35-1B4C-A5D1-B0D77C7486B3}" destId="{179E400B-568E-FC4E-82F7-CAB9A3F79FE2}" srcOrd="0" destOrd="0" presId="urn:microsoft.com/office/officeart/2005/8/layout/pyramid1"/>
    <dgm:cxn modelId="{34C27A5B-8A0E-4E9E-87B4-7CF97BC3A89A}" type="presOf" srcId="{CC773064-57E4-054A-9FCF-B51DF850B30D}" destId="{6C84C95C-5C14-1342-94C4-7A8DCB1EA525}" srcOrd="1" destOrd="0" presId="urn:microsoft.com/office/officeart/2005/8/layout/pyramid1"/>
    <dgm:cxn modelId="{DE8D7469-F5C1-3745-B2A2-CC0866DC8221}" srcId="{642864C8-4696-C940-A633-32136545FAD4}" destId="{CC773064-57E4-054A-9FCF-B51DF850B30D}" srcOrd="0" destOrd="0" parTransId="{A1DCB041-2E53-F045-9EAB-8F32A0776FFD}" sibTransId="{437D261A-2F5C-6F4A-9347-3C3CB70C593B}"/>
    <dgm:cxn modelId="{169D972A-671D-4776-AE15-5248F1AB3B1D}" type="presParOf" srcId="{A2D959D1-E5B5-FB45-B998-BCBDAAA63C79}" destId="{549798C4-56D5-4F47-88E1-D51651DD66F8}" srcOrd="0" destOrd="0" presId="urn:microsoft.com/office/officeart/2005/8/layout/pyramid1"/>
    <dgm:cxn modelId="{84430501-7547-4F70-8A07-9DEFC1F062C6}" type="presParOf" srcId="{549798C4-56D5-4F47-88E1-D51651DD66F8}" destId="{04B87DA8-9C6E-0C41-9A73-03686F3674A9}" srcOrd="0" destOrd="0" presId="urn:microsoft.com/office/officeart/2005/8/layout/pyramid1"/>
    <dgm:cxn modelId="{69B933C9-C514-4F29-9110-1F49B9D57BF9}" type="presParOf" srcId="{549798C4-56D5-4F47-88E1-D51651DD66F8}" destId="{6C84C95C-5C14-1342-94C4-7A8DCB1EA525}" srcOrd="1" destOrd="0" presId="urn:microsoft.com/office/officeart/2005/8/layout/pyramid1"/>
    <dgm:cxn modelId="{B8CBC37A-716C-4A22-A6C7-C99EC284F4EF}" type="presParOf" srcId="{A2D959D1-E5B5-FB45-B998-BCBDAAA63C79}" destId="{3AE44781-C68F-4944-9EA2-1680A3C776E0}" srcOrd="1" destOrd="0" presId="urn:microsoft.com/office/officeart/2005/8/layout/pyramid1"/>
    <dgm:cxn modelId="{DE13A4AC-6304-4552-9278-F6AC510D3C54}" type="presParOf" srcId="{3AE44781-C68F-4944-9EA2-1680A3C776E0}" destId="{179E400B-568E-FC4E-82F7-CAB9A3F79FE2}" srcOrd="0" destOrd="0" presId="urn:microsoft.com/office/officeart/2005/8/layout/pyramid1"/>
    <dgm:cxn modelId="{F126A260-4D84-479F-B61D-0210314A8AC2}" type="presParOf" srcId="{3AE44781-C68F-4944-9EA2-1680A3C776E0}" destId="{626D27E4-C50D-BA4E-ADA0-00A3B6A946B7}" srcOrd="1" destOrd="0" presId="urn:microsoft.com/office/officeart/2005/8/layout/pyramid1"/>
    <dgm:cxn modelId="{C675E885-B8EA-4270-8D6A-206F0185DD4F}" type="presParOf" srcId="{A2D959D1-E5B5-FB45-B998-BCBDAAA63C79}" destId="{436BF741-8F69-5E4B-BD99-05F282FFA8D9}" srcOrd="2" destOrd="0" presId="urn:microsoft.com/office/officeart/2005/8/layout/pyramid1"/>
    <dgm:cxn modelId="{DAE6D086-AA1E-463C-B218-7769A13E5B79}" type="presParOf" srcId="{436BF741-8F69-5E4B-BD99-05F282FFA8D9}" destId="{C83E0493-1C77-A749-95E8-2C690464948E}" srcOrd="0" destOrd="0" presId="urn:microsoft.com/office/officeart/2005/8/layout/pyramid1"/>
    <dgm:cxn modelId="{2DBE3A19-48F2-4813-AD34-6A05CC58E259}" type="presParOf" srcId="{436BF741-8F69-5E4B-BD99-05F282FFA8D9}" destId="{5203F477-3622-2B43-9B2D-E333E0B1484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87DA8-9C6E-0C41-9A73-03686F3674A9}">
      <dsp:nvSpPr>
        <dsp:cNvPr id="0" name=""/>
        <dsp:cNvSpPr/>
      </dsp:nvSpPr>
      <dsp:spPr>
        <a:xfrm>
          <a:off x="2679505" y="18475"/>
          <a:ext cx="3175389" cy="1539637"/>
        </a:xfrm>
        <a:prstGeom prst="trapezoid">
          <a:avLst>
            <a:gd name="adj" fmla="val 10312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anose="020B0502020202020204" pitchFamily="34" charset="0"/>
            </a:rPr>
            <a:t>Tier 3: Intensive Intervention for Individual Students</a:t>
          </a:r>
        </a:p>
      </dsp:txBody>
      <dsp:txXfrm>
        <a:off x="2679505" y="18475"/>
        <a:ext cx="3175389" cy="1539637"/>
      </dsp:txXfrm>
    </dsp:sp>
    <dsp:sp modelId="{179E400B-568E-FC4E-82F7-CAB9A3F79FE2}">
      <dsp:nvSpPr>
        <dsp:cNvPr id="0" name=""/>
        <dsp:cNvSpPr/>
      </dsp:nvSpPr>
      <dsp:spPr>
        <a:xfrm>
          <a:off x="1091810" y="1539637"/>
          <a:ext cx="6350779" cy="1539637"/>
        </a:xfrm>
        <a:prstGeom prst="trapezoid">
          <a:avLst>
            <a:gd name="adj" fmla="val 10312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anose="020B0502020202020204" pitchFamily="34" charset="0"/>
            </a:rPr>
            <a:t>Tier 2: Supplemental Interventions for Some Students</a:t>
          </a:r>
          <a:endParaRPr lang="en-US" sz="2000" b="1" kern="1200" dirty="0">
            <a:latin typeface="Century Gothic" panose="020B0502020202020204" pitchFamily="34" charset="0"/>
          </a:endParaRPr>
        </a:p>
      </dsp:txBody>
      <dsp:txXfrm>
        <a:off x="2203196" y="1539637"/>
        <a:ext cx="4128006" cy="1539637"/>
      </dsp:txXfrm>
    </dsp:sp>
    <dsp:sp modelId="{C83E0493-1C77-A749-95E8-2C690464948E}">
      <dsp:nvSpPr>
        <dsp:cNvPr id="0" name=""/>
        <dsp:cNvSpPr/>
      </dsp:nvSpPr>
      <dsp:spPr>
        <a:xfrm>
          <a:off x="0" y="3079274"/>
          <a:ext cx="8534399" cy="1058762"/>
        </a:xfrm>
        <a:prstGeom prst="trapezoid">
          <a:avLst>
            <a:gd name="adj" fmla="val 10312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anose="020B0502020202020204" pitchFamily="34" charset="0"/>
            </a:rPr>
            <a:t>Tier 1: Effective Core Instruction for ALL</a:t>
          </a:r>
          <a:endParaRPr lang="en-US" sz="2000" b="1" i="1" kern="1200" dirty="0">
            <a:latin typeface="Century Gothic" panose="020B0502020202020204" pitchFamily="34" charset="0"/>
          </a:endParaRPr>
        </a:p>
      </dsp:txBody>
      <dsp:txXfrm>
        <a:off x="1493520" y="3079274"/>
        <a:ext cx="5547360" cy="105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258" cy="46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8" rIns="92837" bIns="46418" numCol="1" anchor="t" anchorCtr="0" compatLnSpc="1">
            <a:prstTxWarp prst="textNoShape">
              <a:avLst/>
            </a:prstTxWarp>
          </a:bodyPr>
          <a:lstStyle>
            <a:lvl1pPr defTabSz="92759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577" y="0"/>
            <a:ext cx="3038258" cy="46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8" rIns="92837" bIns="46418" numCol="1" anchor="t" anchorCtr="0" compatLnSpc="1">
            <a:prstTxWarp prst="textNoShape">
              <a:avLst/>
            </a:prstTxWarp>
          </a:bodyPr>
          <a:lstStyle>
            <a:lvl1pPr algn="r" defTabSz="92759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537"/>
            <a:ext cx="3038258" cy="46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8" rIns="92837" bIns="46418" numCol="1" anchor="b" anchorCtr="0" compatLnSpc="1">
            <a:prstTxWarp prst="textNoShape">
              <a:avLst/>
            </a:prstTxWarp>
          </a:bodyPr>
          <a:lstStyle>
            <a:lvl1pPr defTabSz="92759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577" y="8829537"/>
            <a:ext cx="3038258" cy="46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8" rIns="92837" bIns="46418" numCol="1" anchor="b" anchorCtr="0" compatLnSpc="1">
            <a:prstTxWarp prst="textNoShape">
              <a:avLst/>
            </a:prstTxWarp>
          </a:bodyPr>
          <a:lstStyle>
            <a:lvl1pPr algn="r" defTabSz="92759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2326C99-6E60-41AE-8C65-974D96A4B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93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258" cy="46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8" rIns="92837" bIns="46418" numCol="1" anchor="t" anchorCtr="0" compatLnSpc="1">
            <a:prstTxWarp prst="textNoShape">
              <a:avLst/>
            </a:prstTxWarp>
          </a:bodyPr>
          <a:lstStyle>
            <a:lvl1pPr defTabSz="92759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577" y="0"/>
            <a:ext cx="3038258" cy="46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8" rIns="92837" bIns="46418" numCol="1" anchor="t" anchorCtr="0" compatLnSpc="1">
            <a:prstTxWarp prst="textNoShape">
              <a:avLst/>
            </a:prstTxWarp>
          </a:bodyPr>
          <a:lstStyle>
            <a:lvl1pPr algn="r" defTabSz="92759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13" y="4417127"/>
            <a:ext cx="5609574" cy="41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8" rIns="92837" bIns="46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537"/>
            <a:ext cx="3038258" cy="46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8" rIns="92837" bIns="46418" numCol="1" anchor="b" anchorCtr="0" compatLnSpc="1">
            <a:prstTxWarp prst="textNoShape">
              <a:avLst/>
            </a:prstTxWarp>
          </a:bodyPr>
          <a:lstStyle>
            <a:lvl1pPr defTabSz="92759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577" y="8829537"/>
            <a:ext cx="3038258" cy="46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7" tIns="46418" rIns="92837" bIns="46418" numCol="1" anchor="b" anchorCtr="0" compatLnSpc="1">
            <a:prstTxWarp prst="textNoShape">
              <a:avLst/>
            </a:prstTxWarp>
          </a:bodyPr>
          <a:lstStyle>
            <a:lvl1pPr algn="r" defTabSz="92759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EE49445-1393-4D0B-840A-E41780B28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86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Not sure ho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objective</a:t>
            </a:r>
            <a:r>
              <a:rPr lang="en-US" altLang="en-US" baseline="0" dirty="0" smtClean="0"/>
              <a:t> 1.3 could be measured??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is end product for</a:t>
            </a:r>
            <a:r>
              <a:rPr lang="en-CA" baseline="0" dirty="0" smtClean="0"/>
              <a:t> this slide-needs to be reworked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49445-1393-4D0B-840A-E41780B2889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81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056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2164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3873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1909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271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5339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8474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1041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1441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7797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807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9227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3785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273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399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6154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79436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58" indent="-285714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59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02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46" indent="-228572" defTabSz="9380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89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433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77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720" indent="-228572" defTabSz="9380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08219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538" indent="-282514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059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082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106" indent="-226012" defTabSz="9275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6129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8153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0177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2200" indent="-226012" defTabSz="927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0EEF-64D2-435A-8BFE-AEC6366B0FC9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</p:grpSp>
      <p:sp>
        <p:nvSpPr>
          <p:cNvPr id="48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F058139-9712-4B54-AF8D-59B4CF223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6688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22020-3C40-4343-BDE9-F5413DFF4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1220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5EB84-3678-4010-BF73-E0FBF724B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224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EB2D8-7363-4561-B7DB-F77B145408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3992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FA7DF-6CD9-46B2-99FD-699AFC1C44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5660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6C6C1-3829-4993-A2D7-984E9A014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0346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7566-C0E8-41E0-9AC9-287D82245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8240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D2B2C-DB60-48F1-8A93-375ADA223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5425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AD1C6-5726-4750-8D1E-FB2057963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6996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2C0B7-D7DA-43E6-A299-1B2D1707B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2760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476C6-0783-4D84-B14B-3D1FDDD30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537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dirty="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FA393B-F953-4731-933D-580F2C7991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 spd="slow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Century Gothic" panose="020B0502020202020204" pitchFamily="34" charset="0"/>
              </a:rPr>
              <a:t>  </a:t>
            </a:r>
            <a:r>
              <a:rPr lang="en-US" altLang="en-US" sz="24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Cleveland Elementary  - School Planning</a:t>
            </a:r>
            <a:r>
              <a:rPr lang="en-US" altLang="en-US" sz="40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4000" b="1" i="1" dirty="0" smtClean="0">
                <a:latin typeface="Century Gothic" panose="020B0502020202020204" pitchFamily="34" charset="0"/>
              </a:rPr>
            </a:br>
            <a:endParaRPr lang="en-US" altLang="en-US" sz="3200" i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810385"/>
              </p:ext>
            </p:extLst>
          </p:nvPr>
        </p:nvGraphicFramePr>
        <p:xfrm>
          <a:off x="1600200" y="683060"/>
          <a:ext cx="6019800" cy="617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4" imgW="6923001" imgH="8500994" progId="Word.Document.12">
                  <p:embed/>
                </p:oleObj>
              </mc:Choice>
              <mc:Fallback>
                <p:oleObj name="Document" r:id="rId4" imgW="6923001" imgH="85009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683060"/>
                        <a:ext cx="6019800" cy="6174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642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Times New Roman" pitchFamily="18" charset="0"/>
              </a:rPr>
              <a:t>  </a:t>
            </a:r>
            <a:r>
              <a:rPr lang="en-US" altLang="en-US" sz="2400" b="1" i="1" dirty="0">
                <a:latin typeface="Century Gothic" panose="020B0502020202020204" pitchFamily="34" charset="0"/>
              </a:rPr>
              <a:t>Cleveland Elementary  - School Planning</a:t>
            </a:r>
            <a:r>
              <a:rPr lang="en-US" altLang="en-US" sz="40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4000" b="1" i="1" dirty="0" smtClean="0">
                <a:latin typeface="Century Gothic" panose="020B0502020202020204" pitchFamily="34" charset="0"/>
              </a:rPr>
            </a:br>
            <a:endParaRPr lang="en-US" altLang="en-US" sz="3200" i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7620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Museo 300" pitchFamily="50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Objective 1.2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 smtClean="0">
                <a:latin typeface="Century Gothic" panose="020B0502020202020204" pitchFamily="34" charset="0"/>
              </a:rPr>
              <a:t>We will support and enhance a research based approach to improving individual student Reading and Writing levels (home support, variety, Response to Intervention RTI)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57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Times New Roman" pitchFamily="18" charset="0"/>
              </a:rPr>
              <a:t>  </a:t>
            </a:r>
            <a:r>
              <a:rPr lang="en-US" altLang="en-US" sz="2400" b="1" i="1" dirty="0">
                <a:latin typeface="Century Gothic" panose="020B0502020202020204" pitchFamily="34" charset="0"/>
              </a:rPr>
              <a:t>Cleveland Elementary  - School Planning</a:t>
            </a:r>
            <a:r>
              <a:rPr lang="en-US" altLang="en-US" sz="4000" b="1" i="1" dirty="0" smtClean="0">
                <a:latin typeface="Times New Roman" pitchFamily="18" charset="0"/>
              </a:rPr>
              <a:t/>
            </a:r>
            <a:br>
              <a:rPr lang="en-US" altLang="en-US" sz="4000" b="1" i="1" dirty="0" smtClean="0">
                <a:latin typeface="Times New Roman" pitchFamily="18" charset="0"/>
              </a:rPr>
            </a:br>
            <a:endParaRPr lang="en-US" altLang="en-US" sz="3200" i="1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779205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Museo 300" pitchFamily="50" charset="0"/>
            </a:endParaRPr>
          </a:p>
          <a:p>
            <a:endParaRPr lang="en-US" dirty="0">
              <a:latin typeface="Museo 300" pitchFamily="50" charset="0"/>
            </a:endParaRPr>
          </a:p>
          <a:p>
            <a:endParaRPr lang="en-US" dirty="0" smtClean="0">
              <a:latin typeface="Museo 3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478826"/>
            <a:ext cx="746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Objective 1.2 Curriculum </a:t>
            </a:r>
            <a:r>
              <a:rPr lang="en-US" altLang="en-US" dirty="0" smtClean="0">
                <a:latin typeface="Century Gothic" panose="020B0502020202020204" pitchFamily="34" charset="0"/>
              </a:rPr>
              <a:t>Big Ideas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entury Gothic" panose="020B0502020202020204" pitchFamily="34" charset="0"/>
              </a:rPr>
              <a:t>u</a:t>
            </a:r>
            <a:r>
              <a:rPr lang="en-US" altLang="en-US" dirty="0" smtClean="0">
                <a:latin typeface="Century Gothic" panose="020B0502020202020204" pitchFamily="34" charset="0"/>
              </a:rPr>
              <a:t>sing </a:t>
            </a:r>
            <a:r>
              <a:rPr lang="en-US" altLang="en-US" dirty="0">
                <a:latin typeface="Century Gothic" panose="020B0502020202020204" pitchFamily="34" charset="0"/>
              </a:rPr>
              <a:t>language in creative ways helps us understand how language </a:t>
            </a:r>
            <a:r>
              <a:rPr lang="en-US" altLang="en-US" dirty="0" smtClean="0">
                <a:latin typeface="Century Gothic" panose="020B0502020202020204" pitchFamily="34" charset="0"/>
              </a:rPr>
              <a:t>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entury Gothic" panose="020B0502020202020204" pitchFamily="34" charset="0"/>
              </a:rPr>
              <a:t>l</a:t>
            </a:r>
            <a:r>
              <a:rPr lang="en-US" altLang="en-US" dirty="0" smtClean="0">
                <a:latin typeface="Century Gothic" panose="020B0502020202020204" pitchFamily="34" charset="0"/>
              </a:rPr>
              <a:t>anguage </a:t>
            </a:r>
            <a:r>
              <a:rPr lang="en-US" altLang="en-US" dirty="0">
                <a:latin typeface="Century Gothic" panose="020B0502020202020204" pitchFamily="34" charset="0"/>
              </a:rPr>
              <a:t>and text can be a source of joy </a:t>
            </a:r>
            <a:endParaRPr lang="en-US" altLang="en-US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entury Gothic" panose="020B0502020202020204" pitchFamily="34" charset="0"/>
              </a:rPr>
              <a:t>q</a:t>
            </a:r>
            <a:r>
              <a:rPr lang="en-US" altLang="en-US" dirty="0" smtClean="0">
                <a:latin typeface="Century Gothic" panose="020B0502020202020204" pitchFamily="34" charset="0"/>
              </a:rPr>
              <a:t>uestioning </a:t>
            </a:r>
            <a:r>
              <a:rPr lang="en-US" altLang="en-US" dirty="0">
                <a:latin typeface="Century Gothic" panose="020B0502020202020204" pitchFamily="34" charset="0"/>
              </a:rPr>
              <a:t>what we hear, read, and view contributes to our ability to be educated and engaged citizens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endParaRPr lang="en-US" dirty="0">
              <a:latin typeface="Museo 3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857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Times New Roman" pitchFamily="18" charset="0"/>
              </a:rPr>
              <a:t>  </a:t>
            </a:r>
            <a:r>
              <a:rPr lang="en-US" altLang="en-US" sz="2400" b="1" i="1" dirty="0">
                <a:latin typeface="Century Gothic" panose="020B0502020202020204" pitchFamily="34" charset="0"/>
              </a:rPr>
              <a:t>Cleveland Elementary  - School </a:t>
            </a:r>
            <a:r>
              <a:rPr lang="en-US" altLang="en-US" sz="2400" b="1" i="1" dirty="0" smtClean="0">
                <a:latin typeface="Century Gothic" panose="020B0502020202020204" pitchFamily="34" charset="0"/>
              </a:rPr>
              <a:t>Planning</a:t>
            </a:r>
            <a:r>
              <a:rPr lang="en-US" altLang="en-US" sz="40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4000" b="1" i="1" dirty="0" smtClean="0">
                <a:latin typeface="Century Gothic" panose="020B0502020202020204" pitchFamily="34" charset="0"/>
              </a:rPr>
            </a:br>
            <a:endParaRPr lang="en-US" altLang="en-US" sz="3200" i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471948" y="1222484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Objective 1.2 Service Delivery Model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762100"/>
              </p:ext>
            </p:extLst>
          </p:nvPr>
        </p:nvGraphicFramePr>
        <p:xfrm>
          <a:off x="228600" y="2038925"/>
          <a:ext cx="8534400" cy="4138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7866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Times New Roman" pitchFamily="18" charset="0"/>
              </a:rPr>
              <a:t>  </a:t>
            </a:r>
            <a:r>
              <a:rPr lang="en-US" altLang="en-US" sz="2400" b="1" i="1" dirty="0">
                <a:latin typeface="Century Gothic" panose="020B0502020202020204" pitchFamily="34" charset="0"/>
              </a:rPr>
              <a:t>Cleveland Elementary  - School Planning</a:t>
            </a:r>
            <a:r>
              <a:rPr lang="en-US" altLang="en-US" sz="40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4000" b="1" i="1" dirty="0" smtClean="0">
                <a:latin typeface="Century Gothic" panose="020B0502020202020204" pitchFamily="34" charset="0"/>
              </a:rPr>
            </a:br>
            <a:endParaRPr lang="en-US" altLang="en-US" sz="3200" i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762000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Museo 300" pitchFamily="50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Objective 1.3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b="1" dirty="0" smtClean="0">
                <a:latin typeface="Century Gothic" panose="020B0502020202020204" pitchFamily="34" charset="0"/>
              </a:rPr>
              <a:t>Cleveland Staff will:</a:t>
            </a:r>
          </a:p>
          <a:p>
            <a:endParaRPr lang="en-US" b="1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b="1" dirty="0" smtClean="0">
                <a:latin typeface="Century Gothic" panose="020B0502020202020204" pitchFamily="34" charset="0"/>
              </a:rPr>
              <a:t>actively engage in regular and systematic professional </a:t>
            </a:r>
            <a:r>
              <a:rPr lang="en-US" b="1" dirty="0">
                <a:latin typeface="Century Gothic" panose="020B0502020202020204" pitchFamily="34" charset="0"/>
              </a:rPr>
              <a:t>d</a:t>
            </a:r>
            <a:r>
              <a:rPr lang="en-US" b="1" dirty="0" smtClean="0">
                <a:latin typeface="Century Gothic" panose="020B0502020202020204" pitchFamily="34" charset="0"/>
              </a:rPr>
              <a:t>evelopment and in-service</a:t>
            </a:r>
          </a:p>
          <a:p>
            <a:pPr marL="457200" indent="-457200">
              <a:buFont typeface="+mj-lt"/>
              <a:buAutoNum type="alphaLcParenR"/>
            </a:pPr>
            <a:endParaRPr lang="en-US" b="1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b="1" dirty="0" smtClean="0">
                <a:latin typeface="Century Gothic" panose="020B0502020202020204" pitchFamily="34" charset="0"/>
              </a:rPr>
              <a:t>maintain a professional awareness of new and creative curricula,  research based methods and strategies of teaching to diversity</a:t>
            </a:r>
            <a:endParaRPr lang="en-US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latin typeface="Museo 300" pitchFamily="50" charset="0"/>
            </a:endParaRPr>
          </a:p>
          <a:p>
            <a:endParaRPr lang="en-US" dirty="0">
              <a:latin typeface="Museo 300" pitchFamily="50" charset="0"/>
            </a:endParaRPr>
          </a:p>
          <a:p>
            <a:endParaRPr lang="en-US" dirty="0">
              <a:latin typeface="Museo 3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34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Times New Roman" pitchFamily="18" charset="0"/>
              </a:rPr>
              <a:t>  </a:t>
            </a:r>
            <a:r>
              <a:rPr lang="en-US" altLang="en-US" sz="2400" b="1" i="1" dirty="0">
                <a:latin typeface="Century Gothic" panose="020B0502020202020204" pitchFamily="34" charset="0"/>
              </a:rPr>
              <a:t>Cleveland Elementary  - School Planning</a:t>
            </a:r>
            <a:r>
              <a:rPr lang="en-US" altLang="en-US" sz="40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4000" b="1" i="1" dirty="0" smtClean="0">
                <a:latin typeface="Century Gothic" panose="020B0502020202020204" pitchFamily="34" charset="0"/>
              </a:rPr>
            </a:br>
            <a:endParaRPr lang="en-US" altLang="en-US" sz="3200" i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762000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Objective 1.3 action plan: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Teachers and staff will be able to do the following from professional development and in-service:</a:t>
            </a:r>
          </a:p>
          <a:p>
            <a:endParaRPr lang="en-US" altLang="en-US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entury Gothic" panose="020B0502020202020204" pitchFamily="34" charset="0"/>
              </a:rPr>
              <a:t>e</a:t>
            </a:r>
            <a:r>
              <a:rPr lang="en-US" altLang="en-US" dirty="0" smtClean="0">
                <a:latin typeface="Century Gothic" panose="020B0502020202020204" pitchFamily="34" charset="0"/>
              </a:rPr>
              <a:t>xamine </a:t>
            </a:r>
            <a:r>
              <a:rPr lang="en-US" altLang="en-US" dirty="0">
                <a:latin typeface="Century Gothic" panose="020B0502020202020204" pitchFamily="34" charset="0"/>
              </a:rPr>
              <a:t>evidence from various perspectives to analyze and make well-supported judgments and interpretations about complex </a:t>
            </a:r>
            <a:r>
              <a:rPr lang="en-US" altLang="en-US" dirty="0" smtClean="0">
                <a:latin typeface="Century Gothic" panose="020B0502020202020204" pitchFamily="34" charset="0"/>
              </a:rPr>
              <a:t>issues</a:t>
            </a:r>
          </a:p>
          <a:p>
            <a:endParaRPr lang="en-US" altLang="en-US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entury Gothic" panose="020B0502020202020204" pitchFamily="34" charset="0"/>
              </a:rPr>
              <a:t>c</a:t>
            </a:r>
            <a:r>
              <a:rPr lang="en-US" altLang="en-US" dirty="0" smtClean="0">
                <a:latin typeface="Century Gothic" panose="020B0502020202020204" pitchFamily="34" charset="0"/>
              </a:rPr>
              <a:t>onsider </a:t>
            </a:r>
            <a:r>
              <a:rPr lang="en-US" altLang="en-US" dirty="0">
                <a:latin typeface="Century Gothic" panose="020B0502020202020204" pitchFamily="34" charset="0"/>
              </a:rPr>
              <a:t>views that do not fit with </a:t>
            </a:r>
            <a:r>
              <a:rPr lang="en-US" altLang="en-US" dirty="0" smtClean="0">
                <a:latin typeface="Century Gothic" panose="020B0502020202020204" pitchFamily="34" charset="0"/>
              </a:rPr>
              <a:t>their current beliefs</a:t>
            </a:r>
            <a:endParaRPr lang="en-US" altLang="en-US" dirty="0">
              <a:latin typeface="Century Gothic" panose="020B0502020202020204" pitchFamily="34" charset="0"/>
            </a:endParaRPr>
          </a:p>
          <a:p>
            <a:endParaRPr lang="en-US" dirty="0">
              <a:latin typeface="Museo 300" pitchFamily="50" charset="0"/>
            </a:endParaRPr>
          </a:p>
          <a:p>
            <a:endParaRPr lang="en-US" dirty="0">
              <a:latin typeface="Museo 3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715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Times New Roman" pitchFamily="18" charset="0"/>
              </a:rPr>
              <a:t>  </a:t>
            </a:r>
            <a:r>
              <a:rPr lang="en-US" altLang="en-US" sz="2400" b="1" i="1" dirty="0">
                <a:latin typeface="Century Gothic" panose="020B0502020202020204" pitchFamily="34" charset="0"/>
              </a:rPr>
              <a:t>Cleveland Elementary  - School Planning</a:t>
            </a:r>
            <a:r>
              <a:rPr lang="en-US" altLang="en-US" sz="40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4000" b="1" i="1" dirty="0" smtClean="0">
                <a:latin typeface="Century Gothic" panose="020B0502020202020204" pitchFamily="34" charset="0"/>
              </a:rPr>
            </a:br>
            <a:endParaRPr lang="en-US" altLang="en-US" sz="3200" i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838200"/>
            <a:ext cx="8229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400" dirty="0" smtClean="0">
                <a:latin typeface="Century Gothic" panose="020B0502020202020204" pitchFamily="34" charset="0"/>
              </a:rPr>
              <a:t>Reflection and Feedback</a:t>
            </a:r>
            <a:r>
              <a:rPr lang="en-US" altLang="en-US" sz="1400" b="1" dirty="0" smtClean="0">
                <a:latin typeface="Century Gothic" panose="020B0502020202020204" pitchFamily="34" charset="0"/>
              </a:rPr>
              <a:t>:</a:t>
            </a:r>
          </a:p>
          <a:p>
            <a:endParaRPr lang="en-US" altLang="en-US" sz="1400" b="1" dirty="0" smtClean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Objective 1.1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We will actively reinforce individual student engagement and success by creating, supporting, facilitating, and investigating Alternate and Creative Learning Activities, in a variety classroom and out-of-classroom settings.</a:t>
            </a:r>
          </a:p>
          <a:p>
            <a:r>
              <a:rPr lang="en-US" altLang="en-US" sz="1400" b="1" dirty="0">
                <a:latin typeface="Century Gothic" panose="020B0502020202020204" pitchFamily="34" charset="0"/>
              </a:rPr>
              <a:t>Reflection and </a:t>
            </a:r>
            <a:r>
              <a:rPr lang="en-US" altLang="en-US" sz="1400" b="1" dirty="0" smtClean="0">
                <a:latin typeface="Century Gothic" panose="020B0502020202020204" pitchFamily="34" charset="0"/>
              </a:rPr>
              <a:t>Feedback: Cleveland  does and will continue to schedule into school calendar, programs and initiatives that support this objective.  Student body surveys would help measure this goal.</a:t>
            </a:r>
            <a:endParaRPr lang="en-US" sz="1400" b="1" dirty="0" smtClean="0">
              <a:latin typeface="Century Gothic" panose="020B0502020202020204" pitchFamily="34" charset="0"/>
            </a:endParaRPr>
          </a:p>
          <a:p>
            <a:endParaRPr lang="en-US" sz="1400" dirty="0" smtClean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Objective </a:t>
            </a:r>
            <a:r>
              <a:rPr lang="en-US" sz="1400" dirty="0">
                <a:latin typeface="Century Gothic" panose="020B0502020202020204" pitchFamily="34" charset="0"/>
              </a:rPr>
              <a:t>1.2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We will support and enhance a research based approach to improving individual student Reading and Writing levels. (home support, variety, RTI</a:t>
            </a:r>
            <a:r>
              <a:rPr lang="en-US" sz="1400" dirty="0" smtClean="0">
                <a:latin typeface="Century Gothic" panose="020B0502020202020204" pitchFamily="34" charset="0"/>
              </a:rPr>
              <a:t>)</a:t>
            </a:r>
          </a:p>
          <a:p>
            <a:r>
              <a:rPr lang="en-US" altLang="en-US" sz="1400" b="1" dirty="0">
                <a:latin typeface="Century Gothic" panose="020B0502020202020204" pitchFamily="34" charset="0"/>
              </a:rPr>
              <a:t>Reflection and </a:t>
            </a:r>
            <a:r>
              <a:rPr lang="en-US" altLang="en-US" sz="1400" b="1" dirty="0" smtClean="0">
                <a:latin typeface="Century Gothic" panose="020B0502020202020204" pitchFamily="34" charset="0"/>
              </a:rPr>
              <a:t>Feedback: School scores on standardized tests, report card performance standards, class writing samples will shed light into improvements of this objective</a:t>
            </a:r>
            <a:endParaRPr lang="en-US" sz="1400" b="1" dirty="0">
              <a:latin typeface="Century Gothic" panose="020B0502020202020204" pitchFamily="34" charset="0"/>
            </a:endParaRPr>
          </a:p>
          <a:p>
            <a:endParaRPr lang="en-US" sz="1400" dirty="0" smtClean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Objective 1.3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Cleveland Staff will actively engage in regular and systematic Professional Development and In-Service, and maintain a professional awareness of new and creative curricula, and research based methods and strategies of teaching to diversity.</a:t>
            </a:r>
          </a:p>
          <a:p>
            <a:r>
              <a:rPr lang="en-US" altLang="en-US" sz="1400" b="1" dirty="0">
                <a:latin typeface="Century Gothic" panose="020B0502020202020204" pitchFamily="34" charset="0"/>
              </a:rPr>
              <a:t>Reflection and </a:t>
            </a:r>
            <a:r>
              <a:rPr lang="en-US" altLang="en-US" sz="1400" b="1" dirty="0" smtClean="0">
                <a:latin typeface="Century Gothic" panose="020B0502020202020204" pitchFamily="34" charset="0"/>
              </a:rPr>
              <a:t>Feedback:</a:t>
            </a:r>
            <a:endParaRPr lang="en-US" altLang="en-US" sz="1400" b="1" dirty="0">
              <a:latin typeface="Century Gothic" panose="020B0502020202020204" pitchFamily="34" charset="0"/>
            </a:endParaRPr>
          </a:p>
          <a:p>
            <a:endParaRPr lang="en-US" altLang="en-US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72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2667000"/>
          </a:xfrm>
        </p:spPr>
        <p:txBody>
          <a:bodyPr>
            <a:normAutofit fontScale="77500" lnSpcReduction="20000"/>
          </a:bodyPr>
          <a:lstStyle/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entury Gothic" panose="020B0502020202020204" pitchFamily="34" charset="0"/>
              <a:cs typeface="Museo 300"/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Century Gothic" panose="020B0502020202020204" pitchFamily="34" charset="0"/>
                <a:cs typeface="Museo 300"/>
              </a:rPr>
              <a:t>The essential elements of Cleveland’s School Plan are:</a:t>
            </a:r>
            <a:endParaRPr lang="en-US" dirty="0">
              <a:latin typeface="Century Gothic" panose="020B0502020202020204" pitchFamily="34" charset="0"/>
              <a:cs typeface="Museo 300"/>
            </a:endParaRPr>
          </a:p>
          <a:p>
            <a:pPr lvl="2">
              <a:spcBef>
                <a:spcPts val="3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cs typeface="Museo 300"/>
              </a:rPr>
              <a:t>s</a:t>
            </a:r>
            <a:r>
              <a:rPr lang="en-US" sz="2800" dirty="0" smtClean="0">
                <a:latin typeface="Century Gothic" panose="020B0502020202020204" pitchFamily="34" charset="0"/>
                <a:cs typeface="Museo 300"/>
              </a:rPr>
              <a:t>hared </a:t>
            </a:r>
            <a:r>
              <a:rPr lang="en-US" sz="2800" dirty="0">
                <a:latin typeface="Century Gothic" panose="020B0502020202020204" pitchFamily="34" charset="0"/>
                <a:cs typeface="Museo 300"/>
              </a:rPr>
              <a:t>v</a:t>
            </a:r>
            <a:r>
              <a:rPr lang="en-US" sz="2800" dirty="0" smtClean="0">
                <a:latin typeface="Century Gothic" panose="020B0502020202020204" pitchFamily="34" charset="0"/>
                <a:cs typeface="Museo 300"/>
              </a:rPr>
              <a:t>alues </a:t>
            </a:r>
            <a:r>
              <a:rPr lang="en-US" sz="2800" dirty="0">
                <a:latin typeface="Century Gothic" panose="020B0502020202020204" pitchFamily="34" charset="0"/>
                <a:cs typeface="Museo 300"/>
              </a:rPr>
              <a:t>and </a:t>
            </a:r>
            <a:r>
              <a:rPr lang="en-US" sz="2800" dirty="0" smtClean="0">
                <a:latin typeface="Century Gothic" panose="020B0502020202020204" pitchFamily="34" charset="0"/>
                <a:cs typeface="Museo 300"/>
              </a:rPr>
              <a:t>vision</a:t>
            </a:r>
            <a:endParaRPr lang="en-US" sz="2800" dirty="0">
              <a:latin typeface="Century Gothic" panose="020B0502020202020204" pitchFamily="34" charset="0"/>
              <a:cs typeface="Museo 300"/>
            </a:endParaRPr>
          </a:p>
          <a:p>
            <a:pPr lvl="2"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cs typeface="Museo 300"/>
              </a:rPr>
              <a:t>s</a:t>
            </a:r>
            <a:r>
              <a:rPr lang="en-US" sz="2800" dirty="0" smtClean="0">
                <a:latin typeface="Century Gothic" panose="020B0502020202020204" pitchFamily="34" charset="0"/>
                <a:cs typeface="Museo 300"/>
              </a:rPr>
              <a:t>tudent </a:t>
            </a:r>
            <a:r>
              <a:rPr lang="en-US" sz="2800" dirty="0">
                <a:latin typeface="Century Gothic" panose="020B0502020202020204" pitchFamily="34" charset="0"/>
                <a:cs typeface="Museo 300"/>
              </a:rPr>
              <a:t>e</a:t>
            </a:r>
            <a:r>
              <a:rPr lang="en-US" sz="2800" dirty="0" smtClean="0">
                <a:latin typeface="Century Gothic" panose="020B0502020202020204" pitchFamily="34" charset="0"/>
                <a:cs typeface="Museo 300"/>
              </a:rPr>
              <a:t>ngagement </a:t>
            </a:r>
            <a:r>
              <a:rPr lang="en-US" sz="2800" dirty="0">
                <a:latin typeface="Century Gothic" panose="020B0502020202020204" pitchFamily="34" charset="0"/>
                <a:cs typeface="Museo 300"/>
              </a:rPr>
              <a:t>and </a:t>
            </a:r>
            <a:r>
              <a:rPr lang="en-US" sz="2800" dirty="0" smtClean="0">
                <a:latin typeface="Century Gothic" panose="020B0502020202020204" pitchFamily="34" charset="0"/>
                <a:cs typeface="Museo 300"/>
              </a:rPr>
              <a:t>learning</a:t>
            </a:r>
            <a:endParaRPr lang="en-US" sz="2800" dirty="0">
              <a:latin typeface="Century Gothic" panose="020B0502020202020204" pitchFamily="34" charset="0"/>
              <a:cs typeface="Museo 300"/>
            </a:endParaRPr>
          </a:p>
          <a:p>
            <a:pPr lvl="2"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cs typeface="Museo 300"/>
              </a:rPr>
              <a:t>c</a:t>
            </a:r>
            <a:r>
              <a:rPr lang="en-US" sz="2800" dirty="0" smtClean="0">
                <a:latin typeface="Century Gothic" panose="020B0502020202020204" pitchFamily="34" charset="0"/>
                <a:cs typeface="Museo 300"/>
              </a:rPr>
              <a:t>ollaboration</a:t>
            </a:r>
            <a:r>
              <a:rPr lang="en-US" sz="2800" dirty="0">
                <a:latin typeface="Century Gothic" panose="020B0502020202020204" pitchFamily="34" charset="0"/>
                <a:cs typeface="Museo 300"/>
              </a:rPr>
              <a:t>, </a:t>
            </a:r>
            <a:r>
              <a:rPr lang="en-US" sz="2800" dirty="0" smtClean="0">
                <a:latin typeface="Century Gothic" panose="020B0502020202020204" pitchFamily="34" charset="0"/>
                <a:cs typeface="Museo 300"/>
              </a:rPr>
              <a:t>communication </a:t>
            </a:r>
            <a:r>
              <a:rPr lang="en-US" sz="2800" dirty="0">
                <a:latin typeface="Century Gothic" panose="020B0502020202020204" pitchFamily="34" charset="0"/>
                <a:cs typeface="Museo 300"/>
              </a:rPr>
              <a:t>and </a:t>
            </a:r>
            <a:r>
              <a:rPr lang="en-US" sz="2800" dirty="0" smtClean="0">
                <a:latin typeface="Century Gothic" panose="020B0502020202020204" pitchFamily="34" charset="0"/>
                <a:cs typeface="Museo 300"/>
              </a:rPr>
              <a:t>community</a:t>
            </a:r>
            <a:endParaRPr lang="en-US" sz="2800" dirty="0">
              <a:latin typeface="Century Gothic" panose="020B0502020202020204" pitchFamily="34" charset="0"/>
              <a:cs typeface="Museo 300"/>
            </a:endParaRPr>
          </a:p>
          <a:p>
            <a:endParaRPr lang="en-US" sz="2000" dirty="0">
              <a:latin typeface="Museo 300"/>
              <a:cs typeface="Museo 30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" y="457200"/>
            <a:ext cx="8839200" cy="685800"/>
          </a:xfrm>
        </p:spPr>
        <p:txBody>
          <a:bodyPr>
            <a:noAutofit/>
          </a:bodyPr>
          <a:lstStyle/>
          <a:p>
            <a:pPr marL="0" lvl="1" algn="ctr"/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  <a:cs typeface="Museo 300"/>
              </a:rPr>
              <a:t>“School planning is a process not an event”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3000" y="6096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kern="0" dirty="0" smtClean="0">
                <a:latin typeface="Century Gothic" panose="020B0502020202020204" pitchFamily="34" charset="0"/>
              </a:rPr>
              <a:t> 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b="1" i="1" kern="0" dirty="0" smtClean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b="1" i="1" kern="0" dirty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b="1" i="1" kern="0" dirty="0" smtClean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b="1" i="1" kern="0" dirty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b="1" i="1" kern="0" dirty="0" smtClean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b="1" i="1" kern="0" dirty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b="1" i="1" kern="0" dirty="0" smtClean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i="1" kern="0" dirty="0" smtClean="0">
                <a:latin typeface="Century Gothic" panose="020B0502020202020204" pitchFamily="34" charset="0"/>
              </a:rPr>
              <a:t>Cleveland Elementary  - School Planning</a:t>
            </a:r>
            <a:br>
              <a:rPr lang="en-US" altLang="en-US" sz="2400" b="1" i="1" kern="0" dirty="0" smtClean="0">
                <a:latin typeface="Century Gothic" panose="020B0502020202020204" pitchFamily="34" charset="0"/>
              </a:rPr>
            </a:br>
            <a:endParaRPr lang="en-US" altLang="en-US" sz="2400" i="1" kern="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32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91497" y="533399"/>
            <a:ext cx="7467600" cy="56043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Century Gothic" panose="020B0502020202020204" pitchFamily="34" charset="0"/>
              </a:rPr>
              <a:t>  </a:t>
            </a:r>
            <a:br>
              <a:rPr lang="en-US" altLang="en-US" sz="4000" b="1" i="1" dirty="0" smtClean="0">
                <a:latin typeface="Century Gothic" panose="020B0502020202020204" pitchFamily="34" charset="0"/>
              </a:rPr>
            </a:br>
            <a:r>
              <a:rPr lang="en-US" altLang="en-US" sz="4000" b="1" i="1" dirty="0">
                <a:latin typeface="Century Gothic" panose="020B0502020202020204" pitchFamily="34" charset="0"/>
              </a:rPr>
              <a:t/>
            </a:r>
            <a:br>
              <a:rPr lang="en-US" altLang="en-US" sz="4000" b="1" i="1" dirty="0">
                <a:latin typeface="Century Gothic" panose="020B0502020202020204" pitchFamily="34" charset="0"/>
              </a:rPr>
            </a:br>
            <a:r>
              <a:rPr lang="en-US" altLang="en-US" sz="40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4000" b="1" i="1" dirty="0" smtClean="0">
                <a:latin typeface="Century Gothic" panose="020B0502020202020204" pitchFamily="34" charset="0"/>
              </a:rPr>
            </a:br>
            <a:r>
              <a:rPr lang="en-US" altLang="en-US" sz="4000" b="1" i="1" dirty="0">
                <a:latin typeface="Century Gothic" panose="020B0502020202020204" pitchFamily="34" charset="0"/>
              </a:rPr>
              <a:t/>
            </a:r>
            <a:br>
              <a:rPr lang="en-US" altLang="en-US" sz="4000" b="1" i="1" dirty="0">
                <a:latin typeface="Century Gothic" panose="020B0502020202020204" pitchFamily="34" charset="0"/>
              </a:rPr>
            </a:br>
            <a:r>
              <a:rPr lang="en-US" altLang="en-US" sz="2400" b="1" i="1" dirty="0" smtClean="0">
                <a:latin typeface="Century Gothic" panose="020B0502020202020204" pitchFamily="34" charset="0"/>
              </a:rPr>
              <a:t>Cleveland </a:t>
            </a:r>
            <a:r>
              <a:rPr lang="en-US" altLang="en-US" sz="2400" b="1" i="1" dirty="0">
                <a:latin typeface="Century Gothic" panose="020B0502020202020204" pitchFamily="34" charset="0"/>
              </a:rPr>
              <a:t>Elementary  - School Planning</a:t>
            </a:r>
            <a:r>
              <a:rPr lang="en-US" altLang="en-US" sz="24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2400" b="1" i="1" dirty="0" smtClean="0">
                <a:latin typeface="Century Gothic" panose="020B0502020202020204" pitchFamily="34" charset="0"/>
              </a:rPr>
            </a:br>
            <a:endParaRPr lang="en-US" altLang="en-US" sz="2400" i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10668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The goals and objectives </a:t>
            </a:r>
            <a:r>
              <a:rPr lang="en-US" dirty="0">
                <a:latin typeface="Century Gothic" panose="020B0502020202020204" pitchFamily="34" charset="0"/>
              </a:rPr>
              <a:t>of the Cleveland School Plan were </a:t>
            </a:r>
            <a:r>
              <a:rPr lang="en-US" dirty="0" smtClean="0">
                <a:latin typeface="Century Gothic" panose="020B0502020202020204" pitchFamily="34" charset="0"/>
              </a:rPr>
              <a:t>identified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collaboration </a:t>
            </a:r>
            <a:r>
              <a:rPr lang="en-US" dirty="0">
                <a:latin typeface="Century Gothic" panose="020B0502020202020204" pitchFamily="34" charset="0"/>
              </a:rPr>
              <a:t>with our student </a:t>
            </a:r>
            <a:r>
              <a:rPr lang="en-US" dirty="0" smtClean="0">
                <a:latin typeface="Century Gothic" panose="020B0502020202020204" pitchFamily="34" charset="0"/>
              </a:rPr>
              <a:t>body through surveys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</a:t>
            </a:r>
            <a:r>
              <a:rPr lang="en-US" dirty="0" smtClean="0">
                <a:latin typeface="Century Gothic" panose="020B0502020202020204" pitchFamily="34" charset="0"/>
              </a:rPr>
              <a:t>he </a:t>
            </a:r>
            <a:r>
              <a:rPr lang="en-US" dirty="0">
                <a:latin typeface="Century Gothic" panose="020B0502020202020204" pitchFamily="34" charset="0"/>
              </a:rPr>
              <a:t>Appreciative Inquiry P</a:t>
            </a:r>
            <a:r>
              <a:rPr lang="en-US" dirty="0" smtClean="0">
                <a:latin typeface="Century Gothic" panose="020B0502020202020204" pitchFamily="34" charset="0"/>
              </a:rPr>
              <a:t>rocess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886200"/>
            <a:ext cx="2971800" cy="399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95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8A22F"/>
                </a:solidFill>
                <a:latin typeface="Museo 300"/>
                <a:cs typeface="Museo 300"/>
              </a:rPr>
              <a:t/>
            </a:r>
            <a:br>
              <a:rPr lang="en-US" dirty="0" smtClean="0">
                <a:solidFill>
                  <a:srgbClr val="78A22F"/>
                </a:solidFill>
                <a:latin typeface="Museo 300"/>
                <a:cs typeface="Museo 300"/>
              </a:rPr>
            </a:b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‘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Museo 300"/>
              </a:rPr>
              <a:t>Meaningful, Flexible, Co-constructed’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  <a:cs typeface="Museo 30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Century Gothic" panose="020B0502020202020204" pitchFamily="34" charset="0"/>
              <a:cs typeface="Museo 30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Cleveland  Planning Team: </a:t>
            </a:r>
            <a:endParaRPr lang="en-US" sz="2400" u="sng" dirty="0" smtClean="0">
              <a:latin typeface="Century Gothic" panose="020B0502020202020204" pitchFamily="34" charset="0"/>
              <a:cs typeface="Museo 300"/>
            </a:endParaRPr>
          </a:p>
          <a:p>
            <a:pPr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Teachers – Suzanne Simpson, Leanne O’Neill, Morag Kelley, Val Batyi</a:t>
            </a:r>
            <a:endParaRPr lang="en-US" sz="2400" dirty="0">
              <a:latin typeface="Century Gothic" panose="020B0502020202020204" pitchFamily="34" charset="0"/>
              <a:cs typeface="Museo 300"/>
            </a:endParaRPr>
          </a:p>
          <a:p>
            <a:pPr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Educational Assistants – Mary Stein, Daniela Ianorescu</a:t>
            </a:r>
            <a:endParaRPr lang="en-US" sz="2400" dirty="0">
              <a:latin typeface="Century Gothic" panose="020B0502020202020204" pitchFamily="34" charset="0"/>
              <a:cs typeface="Museo 300"/>
            </a:endParaRPr>
          </a:p>
          <a:p>
            <a:pPr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Administration – Bill Reid, Leslie </a:t>
            </a:r>
            <a:r>
              <a:rPr lang="en-US" sz="2400" dirty="0" err="1" smtClean="0">
                <a:latin typeface="Century Gothic" panose="020B0502020202020204" pitchFamily="34" charset="0"/>
                <a:cs typeface="Museo 300"/>
              </a:rPr>
              <a:t>McQuire</a:t>
            </a:r>
            <a:endParaRPr lang="en-US" sz="2400" dirty="0">
              <a:latin typeface="Century Gothic" panose="020B0502020202020204" pitchFamily="34" charset="0"/>
              <a:cs typeface="Museo 300"/>
            </a:endParaRPr>
          </a:p>
          <a:p>
            <a:pPr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Parents – Mel Montgomery, Jessica Bratty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457200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kern="0" dirty="0" smtClean="0">
                <a:latin typeface="Times New Roman" pitchFamily="18" charset="0"/>
              </a:rPr>
              <a:t>  </a:t>
            </a:r>
            <a:r>
              <a:rPr lang="en-US" altLang="en-US" sz="2400" b="1" i="1" kern="0" dirty="0" smtClean="0">
                <a:latin typeface="Century Gothic" panose="020B0502020202020204" pitchFamily="34" charset="0"/>
              </a:rPr>
              <a:t>Cleveland Elementary  - School Planning</a:t>
            </a:r>
            <a:br>
              <a:rPr lang="en-US" altLang="en-US" sz="2400" b="1" i="1" kern="0" dirty="0" smtClean="0">
                <a:latin typeface="Century Gothic" panose="020B0502020202020204" pitchFamily="34" charset="0"/>
              </a:rPr>
            </a:br>
            <a:endParaRPr lang="en-US" altLang="en-US" sz="2400" i="1" kern="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55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7" y="1028700"/>
            <a:ext cx="8229600" cy="533400"/>
          </a:xfrm>
        </p:spPr>
        <p:txBody>
          <a:bodyPr/>
          <a:lstStyle/>
          <a:p>
            <a:r>
              <a:rPr lang="en-US" dirty="0" smtClean="0">
                <a:solidFill>
                  <a:srgbClr val="78A22F"/>
                </a:solidFill>
                <a:latin typeface="Museo 300"/>
                <a:cs typeface="Museo 300"/>
              </a:rPr>
              <a:t/>
            </a:r>
            <a:br>
              <a:rPr lang="en-US" dirty="0" smtClean="0">
                <a:solidFill>
                  <a:srgbClr val="78A22F"/>
                </a:solidFill>
                <a:latin typeface="Museo 300"/>
                <a:cs typeface="Museo 300"/>
              </a:rPr>
            </a:br>
            <a:r>
              <a:rPr lang="en-US" dirty="0">
                <a:solidFill>
                  <a:srgbClr val="78A22F"/>
                </a:solidFill>
                <a:latin typeface="Museo 300"/>
                <a:cs typeface="Museo 300"/>
              </a:rPr>
              <a:t/>
            </a:r>
            <a:br>
              <a:rPr lang="en-US" dirty="0">
                <a:solidFill>
                  <a:srgbClr val="78A22F"/>
                </a:solidFill>
                <a:latin typeface="Museo 300"/>
                <a:cs typeface="Museo 300"/>
              </a:rPr>
            </a:br>
            <a:r>
              <a:rPr lang="en-US" dirty="0" smtClean="0">
                <a:solidFill>
                  <a:srgbClr val="78A22F"/>
                </a:solidFill>
                <a:latin typeface="Museo 300"/>
                <a:cs typeface="Museo 300"/>
              </a:rPr>
              <a:t/>
            </a:r>
            <a:br>
              <a:rPr lang="en-US" dirty="0" smtClean="0">
                <a:solidFill>
                  <a:srgbClr val="78A22F"/>
                </a:solidFill>
                <a:latin typeface="Museo 300"/>
                <a:cs typeface="Museo 300"/>
              </a:rPr>
            </a:br>
            <a:r>
              <a:rPr lang="en-US" dirty="0">
                <a:solidFill>
                  <a:srgbClr val="78A22F"/>
                </a:solidFill>
                <a:latin typeface="Museo 300"/>
                <a:cs typeface="Museo 300"/>
              </a:rPr>
              <a:t/>
            </a:r>
            <a:br>
              <a:rPr lang="en-US" dirty="0">
                <a:solidFill>
                  <a:srgbClr val="78A22F"/>
                </a:solidFill>
                <a:latin typeface="Museo 300"/>
                <a:cs typeface="Museo 300"/>
              </a:rPr>
            </a:br>
            <a:r>
              <a:rPr lang="en-US" dirty="0" smtClean="0">
                <a:solidFill>
                  <a:srgbClr val="78A22F"/>
                </a:solidFill>
                <a:latin typeface="Museo 300"/>
                <a:cs typeface="Museo 300"/>
              </a:rPr>
              <a:t/>
            </a:r>
            <a:br>
              <a:rPr lang="en-US" dirty="0" smtClean="0">
                <a:solidFill>
                  <a:srgbClr val="78A22F"/>
                </a:solidFill>
                <a:latin typeface="Museo 300"/>
                <a:cs typeface="Museo 300"/>
              </a:rPr>
            </a:br>
            <a:r>
              <a:rPr lang="en-US" dirty="0" smtClean="0">
                <a:solidFill>
                  <a:srgbClr val="78A22F"/>
                </a:solidFill>
                <a:latin typeface="Museo 300"/>
                <a:cs typeface="Museo 300"/>
              </a:rPr>
              <a:t/>
            </a:r>
            <a:br>
              <a:rPr lang="en-US" dirty="0" smtClean="0">
                <a:solidFill>
                  <a:srgbClr val="78A22F"/>
                </a:solidFill>
                <a:latin typeface="Museo 300"/>
                <a:cs typeface="Museo 30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Museo 300"/>
                <a:cs typeface="Museo 300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Museo 300"/>
                <a:cs typeface="Museo 300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5720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r>
              <a:rPr lang="en-US" sz="9600" dirty="0" smtClean="0">
                <a:latin typeface="Century Gothic" panose="020B0502020202020204" pitchFamily="34" charset="0"/>
                <a:cs typeface="Museo 300"/>
              </a:rPr>
              <a:t>Guiding Question and School Values</a:t>
            </a:r>
          </a:p>
          <a:p>
            <a:pPr marL="0" lvl="0" indent="0">
              <a:buNone/>
            </a:pPr>
            <a:endParaRPr lang="en-US" sz="9600" dirty="0" smtClean="0">
              <a:latin typeface="Century Gothic" panose="020B0502020202020204" pitchFamily="34" charset="0"/>
              <a:cs typeface="Museo 300"/>
            </a:endParaRPr>
          </a:p>
          <a:p>
            <a:pPr marL="0" lvl="0" indent="0">
              <a:buNone/>
            </a:pPr>
            <a:r>
              <a:rPr lang="en-US" sz="9600" dirty="0" smtClean="0">
                <a:latin typeface="Century Gothic" panose="020B0502020202020204" pitchFamily="34" charset="0"/>
                <a:cs typeface="Museo 300"/>
              </a:rPr>
              <a:t>What makes a great school?</a:t>
            </a:r>
          </a:p>
          <a:p>
            <a:pPr lvl="1">
              <a:spcBef>
                <a:spcPts val="18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9600" dirty="0">
                <a:latin typeface="Century Gothic" panose="020B0502020202020204" pitchFamily="34" charset="0"/>
                <a:cs typeface="Museo 300"/>
              </a:rPr>
              <a:t>c</a:t>
            </a:r>
            <a:r>
              <a:rPr lang="en-US" sz="9600" dirty="0" smtClean="0">
                <a:latin typeface="Century Gothic" panose="020B0502020202020204" pitchFamily="34" charset="0"/>
                <a:cs typeface="Museo 300"/>
              </a:rPr>
              <a:t>ourtesy, inclusion, </a:t>
            </a:r>
            <a:r>
              <a:rPr lang="en-US" sz="9600" dirty="0">
                <a:latin typeface="Century Gothic" panose="020B0502020202020204" pitchFamily="34" charset="0"/>
                <a:cs typeface="Museo 300"/>
              </a:rPr>
              <a:t>w</a:t>
            </a:r>
            <a:r>
              <a:rPr lang="en-US" sz="9600" dirty="0" smtClean="0">
                <a:latin typeface="Century Gothic" panose="020B0502020202020204" pitchFamily="34" charset="0"/>
                <a:cs typeface="Museo 300"/>
              </a:rPr>
              <a:t>elcoming</a:t>
            </a:r>
          </a:p>
          <a:p>
            <a:pPr lvl="1">
              <a:spcBef>
                <a:spcPts val="18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9600" dirty="0">
                <a:latin typeface="Century Gothic" panose="020B0502020202020204" pitchFamily="34" charset="0"/>
                <a:cs typeface="Museo 300"/>
              </a:rPr>
              <a:t>s</a:t>
            </a:r>
            <a:r>
              <a:rPr lang="en-US" sz="9600" dirty="0" smtClean="0">
                <a:latin typeface="Century Gothic" panose="020B0502020202020204" pitchFamily="34" charset="0"/>
                <a:cs typeface="Museo 300"/>
              </a:rPr>
              <a:t>afety, </a:t>
            </a:r>
            <a:r>
              <a:rPr lang="en-US" sz="9600" dirty="0">
                <a:latin typeface="Century Gothic" panose="020B0502020202020204" pitchFamily="34" charset="0"/>
                <a:cs typeface="Museo 300"/>
              </a:rPr>
              <a:t>r</a:t>
            </a:r>
            <a:r>
              <a:rPr lang="en-US" sz="9600" dirty="0" smtClean="0">
                <a:latin typeface="Century Gothic" panose="020B0502020202020204" pitchFamily="34" charset="0"/>
                <a:cs typeface="Museo 300"/>
              </a:rPr>
              <a:t>esponsibility, </a:t>
            </a:r>
            <a:r>
              <a:rPr lang="en-US" sz="9600" dirty="0">
                <a:latin typeface="Century Gothic" panose="020B0502020202020204" pitchFamily="34" charset="0"/>
                <a:cs typeface="Museo 300"/>
              </a:rPr>
              <a:t>c</a:t>
            </a:r>
            <a:r>
              <a:rPr lang="en-US" sz="9600" dirty="0" smtClean="0">
                <a:latin typeface="Century Gothic" panose="020B0502020202020204" pitchFamily="34" charset="0"/>
                <a:cs typeface="Museo 300"/>
              </a:rPr>
              <a:t>ommitment</a:t>
            </a:r>
          </a:p>
          <a:p>
            <a:pPr lvl="1">
              <a:spcBef>
                <a:spcPts val="18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9600" dirty="0">
                <a:latin typeface="Century Gothic" panose="020B0502020202020204" pitchFamily="34" charset="0"/>
                <a:cs typeface="Museo 300"/>
              </a:rPr>
              <a:t>e</a:t>
            </a:r>
            <a:r>
              <a:rPr lang="en-US" sz="9600" dirty="0" smtClean="0">
                <a:latin typeface="Century Gothic" panose="020B0502020202020204" pitchFamily="34" charset="0"/>
                <a:cs typeface="Museo 300"/>
              </a:rPr>
              <a:t>ffort, recognition, </a:t>
            </a:r>
            <a:r>
              <a:rPr lang="en-US" sz="9600" dirty="0">
                <a:latin typeface="Century Gothic" panose="020B0502020202020204" pitchFamily="34" charset="0"/>
                <a:cs typeface="Museo 300"/>
              </a:rPr>
              <a:t>c</a:t>
            </a:r>
            <a:r>
              <a:rPr lang="en-US" sz="9600" dirty="0" smtClean="0">
                <a:latin typeface="Century Gothic" panose="020B0502020202020204" pitchFamily="34" charset="0"/>
                <a:cs typeface="Museo 300"/>
              </a:rPr>
              <a:t>ollaboration</a:t>
            </a:r>
          </a:p>
          <a:p>
            <a:pPr lvl="1">
              <a:spcBef>
                <a:spcPts val="18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9600" dirty="0">
                <a:latin typeface="Century Gothic" panose="020B0502020202020204" pitchFamily="34" charset="0"/>
                <a:cs typeface="Museo 300"/>
              </a:rPr>
              <a:t>e</a:t>
            </a:r>
            <a:r>
              <a:rPr lang="en-US" sz="9600" dirty="0" smtClean="0">
                <a:latin typeface="Century Gothic" panose="020B0502020202020204" pitchFamily="34" charset="0"/>
                <a:cs typeface="Museo 300"/>
              </a:rPr>
              <a:t>ncouragement, clear </a:t>
            </a:r>
            <a:r>
              <a:rPr lang="en-US" sz="9600" dirty="0">
                <a:latin typeface="Century Gothic" panose="020B0502020202020204" pitchFamily="34" charset="0"/>
                <a:cs typeface="Museo 300"/>
              </a:rPr>
              <a:t>e</a:t>
            </a:r>
            <a:r>
              <a:rPr lang="en-US" sz="9600" dirty="0" smtClean="0">
                <a:latin typeface="Century Gothic" panose="020B0502020202020204" pitchFamily="34" charset="0"/>
                <a:cs typeface="Museo 300"/>
              </a:rPr>
              <a:t>xpectations, staff </a:t>
            </a:r>
            <a:r>
              <a:rPr lang="en-US" sz="9600" dirty="0">
                <a:latin typeface="Century Gothic" panose="020B0502020202020204" pitchFamily="34" charset="0"/>
                <a:cs typeface="Museo 300"/>
              </a:rPr>
              <a:t>d</a:t>
            </a:r>
            <a:r>
              <a:rPr lang="en-US" sz="9600" dirty="0" smtClean="0">
                <a:latin typeface="Century Gothic" panose="020B0502020202020204" pitchFamily="34" charset="0"/>
                <a:cs typeface="Museo 300"/>
              </a:rPr>
              <a:t>evelopment, and growth </a:t>
            </a:r>
            <a:r>
              <a:rPr lang="en-US" sz="9600" dirty="0">
                <a:latin typeface="Century Gothic" panose="020B0502020202020204" pitchFamily="34" charset="0"/>
                <a:cs typeface="Museo 300"/>
              </a:rPr>
              <a:t>m</a:t>
            </a:r>
            <a:r>
              <a:rPr lang="en-US" sz="9600" dirty="0" smtClean="0">
                <a:latin typeface="Century Gothic" panose="020B0502020202020204" pitchFamily="34" charset="0"/>
                <a:cs typeface="Museo 300"/>
              </a:rPr>
              <a:t>indset</a:t>
            </a:r>
          </a:p>
          <a:p>
            <a:pPr marL="457200" lvl="1" indent="0">
              <a:spcBef>
                <a:spcPts val="1800"/>
              </a:spcBef>
              <a:buClr>
                <a:srgbClr val="0066CC"/>
              </a:buClr>
              <a:buSzPct val="100000"/>
              <a:buNone/>
            </a:pPr>
            <a:endParaRPr lang="en-US" sz="2400" dirty="0" smtClean="0">
              <a:latin typeface="Century Gothic" panose="020B0502020202020204" pitchFamily="34" charset="0"/>
              <a:cs typeface="Museo 300"/>
            </a:endParaRPr>
          </a:p>
          <a:p>
            <a:pPr marL="457200" lvl="1" indent="0">
              <a:lnSpc>
                <a:spcPct val="120000"/>
              </a:lnSpc>
              <a:spcBef>
                <a:spcPts val="1800"/>
              </a:spcBef>
              <a:buNone/>
            </a:pPr>
            <a:endParaRPr lang="en-US" sz="2400" dirty="0">
              <a:latin typeface="Century Gothic" panose="020B0502020202020204" pitchFamily="34" charset="0"/>
              <a:cs typeface="Museo 30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kern="0" dirty="0" smtClean="0">
                <a:latin typeface="Times New Roman" pitchFamily="18" charset="0"/>
              </a:rPr>
              <a:t>  </a:t>
            </a:r>
            <a:r>
              <a:rPr lang="en-US" altLang="en-US" sz="2400" b="1" i="1" kern="0" dirty="0" smtClean="0">
                <a:latin typeface="Century Gothic" panose="020B0502020202020204" pitchFamily="34" charset="0"/>
              </a:rPr>
              <a:t>Cleveland Elementary  - School Planning</a:t>
            </a:r>
            <a:br>
              <a:rPr lang="en-US" altLang="en-US" sz="2400" b="1" i="1" kern="0" dirty="0" smtClean="0">
                <a:latin typeface="Century Gothic" panose="020B0502020202020204" pitchFamily="34" charset="0"/>
              </a:rPr>
            </a:br>
            <a:endParaRPr lang="en-US" altLang="en-US" sz="2400" i="1" kern="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001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Times New Roman" pitchFamily="18" charset="0"/>
              </a:rPr>
              <a:t>  </a:t>
            </a:r>
            <a:r>
              <a:rPr lang="en-US" altLang="en-US" sz="2400" b="1" i="1" dirty="0" smtClean="0">
                <a:latin typeface="Century Gothic" panose="020B0502020202020204" pitchFamily="34" charset="0"/>
              </a:rPr>
              <a:t>Cleveland Elementary School Planning</a:t>
            </a:r>
            <a:r>
              <a:rPr lang="en-US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3200" b="1" i="1" dirty="0" smtClean="0">
                <a:latin typeface="Century Gothic" panose="020B0502020202020204" pitchFamily="34" charset="0"/>
              </a:rPr>
            </a:br>
            <a:r>
              <a:rPr lang="en-US" altLang="en-US" sz="2400" b="1" dirty="0" smtClean="0">
                <a:latin typeface="Century Gothic" panose="020B0502020202020204" pitchFamily="34" charset="0"/>
              </a:rPr>
              <a:t>A Snapshot of Cleveland Elementary</a:t>
            </a:r>
            <a:endParaRPr lang="en-US" altLang="en-U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49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38200" y="1620083"/>
            <a:ext cx="74676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CA" dirty="0" err="1">
                <a:latin typeface="Century Gothic" panose="020B0502020202020204" pitchFamily="34" charset="0"/>
              </a:rPr>
              <a:t>L’Ecole</a:t>
            </a:r>
            <a:r>
              <a:rPr lang="en-CA" dirty="0">
                <a:latin typeface="Century Gothic" panose="020B0502020202020204" pitchFamily="34" charset="0"/>
              </a:rPr>
              <a:t> Cleveland Elementary offers an environment where all members of the community help create a positive school culture. School staff, students and the Parent Advisory Council (CPAC) have consciously developed a strong collaborative, community-minded ethic. We work together to reinforce Care for Self, Others and the Environment as we bring many exciting opportunities to our students and community members, at all age levels.</a:t>
            </a:r>
            <a:endParaRPr lang="en-US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206375" algn="ctr"/>
              </a:tabLst>
            </a:pPr>
            <a:r>
              <a:rPr kumimoji="0" lang="en-CA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206375" algn="ctr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121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876800"/>
          </a:xfrm>
        </p:spPr>
        <p:txBody>
          <a:bodyPr>
            <a:normAutofit/>
          </a:bodyPr>
          <a:lstStyle/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entury Gothic" panose="020B0502020202020204" pitchFamily="34" charset="0"/>
              <a:cs typeface="Museo 300"/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Primary and Intermediate student survey data </a:t>
            </a:r>
            <a:r>
              <a:rPr lang="en-US" sz="2400" dirty="0">
                <a:latin typeface="Century Gothic" panose="020B0502020202020204" pitchFamily="34" charset="0"/>
                <a:cs typeface="Museo 300"/>
              </a:rPr>
              <a:t>assisted in clarifying our three main </a:t>
            </a: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objectives stemming </a:t>
            </a:r>
            <a:r>
              <a:rPr lang="en-US" sz="2400" dirty="0">
                <a:latin typeface="Century Gothic" panose="020B0502020202020204" pitchFamily="34" charset="0"/>
                <a:cs typeface="Museo 300"/>
              </a:rPr>
              <a:t>from our </a:t>
            </a: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one goal</a:t>
            </a:r>
          </a:p>
          <a:p>
            <a:pPr marL="0" indent="0">
              <a:buNone/>
            </a:pPr>
            <a:endParaRPr lang="en-US" sz="2000" dirty="0">
              <a:latin typeface="Museo 300"/>
              <a:cs typeface="Museo 30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844838"/>
            <a:ext cx="7467600" cy="62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kern="0" dirty="0" smtClean="0">
                <a:latin typeface="Times New Roman" pitchFamily="18" charset="0"/>
              </a:rPr>
              <a:t> 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4000" b="1" i="1" kern="0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4000" b="1" i="1" kern="0" dirty="0" smtClean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4000" b="1" i="1" kern="0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4000" b="1" i="1" kern="0" dirty="0" smtClean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i="1" kern="0" dirty="0" smtClean="0">
                <a:latin typeface="Century Gothic" panose="020B0502020202020204" pitchFamily="34" charset="0"/>
              </a:rPr>
              <a:t>Cleveland</a:t>
            </a:r>
            <a:r>
              <a:rPr lang="en-US" altLang="en-US" sz="1800" b="1" i="1" kern="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400" b="1" i="1" kern="0" dirty="0" smtClean="0">
                <a:latin typeface="Century Gothic" panose="020B0502020202020204" pitchFamily="34" charset="0"/>
              </a:rPr>
              <a:t>Elementary  - School Planning</a:t>
            </a:r>
            <a:r>
              <a:rPr lang="en-US" altLang="en-US" sz="4000" b="1" i="1" kern="0" dirty="0" smtClean="0">
                <a:latin typeface="Century Gothic" panose="020B0502020202020204" pitchFamily="34" charset="0"/>
              </a:rPr>
              <a:t/>
            </a:r>
            <a:br>
              <a:rPr lang="en-US" altLang="en-US" sz="4000" b="1" i="1" kern="0" dirty="0" smtClean="0">
                <a:latin typeface="Century Gothic" panose="020B0502020202020204" pitchFamily="34" charset="0"/>
              </a:rPr>
            </a:br>
            <a:endParaRPr lang="en-US" altLang="en-US" sz="3200" i="1" kern="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35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724400"/>
          </a:xfrm>
        </p:spPr>
        <p:txBody>
          <a:bodyPr>
            <a:noAutofit/>
          </a:bodyPr>
          <a:lstStyle/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 panose="020B0502020202020204" pitchFamily="34" charset="0"/>
                <a:cs typeface="Museo 300"/>
              </a:rPr>
              <a:t>The data: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>
              <a:latin typeface="Century Gothic" panose="020B0502020202020204" pitchFamily="34" charset="0"/>
              <a:cs typeface="Museo 300"/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 panose="020B0502020202020204" pitchFamily="34" charset="0"/>
                <a:cs typeface="Museo 300"/>
              </a:rPr>
              <a:t>PRIMARY (gr. K-3)			</a:t>
            </a:r>
            <a:r>
              <a:rPr lang="en-US" sz="2000" u="sng" dirty="0" smtClean="0">
                <a:latin typeface="Century Gothic" panose="020B0502020202020204" pitchFamily="34" charset="0"/>
                <a:cs typeface="Museo 300"/>
              </a:rPr>
              <a:t>202 respondents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 panose="020B0502020202020204" pitchFamily="34" charset="0"/>
                <a:cs typeface="Museo 300"/>
              </a:rPr>
              <a:t>The Question: “What is your </a:t>
            </a:r>
            <a:r>
              <a:rPr lang="en-US" sz="2000" dirty="0" err="1" smtClean="0">
                <a:latin typeface="Century Gothic" panose="020B0502020202020204" pitchFamily="34" charset="0"/>
                <a:cs typeface="Museo 300"/>
              </a:rPr>
              <a:t>favourite</a:t>
            </a:r>
            <a:r>
              <a:rPr lang="en-US" sz="2000" dirty="0" smtClean="0">
                <a:latin typeface="Century Gothic" panose="020B0502020202020204" pitchFamily="34" charset="0"/>
                <a:cs typeface="Museo 300"/>
              </a:rPr>
              <a:t> thing to do at school?”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>
              <a:latin typeface="Century Gothic" panose="020B0502020202020204" pitchFamily="34" charset="0"/>
              <a:cs typeface="Museo 300"/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 panose="020B0502020202020204" pitchFamily="34" charset="0"/>
                <a:cs typeface="Museo 300"/>
              </a:rPr>
              <a:t>		Science		2 %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 panose="020B0502020202020204" pitchFamily="34" charset="0"/>
                <a:cs typeface="Museo 300"/>
              </a:rPr>
              <a:t>		Music			2 %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 panose="020B0502020202020204" pitchFamily="34" charset="0"/>
                <a:cs typeface="Museo 300"/>
              </a:rPr>
              <a:t>		Phys. Ed.		7 %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 panose="020B0502020202020204" pitchFamily="34" charset="0"/>
                <a:cs typeface="Museo 300"/>
              </a:rPr>
              <a:t>		Sports Outdoors	13 %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 panose="020B0502020202020204" pitchFamily="34" charset="0"/>
                <a:cs typeface="Museo 300"/>
              </a:rPr>
              <a:t>		Playing Outside	13 %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 panose="020B0502020202020204" pitchFamily="34" charset="0"/>
                <a:cs typeface="Museo 300"/>
              </a:rPr>
              <a:t>		Art			19 %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 panose="020B0502020202020204" pitchFamily="34" charset="0"/>
                <a:cs typeface="Museo 300"/>
              </a:rPr>
              <a:t>		Math 			19 %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 panose="020B0502020202020204" pitchFamily="34" charset="0"/>
                <a:cs typeface="Museo 300"/>
              </a:rPr>
              <a:t>		Alternate Learning 	27 %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467600" cy="5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kern="0" dirty="0" smtClean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4000" b="1" i="1" kern="0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4000" b="1" i="1" kern="0" dirty="0" smtClean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kern="0" dirty="0" smtClean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4000" b="1" i="1" kern="0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4000" b="1" i="1" kern="0" dirty="0" smtClean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4000" b="1" i="1" kern="0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i="1" kern="0" dirty="0" smtClean="0">
                <a:latin typeface="Century Gothic" panose="020B0502020202020204" pitchFamily="34" charset="0"/>
              </a:rPr>
              <a:t>Cleveland Elementary  - School Planning</a:t>
            </a:r>
            <a:br>
              <a:rPr lang="en-US" altLang="en-US" sz="2400" b="1" i="1" kern="0" dirty="0" smtClean="0">
                <a:latin typeface="Century Gothic" panose="020B0502020202020204" pitchFamily="34" charset="0"/>
              </a:rPr>
            </a:br>
            <a:endParaRPr lang="en-US" altLang="en-US" sz="2400" i="1" kern="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0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>
            <a:normAutofit fontScale="25000" lnSpcReduction="20000"/>
          </a:bodyPr>
          <a:lstStyle/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000" dirty="0" smtClean="0">
                <a:latin typeface="Century Gothic" panose="020B0502020202020204" pitchFamily="34" charset="0"/>
                <a:cs typeface="Museo 300"/>
              </a:rPr>
              <a:t>The data: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8000" dirty="0" smtClean="0">
              <a:latin typeface="Century Gothic" panose="020B0502020202020204" pitchFamily="34" charset="0"/>
              <a:cs typeface="Museo 300"/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000" dirty="0" smtClean="0">
                <a:latin typeface="Century Gothic" panose="020B0502020202020204" pitchFamily="34" charset="0"/>
                <a:cs typeface="Museo 300"/>
              </a:rPr>
              <a:t>Intermediate (gr. 4-7) 			200 respondents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000" dirty="0" smtClean="0">
                <a:latin typeface="Century Gothic" panose="020B0502020202020204" pitchFamily="34" charset="0"/>
                <a:cs typeface="Museo 300"/>
              </a:rPr>
              <a:t>The questions were a more advanced version, but the theme was the same: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000" dirty="0">
                <a:latin typeface="Century Gothic" panose="020B0502020202020204" pitchFamily="34" charset="0"/>
                <a:cs typeface="Museo 300"/>
              </a:rPr>
              <a:t>The i</a:t>
            </a:r>
            <a:r>
              <a:rPr lang="en-US" sz="8000" dirty="0" smtClean="0">
                <a:latin typeface="Century Gothic" panose="020B0502020202020204" pitchFamily="34" charset="0"/>
                <a:cs typeface="Museo 300"/>
              </a:rPr>
              <a:t>ntermediate data attributed </a:t>
            </a:r>
            <a:r>
              <a:rPr lang="en-US" sz="8000" dirty="0">
                <a:latin typeface="Century Gothic" panose="020B0502020202020204" pitchFamily="34" charset="0"/>
                <a:cs typeface="Museo 300"/>
              </a:rPr>
              <a:t>a high level of importance to non-traditional classroom based locations: 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8000" dirty="0">
              <a:latin typeface="Century Gothic" panose="020B0502020202020204" pitchFamily="34" charset="0"/>
              <a:cs typeface="Museo 300"/>
            </a:endParaRPr>
          </a:p>
          <a:p>
            <a:pPr marL="1417320" lvl="1" indent="-114300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8000" dirty="0">
                <a:latin typeface="Century Gothic" panose="020B0502020202020204" pitchFamily="34" charset="0"/>
                <a:cs typeface="Museo 300"/>
              </a:rPr>
              <a:t>l</a:t>
            </a:r>
            <a:r>
              <a:rPr lang="en-US" sz="8000" dirty="0" smtClean="0">
                <a:latin typeface="Century Gothic" panose="020B0502020202020204" pitchFamily="34" charset="0"/>
                <a:cs typeface="Museo 300"/>
              </a:rPr>
              <a:t>ibrary</a:t>
            </a:r>
          </a:p>
          <a:p>
            <a:pPr marL="1417320" lvl="1" indent="-114300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8000" dirty="0">
                <a:latin typeface="Century Gothic" panose="020B0502020202020204" pitchFamily="34" charset="0"/>
                <a:cs typeface="Museo 300"/>
              </a:rPr>
              <a:t>f</a:t>
            </a:r>
            <a:r>
              <a:rPr lang="en-US" sz="8000" dirty="0" smtClean="0">
                <a:latin typeface="Century Gothic" panose="020B0502020202020204" pitchFamily="34" charset="0"/>
                <a:cs typeface="Museo 300"/>
              </a:rPr>
              <a:t>orest</a:t>
            </a:r>
            <a:endParaRPr lang="en-US" sz="8000" dirty="0">
              <a:latin typeface="Century Gothic" panose="020B0502020202020204" pitchFamily="34" charset="0"/>
              <a:cs typeface="Museo 300"/>
            </a:endParaRPr>
          </a:p>
          <a:p>
            <a:pPr marL="1417320" lvl="1" indent="-114300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8000" dirty="0">
                <a:latin typeface="Century Gothic" panose="020B0502020202020204" pitchFamily="34" charset="0"/>
                <a:cs typeface="Museo 300"/>
              </a:rPr>
              <a:t>l</a:t>
            </a:r>
            <a:r>
              <a:rPr lang="en-US" sz="8000" dirty="0" smtClean="0">
                <a:latin typeface="Century Gothic" panose="020B0502020202020204" pitchFamily="34" charset="0"/>
                <a:cs typeface="Museo 300"/>
              </a:rPr>
              <a:t>ower </a:t>
            </a:r>
            <a:r>
              <a:rPr lang="en-US" sz="8000" dirty="0">
                <a:latin typeface="Century Gothic" panose="020B0502020202020204" pitchFamily="34" charset="0"/>
                <a:cs typeface="Museo 300"/>
              </a:rPr>
              <a:t>Field</a:t>
            </a:r>
          </a:p>
          <a:p>
            <a:pPr marL="1417320" lvl="1" indent="-114300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8000" dirty="0" smtClean="0">
                <a:latin typeface="Century Gothic" panose="020B0502020202020204" pitchFamily="34" charset="0"/>
                <a:cs typeface="Museo 300"/>
              </a:rPr>
              <a:t>playground</a:t>
            </a:r>
          </a:p>
          <a:p>
            <a:pPr marL="1417320" lvl="1" indent="-114300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8000" dirty="0">
                <a:latin typeface="Century Gothic" panose="020B0502020202020204" pitchFamily="34" charset="0"/>
                <a:cs typeface="Museo 300"/>
              </a:rPr>
              <a:t>o</a:t>
            </a:r>
            <a:r>
              <a:rPr lang="en-US" sz="8000" dirty="0" smtClean="0">
                <a:latin typeface="Century Gothic" panose="020B0502020202020204" pitchFamily="34" charset="0"/>
                <a:cs typeface="Museo 300"/>
              </a:rPr>
              <a:t>utdoor </a:t>
            </a:r>
            <a:r>
              <a:rPr lang="en-US" sz="8000" dirty="0">
                <a:latin typeface="Century Gothic" panose="020B0502020202020204" pitchFamily="34" charset="0"/>
                <a:cs typeface="Museo 300"/>
              </a:rPr>
              <a:t>meeting, playing, and </a:t>
            </a:r>
            <a:r>
              <a:rPr lang="en-US" sz="8000" dirty="0" smtClean="0">
                <a:latin typeface="Century Gothic" panose="020B0502020202020204" pitchFamily="34" charset="0"/>
                <a:cs typeface="Museo 300"/>
              </a:rPr>
              <a:t>learning areas</a:t>
            </a:r>
            <a:endParaRPr lang="en-US" sz="8000" dirty="0">
              <a:latin typeface="Century Gothic" panose="020B0502020202020204" pitchFamily="34" charset="0"/>
              <a:cs typeface="Museo 300"/>
            </a:endParaRPr>
          </a:p>
          <a:p>
            <a:pPr marL="1417320" lvl="1" indent="-114300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8000" dirty="0" smtClean="0">
                <a:latin typeface="Century Gothic" panose="020B0502020202020204" pitchFamily="34" charset="0"/>
                <a:cs typeface="Museo 300"/>
              </a:rPr>
              <a:t>courtyard</a:t>
            </a:r>
            <a:endParaRPr lang="en-US" sz="8000" dirty="0">
              <a:latin typeface="Century Gothic" panose="020B0502020202020204" pitchFamily="34" charset="0"/>
              <a:cs typeface="Museo 300"/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8000" dirty="0" smtClean="0">
              <a:latin typeface="Century Gothic" panose="020B0502020202020204" pitchFamily="34" charset="0"/>
              <a:cs typeface="Museo 300"/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8000" dirty="0" smtClean="0">
              <a:latin typeface="Century Gothic" panose="020B0502020202020204" pitchFamily="34" charset="0"/>
              <a:cs typeface="Museo 300"/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>
              <a:latin typeface="Museo 300"/>
              <a:cs typeface="Museo 300"/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Museo 300"/>
                <a:cs typeface="Museo 300"/>
              </a:rPr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kern="0" dirty="0" smtClean="0">
                <a:latin typeface="Times New Roman" pitchFamily="18" charset="0"/>
              </a:rPr>
              <a:t> 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4000" b="1" i="1" kern="0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4000" b="1" i="1" kern="0" dirty="0" smtClean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4000" b="1" i="1" kern="0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i="1" kern="0" dirty="0" smtClean="0">
                <a:latin typeface="Century Gothic" panose="020B0502020202020204" pitchFamily="34" charset="0"/>
              </a:rPr>
              <a:t>Cleveland Elementary  - School Planning</a:t>
            </a:r>
            <a:br>
              <a:rPr lang="en-US" altLang="en-US" sz="2400" b="1" i="1" kern="0" dirty="0" smtClean="0">
                <a:latin typeface="Century Gothic" panose="020B0502020202020204" pitchFamily="34" charset="0"/>
              </a:rPr>
            </a:br>
            <a:endParaRPr lang="en-US" altLang="en-US" sz="2400" i="1" kern="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65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76800"/>
          </a:xfrm>
        </p:spPr>
        <p:txBody>
          <a:bodyPr>
            <a:normAutofit/>
          </a:bodyPr>
          <a:lstStyle/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The data found significant support for non-traditional ways of learning, special activities, and interaction with nature: 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200" dirty="0" smtClean="0">
              <a:latin typeface="Century Gothic" panose="020B0502020202020204" pitchFamily="34" charset="0"/>
              <a:cs typeface="Museo 300"/>
            </a:endParaRP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Museo 300"/>
              </a:rPr>
              <a:t>	f</a:t>
            </a: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ield trips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Museo 300"/>
              </a:rPr>
              <a:t>	s</a:t>
            </a: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pecial </a:t>
            </a:r>
            <a:r>
              <a:rPr lang="en-US" sz="2400" dirty="0">
                <a:latin typeface="Century Gothic" panose="020B0502020202020204" pitchFamily="34" charset="0"/>
                <a:cs typeface="Museo 300"/>
              </a:rPr>
              <a:t>p</a:t>
            </a: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rogram (tennis, gymnastics,)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Museo 300"/>
              </a:rPr>
              <a:t>	o</a:t>
            </a: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utdoor Learning 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Museo 300"/>
              </a:rPr>
              <a:t>	e</a:t>
            </a: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nvironmental </a:t>
            </a:r>
            <a:r>
              <a:rPr lang="en-US" sz="2400" dirty="0">
                <a:latin typeface="Century Gothic" panose="020B0502020202020204" pitchFamily="34" charset="0"/>
                <a:cs typeface="Museo 300"/>
              </a:rPr>
              <a:t>i</a:t>
            </a: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nteraction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Museo 300"/>
              </a:rPr>
              <a:t>	p</a:t>
            </a: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lay based/hands-on </a:t>
            </a:r>
            <a:r>
              <a:rPr lang="en-US" sz="2400" dirty="0">
                <a:latin typeface="Century Gothic" panose="020B0502020202020204" pitchFamily="34" charset="0"/>
                <a:cs typeface="Museo 300"/>
              </a:rPr>
              <a:t>l</a:t>
            </a:r>
            <a:r>
              <a:rPr lang="en-US" sz="2400" dirty="0" smtClean="0">
                <a:latin typeface="Century Gothic" panose="020B0502020202020204" pitchFamily="34" charset="0"/>
                <a:cs typeface="Museo 300"/>
              </a:rPr>
              <a:t>earning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en-US" sz="1200" dirty="0" smtClean="0">
              <a:latin typeface="Century Gothic" panose="020B0502020202020204" pitchFamily="34" charset="0"/>
              <a:cs typeface="Museo 30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kern="0" dirty="0" smtClean="0">
                <a:latin typeface="Times New Roman" pitchFamily="18" charset="0"/>
              </a:rPr>
              <a:t>  </a:t>
            </a:r>
            <a:r>
              <a:rPr lang="en-US" altLang="en-US" sz="1800" b="1" i="1" kern="0" dirty="0" smtClean="0">
                <a:latin typeface="Century Gothic" panose="020B0502020202020204" pitchFamily="34" charset="0"/>
              </a:rPr>
              <a:t>Cleveland Elementary  - School Planning</a:t>
            </a:r>
            <a:r>
              <a:rPr lang="en-US" altLang="en-US" sz="4000" b="1" i="1" kern="0" dirty="0" smtClean="0">
                <a:latin typeface="Century Gothic" panose="020B0502020202020204" pitchFamily="34" charset="0"/>
              </a:rPr>
              <a:t/>
            </a:r>
            <a:br>
              <a:rPr lang="en-US" altLang="en-US" sz="4000" b="1" i="1" kern="0" dirty="0" smtClean="0">
                <a:latin typeface="Century Gothic" panose="020B0502020202020204" pitchFamily="34" charset="0"/>
              </a:rPr>
            </a:br>
            <a:endParaRPr lang="en-US" altLang="en-US" sz="3200" i="1" kern="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731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Times New Roman" pitchFamily="18" charset="0"/>
              </a:rPr>
              <a:t>  </a:t>
            </a:r>
            <a:r>
              <a:rPr lang="en-US" altLang="en-US" sz="2400" b="1" i="1" dirty="0">
                <a:latin typeface="Century Gothic" panose="020B0502020202020204" pitchFamily="34" charset="0"/>
              </a:rPr>
              <a:t>Cleveland Elementary  - School Planning</a:t>
            </a:r>
            <a:r>
              <a:rPr lang="en-US" altLang="en-US" sz="40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4000" b="1" i="1" dirty="0" smtClean="0">
                <a:latin typeface="Century Gothic" panose="020B0502020202020204" pitchFamily="34" charset="0"/>
              </a:rPr>
            </a:br>
            <a:endParaRPr lang="en-US" altLang="en-US" sz="3200" i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0668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The following photos provide a glimpse into a variety of non </a:t>
            </a:r>
            <a:r>
              <a:rPr lang="en-US" dirty="0">
                <a:latin typeface="Century Gothic" panose="020B0502020202020204" pitchFamily="34" charset="0"/>
              </a:rPr>
              <a:t>traditional teaching </a:t>
            </a:r>
            <a:r>
              <a:rPr lang="en-US" dirty="0" smtClean="0">
                <a:latin typeface="Century Gothic" panose="020B0502020202020204" pitchFamily="34" charset="0"/>
              </a:rPr>
              <a:t>methods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and locations that have generated the highest levels of instructional interest and success for a majority of Cleveland students.</a:t>
            </a:r>
          </a:p>
          <a:p>
            <a:endParaRPr lang="en-US" dirty="0">
              <a:latin typeface="Museo 3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854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1026" name="Picture 2" descr="C:\Reid Files\My Pictures\Cleveland\School Plan videos-photos\book pics\EPSON020_resiz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11"/>
          <a:stretch/>
        </p:blipFill>
        <p:spPr bwMode="auto">
          <a:xfrm>
            <a:off x="685800" y="228600"/>
            <a:ext cx="810622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51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1026" name="Picture 2" descr="C:\Reid Files\My Pictures\Cleveland\School Plan videos-photos\book pics\EPSON024_resiz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0" r="12000"/>
          <a:stretch/>
        </p:blipFill>
        <p:spPr bwMode="auto">
          <a:xfrm>
            <a:off x="1447800" y="228600"/>
            <a:ext cx="6553200" cy="64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755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2050" name="Picture 2" descr="C:\Reid Files\My Pictures\Cleveland\School Plan videos-photos\book pics\EPSON025_resiz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7" r="29619"/>
          <a:stretch/>
        </p:blipFill>
        <p:spPr bwMode="auto">
          <a:xfrm>
            <a:off x="1973305" y="228600"/>
            <a:ext cx="534189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213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6146" name="Picture 2" descr="C:\Reid Files\My Pictures\Cleveland\School Plan videos-photos\book pics\EPSON029_resiz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 bwMode="auto">
          <a:xfrm>
            <a:off x="1219200" y="228601"/>
            <a:ext cx="6663399" cy="63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87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12290" name="Picture 2" descr="C:\Reid Files\My Pictures\Cleveland\School Plan videos-photos\book pics\EPSON035_resiz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/>
          <a:stretch/>
        </p:blipFill>
        <p:spPr bwMode="auto">
          <a:xfrm>
            <a:off x="2189898" y="228601"/>
            <a:ext cx="451570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69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Times New Roman" pitchFamily="18" charset="0"/>
              </a:rPr>
              <a:t>  </a:t>
            </a:r>
            <a:r>
              <a:rPr lang="en-US" altLang="en-US" sz="2400" b="1" i="1" dirty="0" smtClean="0">
                <a:latin typeface="Century Gothic" panose="020B0502020202020204" pitchFamily="34" charset="0"/>
              </a:rPr>
              <a:t>Cleveland Elementary School Planning</a:t>
            </a:r>
            <a:r>
              <a:rPr lang="en-US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3200" b="1" i="1" dirty="0" smtClean="0">
                <a:latin typeface="Century Gothic" panose="020B0502020202020204" pitchFamily="34" charset="0"/>
              </a:rPr>
            </a:br>
            <a:r>
              <a:rPr lang="en-US" altLang="en-US" sz="2400" b="1" dirty="0" smtClean="0">
                <a:latin typeface="Century Gothic" panose="020B0502020202020204" pitchFamily="34" charset="0"/>
              </a:rPr>
              <a:t>Cleveland Programs</a:t>
            </a:r>
            <a:endParaRPr lang="en-US" altLang="en-U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38200" y="1217712"/>
            <a:ext cx="746760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CA" sz="2000" dirty="0">
                <a:latin typeface="Century Gothic" panose="020B0502020202020204" pitchFamily="34" charset="0"/>
              </a:rPr>
              <a:t>We </a:t>
            </a:r>
            <a:r>
              <a:rPr lang="en-CA" sz="2000" dirty="0" smtClean="0">
                <a:latin typeface="Century Gothic" panose="020B0502020202020204" pitchFamily="34" charset="0"/>
              </a:rPr>
              <a:t>offer </a:t>
            </a:r>
            <a:r>
              <a:rPr lang="en-CA" sz="2000" dirty="0">
                <a:latin typeface="Century Gothic" panose="020B0502020202020204" pitchFamily="34" charset="0"/>
              </a:rPr>
              <a:t>instruction in English and in French through our District French Immersion </a:t>
            </a:r>
            <a:r>
              <a:rPr lang="en-CA" sz="2000" dirty="0" smtClean="0">
                <a:latin typeface="Century Gothic" panose="020B0502020202020204" pitchFamily="34" charset="0"/>
              </a:rPr>
              <a:t>program</a:t>
            </a:r>
            <a:r>
              <a:rPr lang="en-CA" sz="2000" dirty="0">
                <a:latin typeface="Century Gothic" panose="020B0502020202020204" pitchFamily="34" charset="0"/>
              </a:rPr>
              <a:t>. This provides us </a:t>
            </a:r>
            <a:r>
              <a:rPr lang="en-CA" sz="2000" dirty="0" smtClean="0">
                <a:latin typeface="Century Gothic" panose="020B0502020202020204" pitchFamily="34" charset="0"/>
              </a:rPr>
              <a:t>with a rich and  diverse  </a:t>
            </a:r>
            <a:r>
              <a:rPr lang="en-CA" sz="2000" dirty="0">
                <a:latin typeface="Century Gothic" panose="020B0502020202020204" pitchFamily="34" charset="0"/>
              </a:rPr>
              <a:t>parent and student </a:t>
            </a:r>
            <a:r>
              <a:rPr lang="en-CA" sz="2000" dirty="0" smtClean="0">
                <a:latin typeface="Century Gothic" panose="020B0502020202020204" pitchFamily="34" charset="0"/>
              </a:rPr>
              <a:t>population;  </a:t>
            </a:r>
            <a:r>
              <a:rPr lang="en-CA" sz="2000" dirty="0">
                <a:latin typeface="Century Gothic" panose="020B0502020202020204" pitchFamily="34" charset="0"/>
              </a:rPr>
              <a:t>many of our approximately 480 students live outside the immediate catchment area. 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CA" sz="2000" dirty="0">
                <a:latin typeface="Century Gothic" panose="020B0502020202020204" pitchFamily="34" charset="0"/>
              </a:rPr>
              <a:t> 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CA" sz="2000" dirty="0">
                <a:latin typeface="Century Gothic" panose="020B0502020202020204" pitchFamily="34" charset="0"/>
              </a:rPr>
              <a:t>In addition to regular classroom programs, staff and parents offer many leadership opportunities and extra-curricular activities for students in athletics, citizenship and the arts. We host </a:t>
            </a:r>
            <a:r>
              <a:rPr lang="en-CA" sz="2000" dirty="0" smtClean="0">
                <a:latin typeface="Century Gothic" panose="020B0502020202020204" pitchFamily="34" charset="0"/>
              </a:rPr>
              <a:t>district </a:t>
            </a:r>
            <a:r>
              <a:rPr lang="en-CA" sz="2000" dirty="0">
                <a:latin typeface="Century Gothic" panose="020B0502020202020204" pitchFamily="34" charset="0"/>
              </a:rPr>
              <a:t>level Band (Gr 5-7) and Strings (Gr 4-7) programs. Our school staff offers </a:t>
            </a:r>
            <a:r>
              <a:rPr lang="en-CA" sz="2000" dirty="0" smtClean="0">
                <a:latin typeface="Century Gothic" panose="020B0502020202020204" pitchFamily="34" charset="0"/>
              </a:rPr>
              <a:t>a wide variety of </a:t>
            </a:r>
            <a:r>
              <a:rPr lang="en-CA" sz="2000" dirty="0">
                <a:latin typeface="Century Gothic" panose="020B0502020202020204" pitchFamily="34" charset="0"/>
              </a:rPr>
              <a:t>leadership and academic opportunities to </a:t>
            </a:r>
            <a:r>
              <a:rPr lang="en-CA" sz="2000" dirty="0" smtClean="0">
                <a:latin typeface="Century Gothic" panose="020B0502020202020204" pitchFamily="34" charset="0"/>
              </a:rPr>
              <a:t>students at </a:t>
            </a:r>
            <a:r>
              <a:rPr lang="en-CA" sz="2000" dirty="0">
                <a:latin typeface="Century Gothic" panose="020B0502020202020204" pitchFamily="34" charset="0"/>
              </a:rPr>
              <a:t>every grade level. </a:t>
            </a:r>
            <a:r>
              <a:rPr lang="en-CA" sz="2000" dirty="0" smtClean="0">
                <a:latin typeface="Century Gothic" panose="020B0502020202020204" pitchFamily="34" charset="0"/>
              </a:rPr>
              <a:t>We </a:t>
            </a:r>
            <a:r>
              <a:rPr lang="en-CA" sz="2000" dirty="0">
                <a:latin typeface="Century Gothic" panose="020B0502020202020204" pitchFamily="34" charset="0"/>
              </a:rPr>
              <a:t>offer Volleyball, Basketball and Track and Field to intermediate students, and special leadership opportunities and celebrations for our intermediate students. 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206375" algn="ctr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416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13314" name="Picture 2" descr="C:\Reid Files\My Pictures\Cleveland\School Plan videos-photos\book pics\EPSON036_resiz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2" r="8602"/>
          <a:stretch/>
        </p:blipFill>
        <p:spPr bwMode="auto">
          <a:xfrm>
            <a:off x="1524000" y="228600"/>
            <a:ext cx="613913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780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17410" name="Picture 2" descr="C:\Reid Files\My Pictures\Cleveland\School Plan videos-photos\book pics\EPSON0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5" r="2553" b="26300"/>
          <a:stretch/>
        </p:blipFill>
        <p:spPr bwMode="auto">
          <a:xfrm>
            <a:off x="228600" y="762000"/>
            <a:ext cx="860312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995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5122" name="Picture 2" descr="C:\Reid Files\My Pictures\Cleveland\School Plan videos-photos\IMG_6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4" y="175507"/>
            <a:ext cx="8605191" cy="64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468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2" name="Picture 2" descr="C:\Reid Files\My Pictures\Cleveland\School Plan videos-photos\IMG_6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3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87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9218" name="Picture 2" descr="C:\Reid Files\My Pictures\Cleveland\School Plan videos-photos\IMG_6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28600"/>
            <a:ext cx="8502650" cy="63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27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4098" name="Picture 2" descr="C:\Reid Files\My Pictures\Cleveland\School Plan videos-photos\Words in the Woods\IMG_6303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3584" cy="63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74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6146" name="Picture 2" descr="C:\Reid Files\My Pictures\Cleveland\School Plan videos-photos\Words in the Woods\IMG_6306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15484" cy="63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214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7170" name="Picture 2" descr="C:\Reid Files\My Pictures\Cleveland\School Plan videos-photos\Words in the Woods\IMG_6308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27006"/>
            <a:ext cx="8701441" cy="58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49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1026" name="Picture 2" descr="C:\Reid Files\My Pictures\Cleveland\School Plan videos-photos\Words in the Woods\DSCF02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32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799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2050" name="Picture 2" descr="C:\Reid Files\My Pictures\Cleveland\School Plan videos-photos\Words in the Woods\DSCF02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77411" cy="64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32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Times New Roman" pitchFamily="18" charset="0"/>
              </a:rPr>
              <a:t>  </a:t>
            </a:r>
            <a:r>
              <a:rPr lang="en-US" altLang="en-US" sz="2400" b="1" i="1" dirty="0" smtClean="0">
                <a:latin typeface="Century Gothic" panose="020B0502020202020204" pitchFamily="34" charset="0"/>
              </a:rPr>
              <a:t>Cleveland Elementary School Planning</a:t>
            </a:r>
            <a:r>
              <a:rPr lang="en-US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3200" b="1" i="1" dirty="0" smtClean="0">
                <a:latin typeface="Century Gothic" panose="020B0502020202020204" pitchFamily="34" charset="0"/>
              </a:rPr>
            </a:br>
            <a:r>
              <a:rPr lang="en-US" altLang="en-US" sz="2400" b="1" dirty="0" smtClean="0">
                <a:latin typeface="Century Gothic" panose="020B0502020202020204" pitchFamily="34" charset="0"/>
              </a:rPr>
              <a:t>Cleveland Parent Advisory Counci</a:t>
            </a:r>
            <a:r>
              <a:rPr lang="en-US" altLang="en-US" sz="2400" b="1" dirty="0">
                <a:latin typeface="Century Gothic" panose="020B0502020202020204" pitchFamily="34" charset="0"/>
              </a:rPr>
              <a:t>l</a:t>
            </a:r>
            <a:endParaRPr lang="en-US" altLang="en-U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1828800"/>
            <a:ext cx="7391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Century Gothic" panose="020B0502020202020204" pitchFamily="34" charset="0"/>
              </a:rPr>
              <a:t>The Cleveland Parent Advisory Committee (CPAC) is extremely active and successful in </a:t>
            </a:r>
            <a:r>
              <a:rPr lang="en-CA" dirty="0" smtClean="0">
                <a:latin typeface="Century Gothic" panose="020B0502020202020204" pitchFamily="34" charset="0"/>
              </a:rPr>
              <a:t>providing a community liaison, fundraising efforts, coordination of community and family events, representatives for every classroom, assisting with volunteer coordination, coordinating parent in-service and speakers, and being an integral part of the educational supports at the school.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197343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9218" name="Picture 2" descr="C:\Reid Files\My Pictures\Cleveland\School Plan videos-photos\Words in the Woods\IMG_6312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92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12290" name="Picture 2" descr="C:\Reid Files\My Pictures\Cleveland\School Plan videos-photos\CY gard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04800"/>
            <a:ext cx="8432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65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pic>
        <p:nvPicPr>
          <p:cNvPr id="15362" name="Picture 2" descr="C:\Reid Files\My Pictures\Cleveland\School Plan videos-photos\Courtyard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486"/>
            <a:ext cx="8567884" cy="64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75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Times New Roman" pitchFamily="18" charset="0"/>
              </a:rPr>
              <a:t>  </a:t>
            </a:r>
            <a:r>
              <a:rPr lang="en-US" altLang="en-US" sz="2400" b="1" i="1" dirty="0" smtClean="0">
                <a:latin typeface="Century Gothic" panose="020B0502020202020204" pitchFamily="34" charset="0"/>
              </a:rPr>
              <a:t>Cleveland Elementary School Planning</a:t>
            </a:r>
            <a:r>
              <a:rPr lang="en-US" altLang="en-US" sz="32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3200" b="1" i="1" dirty="0" smtClean="0">
                <a:latin typeface="Century Gothic" panose="020B0502020202020204" pitchFamily="34" charset="0"/>
              </a:rPr>
            </a:br>
            <a:r>
              <a:rPr lang="en-US" altLang="en-US" sz="2400" b="1" dirty="0" smtClean="0">
                <a:latin typeface="Century Gothic" panose="020B0502020202020204" pitchFamily="34" charset="0"/>
              </a:rPr>
              <a:t>Cleveland’s School Mission:</a:t>
            </a:r>
            <a:endParaRPr lang="en-US" altLang="en-U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72625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38200" y="3282076"/>
            <a:ext cx="7467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3350" algn="l"/>
                <a:tab pos="2063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>
                <a:latin typeface="Museo 300" pitchFamily="50" charset="0"/>
              </a:rPr>
              <a:t> </a:t>
            </a: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206375" algn="ctr"/>
              </a:tabLst>
            </a:pPr>
            <a:r>
              <a:rPr kumimoji="0" lang="en-CA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206375" algn="ctr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001024"/>
            <a:ext cx="678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The </a:t>
            </a:r>
            <a:r>
              <a:rPr lang="en-US" dirty="0">
                <a:latin typeface="Century Gothic" panose="020B0502020202020204" pitchFamily="34" charset="0"/>
              </a:rPr>
              <a:t>Cleveland School mission is to provide an environment that fosters the emotional, social and physical well being and the intellectual development of </a:t>
            </a:r>
            <a:r>
              <a:rPr lang="en-US" dirty="0" smtClean="0">
                <a:latin typeface="Century Gothic" panose="020B0502020202020204" pitchFamily="34" charset="0"/>
              </a:rPr>
              <a:t>all students</a:t>
            </a:r>
            <a:r>
              <a:rPr lang="en-US" dirty="0">
                <a:latin typeface="Century Gothic" panose="020B0502020202020204" pitchFamily="34" charset="0"/>
              </a:rPr>
              <a:t>.  Cleveland School will promote a positive self concept, respect for self, respect for others, respect for the environment, fitness and health</a:t>
            </a:r>
          </a:p>
        </p:txBody>
      </p:sp>
    </p:spTree>
    <p:extLst>
      <p:ext uri="{BB962C8B-B14F-4D97-AF65-F5344CB8AC3E}">
        <p14:creationId xmlns:p14="http://schemas.microsoft.com/office/powerpoint/2010/main" val="2883836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467600" cy="3810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Century Gothic" panose="020B0502020202020204" pitchFamily="34" charset="0"/>
              </a:rPr>
              <a:t>  </a:t>
            </a:r>
            <a:r>
              <a:rPr lang="en-US" altLang="en-US" sz="2400" b="1" i="1" dirty="0">
                <a:latin typeface="Century Gothic" panose="020B0502020202020204" pitchFamily="34" charset="0"/>
              </a:rPr>
              <a:t>Cleveland Elementary  - School Planning</a:t>
            </a:r>
            <a:r>
              <a:rPr lang="en-US" altLang="en-US" sz="40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4000" b="1" i="1" dirty="0" smtClean="0">
                <a:latin typeface="Century Gothic" panose="020B0502020202020204" pitchFamily="34" charset="0"/>
              </a:rPr>
            </a:br>
            <a:endParaRPr lang="en-US" altLang="en-US" sz="3200" i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762000"/>
            <a:ext cx="762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Cleveland Elementary School Plan</a:t>
            </a:r>
          </a:p>
          <a:p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Goal 1</a:t>
            </a:r>
          </a:p>
          <a:p>
            <a:endParaRPr lang="en-US" sz="28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Every member of the Cleveland School Community supports a school culture that inspires continuous achievement and positive growth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endParaRPr lang="en-US" dirty="0">
              <a:latin typeface="Museo 3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89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Times New Roman" pitchFamily="18" charset="0"/>
              </a:rPr>
              <a:t>  </a:t>
            </a:r>
            <a:r>
              <a:rPr lang="en-US" altLang="en-US" sz="2400" b="1" i="1" dirty="0">
                <a:latin typeface="Century Gothic" panose="020B0502020202020204" pitchFamily="34" charset="0"/>
              </a:rPr>
              <a:t>Cleveland Elementary  - School Planning</a:t>
            </a:r>
            <a:r>
              <a:rPr lang="en-US" altLang="en-US" sz="24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2400" b="1" i="1" dirty="0" smtClean="0">
                <a:latin typeface="Century Gothic" panose="020B0502020202020204" pitchFamily="34" charset="0"/>
              </a:rPr>
            </a:br>
            <a:endParaRPr lang="en-US" altLang="en-US" sz="2400" i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7620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Museo 300" pitchFamily="50" charset="0"/>
            </a:endParaRPr>
          </a:p>
          <a:p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Objective 1.1</a:t>
            </a:r>
          </a:p>
          <a:p>
            <a:endParaRPr lang="en-US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We </a:t>
            </a: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will actively reinforce individual student engagement and success by creating, supporting, facilitating, and investigating </a:t>
            </a:r>
            <a:r>
              <a:rPr lang="en-US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alternate </a:t>
            </a: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creative learning activities</a:t>
            </a: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 in a variety </a:t>
            </a:r>
            <a:r>
              <a:rPr lang="en-US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of settings</a:t>
            </a:r>
            <a:endParaRPr lang="en-US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Museo 300" pitchFamily="50" charset="0"/>
            </a:endParaRPr>
          </a:p>
          <a:p>
            <a:endParaRPr lang="en-US" dirty="0">
              <a:latin typeface="Museo 3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69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Century Gothic" panose="020B0502020202020204" pitchFamily="34" charset="0"/>
              </a:rPr>
              <a:t>  </a:t>
            </a:r>
            <a:r>
              <a:rPr lang="en-US" altLang="en-US" sz="2400" b="1" i="1" dirty="0">
                <a:latin typeface="Century Gothic" panose="020B0502020202020204" pitchFamily="34" charset="0"/>
              </a:rPr>
              <a:t>Cleveland Elementary  - School Planning</a:t>
            </a:r>
            <a:r>
              <a:rPr lang="en-US" altLang="en-US" sz="4000" b="1" i="1" dirty="0" smtClean="0">
                <a:latin typeface="Times New Roman" pitchFamily="18" charset="0"/>
              </a:rPr>
              <a:t/>
            </a:r>
            <a:br>
              <a:rPr lang="en-US" altLang="en-US" sz="4000" b="1" i="1" dirty="0" smtClean="0">
                <a:latin typeface="Times New Roman" pitchFamily="18" charset="0"/>
              </a:rPr>
            </a:br>
            <a:endParaRPr lang="en-US" altLang="en-US" sz="3200" i="1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762000"/>
            <a:ext cx="7620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Objective  1.1 Big Ideas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entury Gothic" panose="020B0502020202020204" pitchFamily="34" charset="0"/>
              </a:rPr>
              <a:t>s</a:t>
            </a:r>
            <a:r>
              <a:rPr lang="en-US" altLang="en-US" dirty="0" smtClean="0">
                <a:latin typeface="Century Gothic" panose="020B0502020202020204" pitchFamily="34" charset="0"/>
              </a:rPr>
              <a:t>tudents at Cleveland will </a:t>
            </a:r>
            <a:r>
              <a:rPr lang="en-US" altLang="en-US" dirty="0">
                <a:latin typeface="Century Gothic" panose="020B0502020202020204" pitchFamily="34" charset="0"/>
              </a:rPr>
              <a:t>have the opportunity to immerse themselves in educational experiences that are inspired by </a:t>
            </a:r>
            <a:r>
              <a:rPr lang="en-US" altLang="en-US" dirty="0" smtClean="0">
                <a:latin typeface="Century Gothic" panose="020B0502020202020204" pitchFamily="34" charset="0"/>
              </a:rPr>
              <a:t>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entury Gothic" panose="020B0502020202020204" pitchFamily="34" charset="0"/>
              </a:rPr>
              <a:t>a</a:t>
            </a:r>
            <a:r>
              <a:rPr lang="en-US" altLang="en-US" dirty="0" smtClean="0">
                <a:latin typeface="Century Gothic" panose="020B0502020202020204" pitchFamily="34" charset="0"/>
              </a:rPr>
              <a:t>t Cleveland, </a:t>
            </a:r>
            <a:r>
              <a:rPr lang="en-US" altLang="en-US" dirty="0">
                <a:latin typeface="Century Gothic" panose="020B0502020202020204" pitchFamily="34" charset="0"/>
              </a:rPr>
              <a:t>the learning process uses the environment as a starting point to teach concepts in subjects across the curriculum</a:t>
            </a:r>
            <a:r>
              <a:rPr lang="en-US" altLang="en-US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entury Gothic" panose="020B0502020202020204" pitchFamily="34" charset="0"/>
              </a:rPr>
              <a:t>s</a:t>
            </a:r>
            <a:r>
              <a:rPr lang="en-US" altLang="en-US" dirty="0" smtClean="0">
                <a:latin typeface="Century Gothic" panose="020B0502020202020204" pitchFamily="34" charset="0"/>
              </a:rPr>
              <a:t>tudents </a:t>
            </a:r>
            <a:r>
              <a:rPr lang="en-US" altLang="en-US" dirty="0">
                <a:latin typeface="Century Gothic" panose="020B0502020202020204" pitchFamily="34" charset="0"/>
              </a:rPr>
              <a:t>will develop place based knowledge about the area in which they live</a:t>
            </a:r>
          </a:p>
          <a:p>
            <a:endParaRPr lang="en-US" dirty="0">
              <a:latin typeface="Museo 300" pitchFamily="50" charset="0"/>
            </a:endParaRPr>
          </a:p>
          <a:p>
            <a:endParaRPr lang="en-US" dirty="0">
              <a:latin typeface="Museo 300" pitchFamily="50" charset="0"/>
            </a:endParaRPr>
          </a:p>
          <a:p>
            <a:endParaRPr lang="en-US" dirty="0">
              <a:latin typeface="Museo 3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92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67600" cy="838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000" b="1" i="1" dirty="0" smtClean="0">
                <a:latin typeface="Times New Roman" pitchFamily="18" charset="0"/>
              </a:rPr>
              <a:t>  </a:t>
            </a:r>
            <a:r>
              <a:rPr lang="en-US" altLang="en-US" sz="2400" b="1" i="1" dirty="0">
                <a:latin typeface="Century Gothic" panose="020B0502020202020204" pitchFamily="34" charset="0"/>
              </a:rPr>
              <a:t>Cleveland Elementary  - School Planning</a:t>
            </a:r>
            <a:r>
              <a:rPr lang="en-US" altLang="en-US" sz="4000" b="1" i="1" dirty="0" smtClean="0">
                <a:latin typeface="Century Gothic" panose="020B0502020202020204" pitchFamily="34" charset="0"/>
              </a:rPr>
              <a:t/>
            </a:r>
            <a:br>
              <a:rPr lang="en-US" altLang="en-US" sz="4000" b="1" i="1" dirty="0" smtClean="0">
                <a:latin typeface="Century Gothic" panose="020B0502020202020204" pitchFamily="34" charset="0"/>
              </a:rPr>
            </a:br>
            <a:endParaRPr lang="en-US" altLang="en-US" sz="3200" i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145415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 smtClean="0"/>
          </a:p>
          <a:p>
            <a:pPr marL="342900" indent="-342900">
              <a:buFont typeface="Wingdings" pitchFamily="2" charset="2"/>
              <a:buAutoNum type="arabicParenR" startAt="2"/>
            </a:pPr>
            <a:endParaRPr lang="en-US" alt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762000"/>
            <a:ext cx="7467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latin typeface="Century Gothic" panose="020B0502020202020204" pitchFamily="34" charset="0"/>
            </a:endParaRPr>
          </a:p>
          <a:p>
            <a:r>
              <a:rPr lang="en-US" sz="2200" dirty="0" smtClean="0">
                <a:latin typeface="Century Gothic" panose="020B0502020202020204" pitchFamily="34" charset="0"/>
              </a:rPr>
              <a:t>Objective 1.1 Core Competencies:</a:t>
            </a:r>
          </a:p>
          <a:p>
            <a:endParaRPr lang="en-US" sz="22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entury Gothic" panose="020B0502020202020204" pitchFamily="34" charset="0"/>
              </a:rPr>
              <a:t>s</a:t>
            </a:r>
            <a:r>
              <a:rPr lang="en-US" altLang="en-US" sz="2200" dirty="0" smtClean="0">
                <a:latin typeface="Century Gothic" panose="020B0502020202020204" pitchFamily="34" charset="0"/>
              </a:rPr>
              <a:t>tudents </a:t>
            </a:r>
            <a:r>
              <a:rPr lang="en-US" altLang="en-US" sz="2200" dirty="0">
                <a:latin typeface="Century Gothic" panose="020B0502020202020204" pitchFamily="34" charset="0"/>
              </a:rPr>
              <a:t>develop awareness and take responsibility for their social, physical, and natural environments by working independently and collaboratively for the benefit of others, communities, and the </a:t>
            </a:r>
            <a:r>
              <a:rPr lang="en-US" altLang="en-US" sz="2200" dirty="0" smtClean="0">
                <a:latin typeface="Century Gothic" panose="020B0502020202020204" pitchFamily="34" charset="0"/>
              </a:rPr>
              <a:t>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entury Gothic" panose="020B0502020202020204" pitchFamily="34" charset="0"/>
              </a:rPr>
              <a:t>l</a:t>
            </a:r>
            <a:r>
              <a:rPr lang="en-US" altLang="en-US" sz="2200" dirty="0" smtClean="0">
                <a:latin typeface="Century Gothic" panose="020B0502020202020204" pitchFamily="34" charset="0"/>
              </a:rPr>
              <a:t>earning </a:t>
            </a:r>
            <a:r>
              <a:rPr lang="en-US" altLang="en-US" sz="2200" dirty="0">
                <a:latin typeface="Century Gothic" panose="020B0502020202020204" pitchFamily="34" charset="0"/>
              </a:rPr>
              <a:t>activities support personalized, student </a:t>
            </a:r>
            <a:r>
              <a:rPr lang="en-US" altLang="en-US" sz="2200" dirty="0" err="1">
                <a:latin typeface="Century Gothic" panose="020B0502020202020204" pitchFamily="34" charset="0"/>
              </a:rPr>
              <a:t>centred</a:t>
            </a:r>
            <a:r>
              <a:rPr lang="en-US" altLang="en-US" sz="2200" dirty="0">
                <a:latin typeface="Century Gothic" panose="020B0502020202020204" pitchFamily="34" charset="0"/>
              </a:rPr>
              <a:t> learning, as students inquire about concepts, topics and issues relevant to their lives and </a:t>
            </a:r>
            <a:r>
              <a:rPr lang="en-US" altLang="en-US" sz="2200" dirty="0" smtClean="0">
                <a:latin typeface="Century Gothic" panose="020B0502020202020204" pitchFamily="34" charset="0"/>
              </a:rPr>
              <a:t>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entury Gothic" panose="020B0502020202020204" pitchFamily="34" charset="0"/>
              </a:rPr>
              <a:t>e</a:t>
            </a:r>
            <a:r>
              <a:rPr lang="en-US" altLang="en-US" sz="2200" dirty="0" smtClean="0">
                <a:latin typeface="Century Gothic" panose="020B0502020202020204" pitchFamily="34" charset="0"/>
              </a:rPr>
              <a:t>quip </a:t>
            </a:r>
            <a:r>
              <a:rPr lang="en-US" altLang="en-US" sz="2200" dirty="0">
                <a:latin typeface="Century Gothic" panose="020B0502020202020204" pitchFamily="34" charset="0"/>
              </a:rPr>
              <a:t>students as active and ecologically literate citizens in their local and global </a:t>
            </a:r>
            <a:r>
              <a:rPr lang="en-US" altLang="en-US" sz="2200" dirty="0" smtClean="0">
                <a:latin typeface="Century Gothic" panose="020B0502020202020204" pitchFamily="34" charset="0"/>
              </a:rPr>
              <a:t>communities</a:t>
            </a:r>
            <a:endParaRPr lang="en-US" altLang="en-US" sz="2200" dirty="0">
              <a:latin typeface="Century Gothic" panose="020B0502020202020204" pitchFamily="34" charset="0"/>
            </a:endParaRPr>
          </a:p>
          <a:p>
            <a:endParaRPr lang="en-US" dirty="0">
              <a:latin typeface="Museo 300" pitchFamily="50" charset="0"/>
            </a:endParaRPr>
          </a:p>
          <a:p>
            <a:endParaRPr lang="en-US" dirty="0">
              <a:latin typeface="Museo 300" pitchFamily="50" charset="0"/>
            </a:endParaRPr>
          </a:p>
          <a:p>
            <a:endParaRPr lang="en-US" dirty="0">
              <a:latin typeface="Museo 3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07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4F6690F3-3A58-4B78-92A6-9F34D204C15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3FFA3B0140546340803648A07F7AC942" ma:contentTypeVersion="1" ma:contentTypeDescription="Upload an image." ma:contentTypeScope="" ma:versionID="3495b9274bede7cebf11a50b4f54d2e5">
  <xsd:schema xmlns:xsd="http://www.w3.org/2001/XMLSchema" xmlns:xs="http://www.w3.org/2001/XMLSchema" xmlns:p="http://schemas.microsoft.com/office/2006/metadata/properties" xmlns:ns1="http://schemas.microsoft.com/sharepoint/v3" xmlns:ns2="4F6690F3-3A58-4B78-92A6-9F34D204C152" xmlns:ns3="http://schemas.microsoft.com/sharepoint/v3/fields" targetNamespace="http://schemas.microsoft.com/office/2006/metadata/properties" ma:root="true" ma:fieldsID="0639a84784d17b2f97d73c06847a491f" ns1:_="" ns2:_="" ns3:_="">
    <xsd:import namespace="http://schemas.microsoft.com/sharepoint/v3"/>
    <xsd:import namespace="4F6690F3-3A58-4B78-92A6-9F34D204C152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690F3-3A58-4B78-92A6-9F34D204C15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C89C75-C643-40BB-A53B-51871A7E3DEA}"/>
</file>

<file path=customXml/itemProps2.xml><?xml version="1.0" encoding="utf-8"?>
<ds:datastoreItem xmlns:ds="http://schemas.openxmlformats.org/officeDocument/2006/customXml" ds:itemID="{B730DB93-F579-41F4-8A41-0C1FA09783C5}"/>
</file>

<file path=customXml/itemProps3.xml><?xml version="1.0" encoding="utf-8"?>
<ds:datastoreItem xmlns:ds="http://schemas.openxmlformats.org/officeDocument/2006/customXml" ds:itemID="{94A0B412-98CA-4C89-807C-637C24720082}"/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4373</TotalTime>
  <Words>1150</Words>
  <Application>Microsoft Macintosh PowerPoint</Application>
  <PresentationFormat>On-screen Show (4:3)</PresentationFormat>
  <Paragraphs>242</Paragraphs>
  <Slides>42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Century Gothic</vt:lpstr>
      <vt:lpstr>Museo 300</vt:lpstr>
      <vt:lpstr>Tahoma</vt:lpstr>
      <vt:lpstr>Times New Roman</vt:lpstr>
      <vt:lpstr>Wingdings</vt:lpstr>
      <vt:lpstr>Blends</vt:lpstr>
      <vt:lpstr>Document</vt:lpstr>
      <vt:lpstr>  Cleveland Elementary  - School Planning </vt:lpstr>
      <vt:lpstr>  Cleveland Elementary School Planning A Snapshot of Cleveland Elementary</vt:lpstr>
      <vt:lpstr>  Cleveland Elementary School Planning Cleveland Programs</vt:lpstr>
      <vt:lpstr>  Cleveland Elementary School Planning Cleveland Parent Advisory Council</vt:lpstr>
      <vt:lpstr>  Cleveland Elementary School Planning Cleveland’s School Mission:</vt:lpstr>
      <vt:lpstr>  Cleveland Elementary  - School Planning </vt:lpstr>
      <vt:lpstr>  Cleveland Elementary  - School Planning </vt:lpstr>
      <vt:lpstr>  Cleveland Elementary  - School Planning </vt:lpstr>
      <vt:lpstr>  Cleveland Elementary  - School Planning </vt:lpstr>
      <vt:lpstr>  Cleveland Elementary  - School Planning </vt:lpstr>
      <vt:lpstr>  Cleveland Elementary  - School Planning </vt:lpstr>
      <vt:lpstr>  Cleveland Elementary  - School Planning </vt:lpstr>
      <vt:lpstr>  Cleveland Elementary  - School Planning </vt:lpstr>
      <vt:lpstr>  Cleveland Elementary  - School Planning </vt:lpstr>
      <vt:lpstr>  Cleveland Elementary  - School Planning </vt:lpstr>
      <vt:lpstr>“School planning is a process not an event”</vt:lpstr>
      <vt:lpstr>      Cleveland Elementary  - School Planning </vt:lpstr>
      <vt:lpstr> ‘Meaningful, Flexible, Co-constructed’</vt:lpstr>
      <vt:lpstr>       </vt:lpstr>
      <vt:lpstr>PowerPoint Presentation</vt:lpstr>
      <vt:lpstr>PowerPoint Presentation</vt:lpstr>
      <vt:lpstr>PowerPoint Presentation</vt:lpstr>
      <vt:lpstr>PowerPoint Presentation</vt:lpstr>
      <vt:lpstr>  Cleveland Elementary  - School Planning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SD#44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breid</dc:creator>
  <cp:keywords/>
  <dc:description/>
  <cp:lastModifiedBy>Courtenay Rannard</cp:lastModifiedBy>
  <cp:revision>393</cp:revision>
  <cp:lastPrinted>2017-09-01T16:38:03Z</cp:lastPrinted>
  <dcterms:created xsi:type="dcterms:W3CDTF">2004-11-09T05:20:52Z</dcterms:created>
  <dcterms:modified xsi:type="dcterms:W3CDTF">2017-09-01T16:42:40Z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0x0101009148F5A04DDD49CBA7127AADA5FB792B00AADE34325A8B49CDA8BB4DB53328F214003FFA3B0140546340803648A07F7AC942</vt:lpwstr>
  </property>
</Properties>
</file>