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omments/modernComment_1F9_6F41B1D2.xml" ContentType="application/vnd.ms-powerpoint.comments+xml"/>
  <Override PartName="/ppt/notesSlides/notesSlide1.xml" ContentType="application/vnd.openxmlformats-officedocument.presentationml.notesSlide+xml"/>
  <Override PartName="/ppt/comments/modernComment_1CE_A984386E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FD_65D5C011.xml" ContentType="application/vnd.ms-powerpoint.comments+xml"/>
  <Override PartName="/ppt/comments/modernComment_1A3_0.xml" ContentType="application/vnd.ms-powerpoint.comments+xml"/>
  <Override PartName="/ppt/notesSlides/notesSlide5.xml" ContentType="application/vnd.openxmlformats-officedocument.presentationml.notesSlide+xml"/>
  <Override PartName="/ppt/comments/modernComment_1E7_38919225.xml" ContentType="application/vnd.ms-powerpoint.comments+xml"/>
  <Override PartName="/ppt/comments/modernComment_221_E3F03873.xml" ContentType="application/vnd.ms-powerpoint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modernComment_1E2_75B58FA8.xml" ContentType="application/vnd.ms-powerpoint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modernComment_228_7E06FDE8.xml" ContentType="application/vnd.ms-powerpoint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omments/modernComment_1F5_ADEAA331.xml" ContentType="application/vnd.ms-powerpoint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modernComment_1E9_CFE34E88.xml" ContentType="application/vnd.ms-powerpoint.comments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736" r:id="rId4"/>
    <p:sldMasterId id="2147485664" r:id="rId5"/>
  </p:sldMasterIdLst>
  <p:notesMasterIdLst>
    <p:notesMasterId r:id="rId67"/>
  </p:notesMasterIdLst>
  <p:handoutMasterIdLst>
    <p:handoutMasterId r:id="rId68"/>
  </p:handoutMasterIdLst>
  <p:sldIdLst>
    <p:sldId id="505" r:id="rId6"/>
    <p:sldId id="532" r:id="rId7"/>
    <p:sldId id="507" r:id="rId8"/>
    <p:sldId id="549" r:id="rId9"/>
    <p:sldId id="461" r:id="rId10"/>
    <p:sldId id="462" r:id="rId11"/>
    <p:sldId id="508" r:id="rId12"/>
    <p:sldId id="491" r:id="rId13"/>
    <p:sldId id="490" r:id="rId14"/>
    <p:sldId id="546" r:id="rId15"/>
    <p:sldId id="510" r:id="rId16"/>
    <p:sldId id="509" r:id="rId17"/>
    <p:sldId id="419" r:id="rId18"/>
    <p:sldId id="515" r:id="rId19"/>
    <p:sldId id="475" r:id="rId20"/>
    <p:sldId id="511" r:id="rId21"/>
    <p:sldId id="518" r:id="rId22"/>
    <p:sldId id="551" r:id="rId23"/>
    <p:sldId id="434" r:id="rId24"/>
    <p:sldId id="465" r:id="rId25"/>
    <p:sldId id="487" r:id="rId26"/>
    <p:sldId id="486" r:id="rId27"/>
    <p:sldId id="525" r:id="rId28"/>
    <p:sldId id="545" r:id="rId29"/>
    <p:sldId id="519" r:id="rId30"/>
    <p:sldId id="531" r:id="rId31"/>
    <p:sldId id="522" r:id="rId32"/>
    <p:sldId id="535" r:id="rId33"/>
    <p:sldId id="388" r:id="rId34"/>
    <p:sldId id="542" r:id="rId35"/>
    <p:sldId id="543" r:id="rId36"/>
    <p:sldId id="536" r:id="rId37"/>
    <p:sldId id="550" r:id="rId38"/>
    <p:sldId id="534" r:id="rId39"/>
    <p:sldId id="520" r:id="rId40"/>
    <p:sldId id="483" r:id="rId41"/>
    <p:sldId id="482" r:id="rId42"/>
    <p:sldId id="464" r:id="rId43"/>
    <p:sldId id="503" r:id="rId44"/>
    <p:sldId id="553" r:id="rId45"/>
    <p:sldId id="541" r:id="rId46"/>
    <p:sldId id="552" r:id="rId47"/>
    <p:sldId id="364" r:id="rId48"/>
    <p:sldId id="554" r:id="rId49"/>
    <p:sldId id="556" r:id="rId50"/>
    <p:sldId id="555" r:id="rId51"/>
    <p:sldId id="557" r:id="rId52"/>
    <p:sldId id="502" r:id="rId53"/>
    <p:sldId id="501" r:id="rId54"/>
    <p:sldId id="500" r:id="rId55"/>
    <p:sldId id="527" r:id="rId56"/>
    <p:sldId id="529" r:id="rId57"/>
    <p:sldId id="495" r:id="rId58"/>
    <p:sldId id="442" r:id="rId59"/>
    <p:sldId id="539" r:id="rId60"/>
    <p:sldId id="496" r:id="rId61"/>
    <p:sldId id="493" r:id="rId62"/>
    <p:sldId id="489" r:id="rId63"/>
    <p:sldId id="544" r:id="rId64"/>
    <p:sldId id="488" r:id="rId65"/>
    <p:sldId id="504" r:id="rId6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B6D2F00-B8CD-D8BB-5020-B4125D7C67FF}" name="Chris Barnes" initials="CB" userId="S::17137@sd44.ca::b30be9d9-3dae-420a-995a-21a30030daf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CF7659-FA93-A890-3B44-906CD611D9D7}" v="19" dt="2025-10-16T16:37:52.317"/>
    <p1510:client id="{3DCF698A-B5FC-599B-AF93-7D3E9726D0D4}" v="7" dt="2025-10-14T22:21:27.933"/>
    <p1510:client id="{6FA01995-1576-9ED0-6460-1EEA2738C1D7}" v="30" dt="2025-10-15T18:28:01.922"/>
    <p1510:client id="{9DF5A57A-EF3E-922F-E353-FDCBAB3617CD}" v="6" dt="2025-10-15T19:56:38.046"/>
    <p1510:client id="{C10FC518-30A0-244C-82E0-ADD1822B1933}" v="1" dt="2025-10-15T19:11:14.4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microsoft.com/office/2018/10/relationships/authors" Target="author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71" Type="http://schemas.openxmlformats.org/officeDocument/2006/relationships/theme" Target="theme/theme1.xml"/></Relationships>
</file>

<file path=ppt/comments/modernComment_1A3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822E879-399C-412D-9921-21000E477E7D}" authorId="{7B6D2F00-B8CD-D8BB-5020-B4125D7C67FF}" created="2025-10-15T19:56:05.482">
    <pc:sldMkLst xmlns:pc="http://schemas.microsoft.com/office/powerpoint/2013/main/command">
      <pc:docMk/>
      <pc:sldMk cId="0" sldId="419"/>
    </pc:sldMkLst>
    <p188:txBody>
      <a:bodyPr/>
      <a:lstStyle/>
      <a:p>
        <a:r>
          <a:rPr lang="en-US"/>
          <a:t>Connie</a:t>
        </a:r>
      </a:p>
    </p188:txBody>
  </p188:cm>
</p188:cmLst>
</file>

<file path=ppt/comments/modernComment_1CE_A984386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B11AC70-58E9-46EE-80C2-B82967BD2782}" authorId="{7B6D2F00-B8CD-D8BB-5020-B4125D7C67FF}" created="2025-10-15T19:56:38.046">
    <pc:sldMkLst xmlns:pc="http://schemas.microsoft.com/office/powerpoint/2013/main/command">
      <pc:docMk/>
      <pc:sldMk cId="2844014702" sldId="462"/>
    </pc:sldMkLst>
    <p188:txBody>
      <a:bodyPr/>
      <a:lstStyle/>
      <a:p>
        <a:r>
          <a:rPr lang="en-US"/>
          <a:t>Chris</a:t>
        </a:r>
      </a:p>
    </p188:txBody>
  </p188:cm>
</p188:cmLst>
</file>

<file path=ppt/comments/modernComment_1E2_75B58FA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94E6EEF-53E4-4440-92BD-46A7AFD93003}" authorId="{7B6D2F00-B8CD-D8BB-5020-B4125D7C67FF}" created="2025-10-14T22:16:32.642">
    <pc:sldMkLst xmlns:pc="http://schemas.microsoft.com/office/powerpoint/2013/main/command">
      <pc:docMk/>
      <pc:sldMk cId="1974833064" sldId="482"/>
    </pc:sldMkLst>
    <p188:txBody>
      <a:bodyPr/>
      <a:lstStyle/>
      <a:p>
        <a:r>
          <a:rPr lang="en-US"/>
          <a:t>Mancy</a:t>
        </a:r>
      </a:p>
    </p188:txBody>
  </p188:cm>
</p188:cmLst>
</file>

<file path=ppt/comments/modernComment_1E7_3891922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F74F3AC-B8FE-40AB-88C6-1F3E6431E080}" authorId="{7B6D2F00-B8CD-D8BB-5020-B4125D7C67FF}" created="2025-10-14T22:12:16.869">
    <pc:sldMkLst xmlns:pc="http://schemas.microsoft.com/office/powerpoint/2013/main/command">
      <pc:docMk/>
      <pc:sldMk cId="949064229" sldId="487"/>
    </pc:sldMkLst>
    <p188:txBody>
      <a:bodyPr/>
      <a:lstStyle/>
      <a:p>
        <a:r>
          <a:rPr lang="en-US"/>
          <a:t>Mancy</a:t>
        </a:r>
      </a:p>
    </p188:txBody>
  </p188:cm>
</p188:cmLst>
</file>

<file path=ppt/comments/modernComment_1E9_CFE34E8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12A2C6C-C8A8-48CA-B2E4-DDE8F0826770}" authorId="{7B6D2F00-B8CD-D8BB-5020-B4125D7C67FF}" created="2025-10-14T22:21:27.933">
    <pc:sldMkLst xmlns:pc="http://schemas.microsoft.com/office/powerpoint/2013/main/command">
      <pc:docMk/>
      <pc:sldMk cId="3487780488" sldId="489"/>
    </pc:sldMkLst>
    <p188:txBody>
      <a:bodyPr/>
      <a:lstStyle/>
      <a:p>
        <a:r>
          <a:rPr lang="en-US"/>
          <a:t>Chris</a:t>
        </a:r>
      </a:p>
    </p188:txBody>
  </p188:cm>
</p188:cmLst>
</file>

<file path=ppt/comments/modernComment_1F5_ADEAA33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21BB016-1873-4665-84C7-1B69020B8782}" authorId="{7B6D2F00-B8CD-D8BB-5020-B4125D7C67FF}" created="2025-10-14T22:20:54.370">
    <pc:sldMkLst xmlns:pc="http://schemas.microsoft.com/office/powerpoint/2013/main/command">
      <pc:docMk/>
      <pc:sldMk cId="2917835569" sldId="501"/>
    </pc:sldMkLst>
    <p188:txBody>
      <a:bodyPr/>
      <a:lstStyle/>
      <a:p>
        <a:r>
          <a:rPr lang="en-US"/>
          <a:t>Mancy</a:t>
        </a:r>
      </a:p>
    </p188:txBody>
  </p188:cm>
</p188:cmLst>
</file>

<file path=ppt/comments/modernComment_1F9_6F41B1D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0F452FF-B85B-44A7-8716-3B66B7B2E7FC}" authorId="{7B6D2F00-B8CD-D8BB-5020-B4125D7C67FF}" created="2025-10-15T19:56:28.655">
    <pc:sldMkLst xmlns:pc="http://schemas.microsoft.com/office/powerpoint/2013/main/command">
      <pc:docMk/>
      <pc:sldMk cId="1866576338" sldId="505"/>
    </pc:sldMkLst>
    <p188:txBody>
      <a:bodyPr/>
      <a:lstStyle/>
      <a:p>
        <a:r>
          <a:rPr lang="en-US"/>
          <a:t>Caren</a:t>
        </a:r>
      </a:p>
    </p188:txBody>
  </p188:cm>
</p188:cmLst>
</file>

<file path=ppt/comments/modernComment_1FD_65D5C01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5719411-9B14-41F7-84F0-73C95357A420}" authorId="{7B6D2F00-B8CD-D8BB-5020-B4125D7C67FF}" created="2025-10-15T19:55:58.170">
    <pc:sldMkLst xmlns:pc="http://schemas.microsoft.com/office/powerpoint/2013/main/command">
      <pc:docMk/>
      <pc:sldMk cId="1708507153" sldId="509"/>
    </pc:sldMkLst>
    <p188:txBody>
      <a:bodyPr/>
      <a:lstStyle/>
      <a:p>
        <a:r>
          <a:rPr lang="en-US"/>
          <a:t>Caren</a:t>
        </a:r>
      </a:p>
    </p188:txBody>
  </p188:cm>
</p188:cmLst>
</file>

<file path=ppt/comments/modernComment_221_E3F0387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5FD0F01-D3AF-46BE-BCA3-4F7A90CD00B2}" authorId="{7B6D2F00-B8CD-D8BB-5020-B4125D7C67FF}" created="2025-10-14T22:12:34.588">
    <pc:sldMkLst xmlns:pc="http://schemas.microsoft.com/office/powerpoint/2013/main/command">
      <pc:docMk/>
      <pc:sldMk cId="3824171123" sldId="545"/>
    </pc:sldMkLst>
    <p188:txBody>
      <a:bodyPr/>
      <a:lstStyle/>
      <a:p>
        <a:r>
          <a:rPr lang="en-US"/>
          <a:t>Chris</a:t>
        </a:r>
      </a:p>
    </p188:txBody>
  </p188:cm>
</p188:cmLst>
</file>

<file path=ppt/comments/modernComment_228_7E06FDE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F5C6620-B927-431A-952E-FBF0289CF06C}" authorId="{7B6D2F00-B8CD-D8BB-5020-B4125D7C67FF}" created="2025-10-14T22:17:10.191">
    <pc:sldMkLst xmlns:pc="http://schemas.microsoft.com/office/powerpoint/2013/main/command">
      <pc:docMk/>
      <pc:sldMk cId="2114387432" sldId="552"/>
    </pc:sldMkLst>
    <p188:txBody>
      <a:bodyPr/>
      <a:lstStyle/>
      <a:p>
        <a:r>
          <a:rPr lang="en-US"/>
          <a:t>Chris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C932C9-F8FE-429F-AF75-AB389EC096E5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AE57499-6155-480F-BD99-62B48801B1C4}">
      <dgm:prSet/>
      <dgm:spPr/>
      <dgm:t>
        <a:bodyPr/>
        <a:lstStyle/>
        <a:p>
          <a:pPr rtl="0"/>
          <a:r>
            <a:rPr lang="en-GB">
              <a:latin typeface="Arial" panose="020B0604020202020204"/>
            </a:rPr>
            <a:t>COMPILE </a:t>
          </a:r>
          <a:endParaRPr lang="en-US">
            <a:latin typeface="Arial" panose="020B0604020202020204"/>
          </a:endParaRPr>
        </a:p>
      </dgm:t>
    </dgm:pt>
    <dgm:pt modelId="{02B52DAF-4B6D-4C66-AF63-99B991876B20}" type="parTrans" cxnId="{E55B52C9-B52B-4E32-B46E-7D2246EF653D}">
      <dgm:prSet/>
      <dgm:spPr/>
      <dgm:t>
        <a:bodyPr/>
        <a:lstStyle/>
        <a:p>
          <a:endParaRPr lang="en-US"/>
        </a:p>
      </dgm:t>
    </dgm:pt>
    <dgm:pt modelId="{C1F9E714-BAE3-4572-BBB4-8E3449A01C80}" type="sibTrans" cxnId="{E55B52C9-B52B-4E32-B46E-7D2246EF653D}">
      <dgm:prSet/>
      <dgm:spPr/>
      <dgm:t>
        <a:bodyPr/>
        <a:lstStyle/>
        <a:p>
          <a:endParaRPr lang="en-US"/>
        </a:p>
      </dgm:t>
    </dgm:pt>
    <dgm:pt modelId="{124B850A-D3D3-4380-A923-C137F7E592A9}">
      <dgm:prSet phldr="0"/>
      <dgm:spPr/>
      <dgm:t>
        <a:bodyPr/>
        <a:lstStyle/>
        <a:p>
          <a:pPr rtl="0"/>
          <a:r>
            <a:rPr lang="en-GB">
              <a:latin typeface="Arial" panose="020B0604020202020204"/>
            </a:rPr>
            <a:t>REVIEW &amp; VERIFY</a:t>
          </a:r>
        </a:p>
      </dgm:t>
    </dgm:pt>
    <dgm:pt modelId="{0686DAB6-2158-4555-829D-D5E088FAB7E1}" type="parTrans" cxnId="{11DE7B0B-B21A-4806-B108-E9C8746CF95C}">
      <dgm:prSet/>
      <dgm:spPr/>
      <dgm:t>
        <a:bodyPr/>
        <a:lstStyle/>
        <a:p>
          <a:endParaRPr lang="en-US"/>
        </a:p>
      </dgm:t>
    </dgm:pt>
    <dgm:pt modelId="{9BE2CC83-F585-49D4-9304-DEC573657932}" type="sibTrans" cxnId="{11DE7B0B-B21A-4806-B108-E9C8746CF95C}">
      <dgm:prSet/>
      <dgm:spPr/>
      <dgm:t>
        <a:bodyPr/>
        <a:lstStyle/>
        <a:p>
          <a:endParaRPr lang="en-US"/>
        </a:p>
      </dgm:t>
    </dgm:pt>
    <dgm:pt modelId="{F331C053-41B0-4911-9A91-05EA1CABA00F}">
      <dgm:prSet/>
      <dgm:spPr/>
      <dgm:t>
        <a:bodyPr/>
        <a:lstStyle/>
        <a:p>
          <a:pPr rtl="0"/>
          <a:r>
            <a:rPr lang="en-GB"/>
            <a:t>CREATE</a:t>
          </a:r>
          <a:r>
            <a:rPr lang="en-GB">
              <a:latin typeface="Arial" panose="020B0604020202020204"/>
            </a:rPr>
            <a:t> </a:t>
          </a:r>
          <a:endParaRPr lang="en-US">
            <a:latin typeface="Arial" panose="020B0604020202020204"/>
          </a:endParaRPr>
        </a:p>
      </dgm:t>
    </dgm:pt>
    <dgm:pt modelId="{EB689DE3-8E0C-4C16-96EB-5E828E26BF2C}" type="parTrans" cxnId="{E44A4024-39B8-486F-9480-80560BD432EF}">
      <dgm:prSet/>
      <dgm:spPr/>
      <dgm:t>
        <a:bodyPr/>
        <a:lstStyle/>
        <a:p>
          <a:endParaRPr lang="en-US"/>
        </a:p>
      </dgm:t>
    </dgm:pt>
    <dgm:pt modelId="{46F7B626-310B-43CA-8D51-E27FD1B9551F}" type="sibTrans" cxnId="{E44A4024-39B8-486F-9480-80560BD432EF}">
      <dgm:prSet/>
      <dgm:spPr/>
      <dgm:t>
        <a:bodyPr/>
        <a:lstStyle/>
        <a:p>
          <a:endParaRPr lang="en-US"/>
        </a:p>
      </dgm:t>
    </dgm:pt>
    <dgm:pt modelId="{CE32E5D2-79B3-42F0-B0B4-48194544DE2E}">
      <dgm:prSet phldr="0"/>
      <dgm:spPr/>
      <dgm:t>
        <a:bodyPr/>
        <a:lstStyle/>
        <a:p>
          <a:pPr rtl="0"/>
          <a:r>
            <a:rPr lang="en-US">
              <a:latin typeface="Arial" panose="020B0604020202020204"/>
            </a:rPr>
            <a:t> Begin PSI applications</a:t>
          </a:r>
          <a:endParaRPr lang="en-GB">
            <a:latin typeface="Arial" panose="020B0604020202020204"/>
          </a:endParaRPr>
        </a:p>
      </dgm:t>
    </dgm:pt>
    <dgm:pt modelId="{F3879C57-A2E2-4BEA-BA97-7FD13FB56245}" type="parTrans" cxnId="{B0EE4F0F-BACC-4D1A-BDBD-34D07AEAC769}">
      <dgm:prSet/>
      <dgm:spPr/>
      <dgm:t>
        <a:bodyPr/>
        <a:lstStyle/>
        <a:p>
          <a:endParaRPr lang="en-US"/>
        </a:p>
      </dgm:t>
    </dgm:pt>
    <dgm:pt modelId="{CB20A013-96BF-4467-8CD7-D52D96BB7E5A}" type="sibTrans" cxnId="{B0EE4F0F-BACC-4D1A-BDBD-34D07AEAC769}">
      <dgm:prSet/>
      <dgm:spPr/>
      <dgm:t>
        <a:bodyPr/>
        <a:lstStyle/>
        <a:p>
          <a:endParaRPr lang="en-US"/>
        </a:p>
      </dgm:t>
    </dgm:pt>
    <dgm:pt modelId="{33A76224-0D5F-4726-B70D-C18774E33945}">
      <dgm:prSet phldr="0"/>
      <dgm:spPr/>
      <dgm:t>
        <a:bodyPr/>
        <a:lstStyle/>
        <a:p>
          <a:pPr rtl="0"/>
          <a:r>
            <a:rPr lang="en-GB">
              <a:latin typeface="Arial" panose="020B0604020202020204"/>
            </a:rPr>
            <a:t>List</a:t>
          </a:r>
          <a:r>
            <a:rPr lang="en-GB"/>
            <a:t> of potential Post-Secondary Institutions </a:t>
          </a:r>
          <a:r>
            <a:rPr lang="en-GB">
              <a:latin typeface="Arial" panose="020B0604020202020204"/>
            </a:rPr>
            <a:t>to which you</a:t>
          </a:r>
          <a:r>
            <a:rPr lang="en-GB"/>
            <a:t> want to apply</a:t>
          </a:r>
          <a:r>
            <a:rPr lang="en-GB">
              <a:latin typeface="Arial" panose="020B0604020202020204"/>
            </a:rPr>
            <a:t> and compile important info</a:t>
          </a:r>
          <a:endParaRPr lang="en-GB"/>
        </a:p>
      </dgm:t>
    </dgm:pt>
    <dgm:pt modelId="{39E9738F-E28D-4BF3-90B2-27A9A8446252}" type="parTrans" cxnId="{A0656A4E-2455-4BC3-82FB-4458597C3D0E}">
      <dgm:prSet/>
      <dgm:spPr/>
      <dgm:t>
        <a:bodyPr/>
        <a:lstStyle/>
        <a:p>
          <a:endParaRPr lang="en-US"/>
        </a:p>
      </dgm:t>
    </dgm:pt>
    <dgm:pt modelId="{3AB941E5-125B-4C40-843F-CB562D7E6496}" type="sibTrans" cxnId="{A0656A4E-2455-4BC3-82FB-4458597C3D0E}">
      <dgm:prSet/>
      <dgm:spPr/>
      <dgm:t>
        <a:bodyPr/>
        <a:lstStyle/>
        <a:p>
          <a:endParaRPr lang="en-US"/>
        </a:p>
      </dgm:t>
    </dgm:pt>
    <dgm:pt modelId="{2D2CC26D-040D-486C-9D4B-70643DB081E5}">
      <dgm:prSet phldr="0"/>
      <dgm:spPr/>
      <dgm:t>
        <a:bodyPr/>
        <a:lstStyle/>
        <a:p>
          <a:pPr rtl="0"/>
          <a:r>
            <a:rPr lang="en-GB">
              <a:latin typeface="Arial" panose="020B0604020202020204"/>
            </a:rPr>
            <a:t>Review and verify accuracy and completeness of Transcript</a:t>
          </a:r>
          <a:r>
            <a:rPr lang="en-GB"/>
            <a:t> Verification Report</a:t>
          </a:r>
        </a:p>
      </dgm:t>
    </dgm:pt>
    <dgm:pt modelId="{825316C5-FBDB-4441-98AF-99FB55CBCEFE}" type="parTrans" cxnId="{4866AB04-D614-47FA-BE23-D4E92AB46CC4}">
      <dgm:prSet/>
      <dgm:spPr/>
      <dgm:t>
        <a:bodyPr/>
        <a:lstStyle/>
        <a:p>
          <a:endParaRPr lang="en-US"/>
        </a:p>
      </dgm:t>
    </dgm:pt>
    <dgm:pt modelId="{A7DEA872-9E6E-433C-9814-BCE69AA93799}" type="sibTrans" cxnId="{4866AB04-D614-47FA-BE23-D4E92AB46CC4}">
      <dgm:prSet/>
      <dgm:spPr/>
      <dgm:t>
        <a:bodyPr/>
        <a:lstStyle/>
        <a:p>
          <a:endParaRPr lang="en-US"/>
        </a:p>
      </dgm:t>
    </dgm:pt>
    <dgm:pt modelId="{A0CE7398-C0E5-47D0-85EC-211455352CC3}">
      <dgm:prSet phldr="0"/>
      <dgm:spPr/>
      <dgm:t>
        <a:bodyPr/>
        <a:lstStyle/>
        <a:p>
          <a:pPr rtl="0"/>
          <a:r>
            <a:rPr lang="en-GB">
              <a:latin typeface="Arial" panose="020B0604020202020204"/>
            </a:rPr>
            <a:t>Create a</a:t>
          </a:r>
          <a:r>
            <a:rPr lang="en-GB"/>
            <a:t> </a:t>
          </a:r>
          <a:r>
            <a:rPr lang="en-GB" err="1"/>
            <a:t>BCeID</a:t>
          </a:r>
          <a:r>
            <a:rPr lang="en-GB">
              <a:latin typeface="Arial" panose="020B0604020202020204"/>
            </a:rPr>
            <a:t> account to</a:t>
          </a:r>
          <a:r>
            <a:rPr lang="en-GB"/>
            <a:t> access &amp; </a:t>
          </a:r>
          <a:r>
            <a:rPr lang="en-GB">
              <a:latin typeface="Arial" panose="020B0604020202020204"/>
            </a:rPr>
            <a:t>consent to release</a:t>
          </a:r>
          <a:r>
            <a:rPr lang="en-GB"/>
            <a:t> </a:t>
          </a:r>
          <a:r>
            <a:rPr lang="en-GB">
              <a:latin typeface="Arial" panose="020B0604020202020204"/>
            </a:rPr>
            <a:t>of </a:t>
          </a:r>
          <a:r>
            <a:rPr lang="en-GB"/>
            <a:t>your transcript</a:t>
          </a:r>
          <a:r>
            <a:rPr lang="en-GB">
              <a:latin typeface="Arial" panose="020B0604020202020204"/>
            </a:rPr>
            <a:t> to PSI</a:t>
          </a:r>
          <a:endParaRPr lang="en-GB"/>
        </a:p>
      </dgm:t>
    </dgm:pt>
    <dgm:pt modelId="{191774F5-5772-45B1-963D-50FDA0389904}" type="parTrans" cxnId="{46909A18-1920-42A9-94B5-CEC3930C4E5C}">
      <dgm:prSet/>
      <dgm:spPr/>
      <dgm:t>
        <a:bodyPr/>
        <a:lstStyle/>
        <a:p>
          <a:endParaRPr lang="en-US"/>
        </a:p>
      </dgm:t>
    </dgm:pt>
    <dgm:pt modelId="{1F3A65ED-AECC-4E69-88AA-1C53E1A862CB}" type="sibTrans" cxnId="{46909A18-1920-42A9-94B5-CEC3930C4E5C}">
      <dgm:prSet/>
      <dgm:spPr/>
      <dgm:t>
        <a:bodyPr/>
        <a:lstStyle/>
        <a:p>
          <a:endParaRPr lang="en-US"/>
        </a:p>
      </dgm:t>
    </dgm:pt>
    <dgm:pt modelId="{3D6A11BB-15F9-487F-8865-797B607C05C6}">
      <dgm:prSet phldr="0"/>
      <dgm:spPr/>
      <dgm:t>
        <a:bodyPr/>
        <a:lstStyle/>
        <a:p>
          <a:r>
            <a:rPr lang="en-GB">
              <a:latin typeface="Arial" panose="020B0604020202020204"/>
            </a:rPr>
            <a:t>APPLY</a:t>
          </a:r>
        </a:p>
      </dgm:t>
    </dgm:pt>
    <dgm:pt modelId="{F0AFE133-283A-40A1-AE45-EEE6204F668C}" type="parTrans" cxnId="{ADC3187B-1548-4CA4-9FEF-E9230D1D992D}">
      <dgm:prSet/>
      <dgm:spPr/>
      <dgm:t>
        <a:bodyPr/>
        <a:lstStyle/>
        <a:p>
          <a:endParaRPr lang="en-US"/>
        </a:p>
      </dgm:t>
    </dgm:pt>
    <dgm:pt modelId="{E8D1BE1D-0286-448B-B620-06D68B7A78C1}" type="sibTrans" cxnId="{ADC3187B-1548-4CA4-9FEF-E9230D1D992D}">
      <dgm:prSet/>
      <dgm:spPr/>
      <dgm:t>
        <a:bodyPr/>
        <a:lstStyle/>
        <a:p>
          <a:endParaRPr lang="en-US"/>
        </a:p>
      </dgm:t>
    </dgm:pt>
    <dgm:pt modelId="{7750B625-A6D0-458B-B467-B1F4CE9D844D}" type="pres">
      <dgm:prSet presAssocID="{64C932C9-F8FE-429F-AF75-AB389EC096E5}" presName="Name0" presStyleCnt="0">
        <dgm:presLayoutVars>
          <dgm:dir/>
          <dgm:animLvl val="lvl"/>
          <dgm:resizeHandles val="exact"/>
        </dgm:presLayoutVars>
      </dgm:prSet>
      <dgm:spPr/>
    </dgm:pt>
    <dgm:pt modelId="{A48A3E39-246D-45BC-BF3C-A49198A0C2B1}" type="pres">
      <dgm:prSet presAssocID="{3D6A11BB-15F9-487F-8865-797B607C05C6}" presName="boxAndChildren" presStyleCnt="0"/>
      <dgm:spPr/>
    </dgm:pt>
    <dgm:pt modelId="{EB97E4F1-A98C-49ED-BB58-F42AA178AB3B}" type="pres">
      <dgm:prSet presAssocID="{3D6A11BB-15F9-487F-8865-797B607C05C6}" presName="parentTextBox" presStyleLbl="node1" presStyleIdx="0" presStyleCnt="4"/>
      <dgm:spPr/>
    </dgm:pt>
    <dgm:pt modelId="{F2F186B3-9190-414A-9BF7-20FDFBB800FF}" type="pres">
      <dgm:prSet presAssocID="{3D6A11BB-15F9-487F-8865-797B607C05C6}" presName="entireBox" presStyleLbl="node1" presStyleIdx="0" presStyleCnt="4"/>
      <dgm:spPr/>
    </dgm:pt>
    <dgm:pt modelId="{6D723E56-DE1D-4197-83AB-BA6D71388C9E}" type="pres">
      <dgm:prSet presAssocID="{3D6A11BB-15F9-487F-8865-797B607C05C6}" presName="descendantBox" presStyleCnt="0"/>
      <dgm:spPr/>
    </dgm:pt>
    <dgm:pt modelId="{004C2781-78AD-4882-90D1-E25BE7A222B7}" type="pres">
      <dgm:prSet presAssocID="{CE32E5D2-79B3-42F0-B0B4-48194544DE2E}" presName="childTextBox" presStyleLbl="fgAccFollowNode1" presStyleIdx="0" presStyleCnt="4">
        <dgm:presLayoutVars>
          <dgm:bulletEnabled val="1"/>
        </dgm:presLayoutVars>
      </dgm:prSet>
      <dgm:spPr/>
    </dgm:pt>
    <dgm:pt modelId="{4871DDD2-7FA5-4425-A7F4-A7FD3BA072E9}" type="pres">
      <dgm:prSet presAssocID="{46F7B626-310B-43CA-8D51-E27FD1B9551F}" presName="sp" presStyleCnt="0"/>
      <dgm:spPr/>
    </dgm:pt>
    <dgm:pt modelId="{94083887-FCA3-4751-BE17-3AB20C7CE7DB}" type="pres">
      <dgm:prSet presAssocID="{F331C053-41B0-4911-9A91-05EA1CABA00F}" presName="arrowAndChildren" presStyleCnt="0"/>
      <dgm:spPr/>
    </dgm:pt>
    <dgm:pt modelId="{512B5255-8B11-44E3-BE02-88F530FCEBB4}" type="pres">
      <dgm:prSet presAssocID="{F331C053-41B0-4911-9A91-05EA1CABA00F}" presName="parentTextArrow" presStyleLbl="node1" presStyleIdx="0" presStyleCnt="4"/>
      <dgm:spPr/>
    </dgm:pt>
    <dgm:pt modelId="{BB4E543F-F934-4179-9843-F7D92624C44C}" type="pres">
      <dgm:prSet presAssocID="{F331C053-41B0-4911-9A91-05EA1CABA00F}" presName="arrow" presStyleLbl="node1" presStyleIdx="1" presStyleCnt="4"/>
      <dgm:spPr/>
    </dgm:pt>
    <dgm:pt modelId="{75E9CDF4-19FA-424B-B503-266C12A80597}" type="pres">
      <dgm:prSet presAssocID="{F331C053-41B0-4911-9A91-05EA1CABA00F}" presName="descendantArrow" presStyleCnt="0"/>
      <dgm:spPr/>
    </dgm:pt>
    <dgm:pt modelId="{ABB300B4-8C9E-44DF-ADC7-C3832884239F}" type="pres">
      <dgm:prSet presAssocID="{A0CE7398-C0E5-47D0-85EC-211455352CC3}" presName="childTextArrow" presStyleLbl="fgAccFollowNode1" presStyleIdx="1" presStyleCnt="4">
        <dgm:presLayoutVars>
          <dgm:bulletEnabled val="1"/>
        </dgm:presLayoutVars>
      </dgm:prSet>
      <dgm:spPr/>
    </dgm:pt>
    <dgm:pt modelId="{B9DC0A4D-7F62-4B94-A468-1ED831801FA7}" type="pres">
      <dgm:prSet presAssocID="{9BE2CC83-F585-49D4-9304-DEC573657932}" presName="sp" presStyleCnt="0"/>
      <dgm:spPr/>
    </dgm:pt>
    <dgm:pt modelId="{55F582B5-BA1B-4C7B-8649-62D9EFEDEE4B}" type="pres">
      <dgm:prSet presAssocID="{124B850A-D3D3-4380-A923-C137F7E592A9}" presName="arrowAndChildren" presStyleCnt="0"/>
      <dgm:spPr/>
    </dgm:pt>
    <dgm:pt modelId="{E0D733EF-289C-4A50-ACA1-FD7EB0732D9F}" type="pres">
      <dgm:prSet presAssocID="{124B850A-D3D3-4380-A923-C137F7E592A9}" presName="parentTextArrow" presStyleLbl="node1" presStyleIdx="1" presStyleCnt="4"/>
      <dgm:spPr/>
    </dgm:pt>
    <dgm:pt modelId="{863D1411-E6C6-4444-9821-2175D238F440}" type="pres">
      <dgm:prSet presAssocID="{124B850A-D3D3-4380-A923-C137F7E592A9}" presName="arrow" presStyleLbl="node1" presStyleIdx="2" presStyleCnt="4"/>
      <dgm:spPr/>
    </dgm:pt>
    <dgm:pt modelId="{4C6EF6A8-374E-48F5-9A03-1F995225FBB9}" type="pres">
      <dgm:prSet presAssocID="{124B850A-D3D3-4380-A923-C137F7E592A9}" presName="descendantArrow" presStyleCnt="0"/>
      <dgm:spPr/>
    </dgm:pt>
    <dgm:pt modelId="{D373BACA-6B49-4F28-BD4D-4BA2F75E2827}" type="pres">
      <dgm:prSet presAssocID="{2D2CC26D-040D-486C-9D4B-70643DB081E5}" presName="childTextArrow" presStyleLbl="fgAccFollowNode1" presStyleIdx="2" presStyleCnt="4">
        <dgm:presLayoutVars>
          <dgm:bulletEnabled val="1"/>
        </dgm:presLayoutVars>
      </dgm:prSet>
      <dgm:spPr/>
    </dgm:pt>
    <dgm:pt modelId="{ED906890-8847-42E0-837D-B352A342AF49}" type="pres">
      <dgm:prSet presAssocID="{C1F9E714-BAE3-4572-BBB4-8E3449A01C80}" presName="sp" presStyleCnt="0"/>
      <dgm:spPr/>
    </dgm:pt>
    <dgm:pt modelId="{C040CF33-7D92-4B21-A4E9-7D112DE01F39}" type="pres">
      <dgm:prSet presAssocID="{9AE57499-6155-480F-BD99-62B48801B1C4}" presName="arrowAndChildren" presStyleCnt="0"/>
      <dgm:spPr/>
    </dgm:pt>
    <dgm:pt modelId="{2FE0A246-EF0D-47A6-90B7-075ACDC5ACEF}" type="pres">
      <dgm:prSet presAssocID="{9AE57499-6155-480F-BD99-62B48801B1C4}" presName="parentTextArrow" presStyleLbl="node1" presStyleIdx="2" presStyleCnt="4"/>
      <dgm:spPr/>
    </dgm:pt>
    <dgm:pt modelId="{BA7DAF72-2F79-41E4-9391-B17B52D085FB}" type="pres">
      <dgm:prSet presAssocID="{9AE57499-6155-480F-BD99-62B48801B1C4}" presName="arrow" presStyleLbl="node1" presStyleIdx="3" presStyleCnt="4"/>
      <dgm:spPr/>
    </dgm:pt>
    <dgm:pt modelId="{52EBD663-E7D1-4245-B7E4-25026DAE4B7A}" type="pres">
      <dgm:prSet presAssocID="{9AE57499-6155-480F-BD99-62B48801B1C4}" presName="descendantArrow" presStyleCnt="0"/>
      <dgm:spPr/>
    </dgm:pt>
    <dgm:pt modelId="{59479EDA-AFE4-497F-8B63-9928B2AF5C4B}" type="pres">
      <dgm:prSet presAssocID="{33A76224-0D5F-4726-B70D-C18774E33945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54BC4301-948B-447A-A309-851FA559EEB8}" type="presOf" srcId="{A0CE7398-C0E5-47D0-85EC-211455352CC3}" destId="{ABB300B4-8C9E-44DF-ADC7-C3832884239F}" srcOrd="0" destOrd="0" presId="urn:microsoft.com/office/officeart/2005/8/layout/process4"/>
    <dgm:cxn modelId="{4866AB04-D614-47FA-BE23-D4E92AB46CC4}" srcId="{124B850A-D3D3-4380-A923-C137F7E592A9}" destId="{2D2CC26D-040D-486C-9D4B-70643DB081E5}" srcOrd="0" destOrd="0" parTransId="{825316C5-FBDB-4441-98AF-99FB55CBCEFE}" sibTransId="{A7DEA872-9E6E-433C-9814-BCE69AA93799}"/>
    <dgm:cxn modelId="{11DE7B0B-B21A-4806-B108-E9C8746CF95C}" srcId="{64C932C9-F8FE-429F-AF75-AB389EC096E5}" destId="{124B850A-D3D3-4380-A923-C137F7E592A9}" srcOrd="1" destOrd="0" parTransId="{0686DAB6-2158-4555-829D-D5E088FAB7E1}" sibTransId="{9BE2CC83-F585-49D4-9304-DEC573657932}"/>
    <dgm:cxn modelId="{B0EE4F0F-BACC-4D1A-BDBD-34D07AEAC769}" srcId="{3D6A11BB-15F9-487F-8865-797B607C05C6}" destId="{CE32E5D2-79B3-42F0-B0B4-48194544DE2E}" srcOrd="0" destOrd="0" parTransId="{F3879C57-A2E2-4BEA-BA97-7FD13FB56245}" sibTransId="{CB20A013-96BF-4467-8CD7-D52D96BB7E5A}"/>
    <dgm:cxn modelId="{B7C85011-7555-4BF3-94C2-E6702C8527F2}" type="presOf" srcId="{3D6A11BB-15F9-487F-8865-797B607C05C6}" destId="{F2F186B3-9190-414A-9BF7-20FDFBB800FF}" srcOrd="1" destOrd="0" presId="urn:microsoft.com/office/officeart/2005/8/layout/process4"/>
    <dgm:cxn modelId="{46909A18-1920-42A9-94B5-CEC3930C4E5C}" srcId="{F331C053-41B0-4911-9A91-05EA1CABA00F}" destId="{A0CE7398-C0E5-47D0-85EC-211455352CC3}" srcOrd="0" destOrd="0" parTransId="{191774F5-5772-45B1-963D-50FDA0389904}" sibTransId="{1F3A65ED-AECC-4E69-88AA-1C53E1A862CB}"/>
    <dgm:cxn modelId="{E44A4024-39B8-486F-9480-80560BD432EF}" srcId="{64C932C9-F8FE-429F-AF75-AB389EC096E5}" destId="{F331C053-41B0-4911-9A91-05EA1CABA00F}" srcOrd="2" destOrd="0" parTransId="{EB689DE3-8E0C-4C16-96EB-5E828E26BF2C}" sibTransId="{46F7B626-310B-43CA-8D51-E27FD1B9551F}"/>
    <dgm:cxn modelId="{01328225-73ED-471A-A54C-1B7F62BEAEC3}" type="presOf" srcId="{33A76224-0D5F-4726-B70D-C18774E33945}" destId="{59479EDA-AFE4-497F-8B63-9928B2AF5C4B}" srcOrd="0" destOrd="0" presId="urn:microsoft.com/office/officeart/2005/8/layout/process4"/>
    <dgm:cxn modelId="{8EE8B35E-208D-4984-81B4-9D52E2A2AD29}" type="presOf" srcId="{124B850A-D3D3-4380-A923-C137F7E592A9}" destId="{E0D733EF-289C-4A50-ACA1-FD7EB0732D9F}" srcOrd="0" destOrd="0" presId="urn:microsoft.com/office/officeart/2005/8/layout/process4"/>
    <dgm:cxn modelId="{A0656A4E-2455-4BC3-82FB-4458597C3D0E}" srcId="{9AE57499-6155-480F-BD99-62B48801B1C4}" destId="{33A76224-0D5F-4726-B70D-C18774E33945}" srcOrd="0" destOrd="0" parTransId="{39E9738F-E28D-4BF3-90B2-27A9A8446252}" sibTransId="{3AB941E5-125B-4C40-843F-CB562D7E6496}"/>
    <dgm:cxn modelId="{F2B8D34E-5F88-493D-A88C-9DB0974C9911}" type="presOf" srcId="{CE32E5D2-79B3-42F0-B0B4-48194544DE2E}" destId="{004C2781-78AD-4882-90D1-E25BE7A222B7}" srcOrd="0" destOrd="0" presId="urn:microsoft.com/office/officeart/2005/8/layout/process4"/>
    <dgm:cxn modelId="{ADC3187B-1548-4CA4-9FEF-E9230D1D992D}" srcId="{64C932C9-F8FE-429F-AF75-AB389EC096E5}" destId="{3D6A11BB-15F9-487F-8865-797B607C05C6}" srcOrd="3" destOrd="0" parTransId="{F0AFE133-283A-40A1-AE45-EEE6204F668C}" sibTransId="{E8D1BE1D-0286-448B-B620-06D68B7A78C1}"/>
    <dgm:cxn modelId="{2166737D-3668-4380-8551-F56B4FC463E3}" type="presOf" srcId="{9AE57499-6155-480F-BD99-62B48801B1C4}" destId="{BA7DAF72-2F79-41E4-9391-B17B52D085FB}" srcOrd="1" destOrd="0" presId="urn:microsoft.com/office/officeart/2005/8/layout/process4"/>
    <dgm:cxn modelId="{EB30548D-496A-44B0-8D8B-4F46E5A0DC47}" type="presOf" srcId="{3D6A11BB-15F9-487F-8865-797B607C05C6}" destId="{EB97E4F1-A98C-49ED-BB58-F42AA178AB3B}" srcOrd="0" destOrd="0" presId="urn:microsoft.com/office/officeart/2005/8/layout/process4"/>
    <dgm:cxn modelId="{6999A4A8-E594-4038-A3F1-99DD0C99EB83}" type="presOf" srcId="{F331C053-41B0-4911-9A91-05EA1CABA00F}" destId="{BB4E543F-F934-4179-9843-F7D92624C44C}" srcOrd="1" destOrd="0" presId="urn:microsoft.com/office/officeart/2005/8/layout/process4"/>
    <dgm:cxn modelId="{5BE42EAF-5D0C-4698-AB49-5C83A602CB64}" type="presOf" srcId="{9AE57499-6155-480F-BD99-62B48801B1C4}" destId="{2FE0A246-EF0D-47A6-90B7-075ACDC5ACEF}" srcOrd="0" destOrd="0" presId="urn:microsoft.com/office/officeart/2005/8/layout/process4"/>
    <dgm:cxn modelId="{347E88B3-80A4-4BA7-99AB-97F1D107A6A1}" type="presOf" srcId="{F331C053-41B0-4911-9A91-05EA1CABA00F}" destId="{512B5255-8B11-44E3-BE02-88F530FCEBB4}" srcOrd="0" destOrd="0" presId="urn:microsoft.com/office/officeart/2005/8/layout/process4"/>
    <dgm:cxn modelId="{9E3807BA-07EB-4E3D-AA6E-4F7E366A2DE7}" type="presOf" srcId="{124B850A-D3D3-4380-A923-C137F7E592A9}" destId="{863D1411-E6C6-4444-9821-2175D238F440}" srcOrd="1" destOrd="0" presId="urn:microsoft.com/office/officeart/2005/8/layout/process4"/>
    <dgm:cxn modelId="{E55B52C9-B52B-4E32-B46E-7D2246EF653D}" srcId="{64C932C9-F8FE-429F-AF75-AB389EC096E5}" destId="{9AE57499-6155-480F-BD99-62B48801B1C4}" srcOrd="0" destOrd="0" parTransId="{02B52DAF-4B6D-4C66-AF63-99B991876B20}" sibTransId="{C1F9E714-BAE3-4572-BBB4-8E3449A01C80}"/>
    <dgm:cxn modelId="{A5B2A2D4-7F9D-45B8-A010-6E8B0B913EAF}" type="presOf" srcId="{2D2CC26D-040D-486C-9D4B-70643DB081E5}" destId="{D373BACA-6B49-4F28-BD4D-4BA2F75E2827}" srcOrd="0" destOrd="0" presId="urn:microsoft.com/office/officeart/2005/8/layout/process4"/>
    <dgm:cxn modelId="{55D664F1-DD86-40B4-8653-380C358DDFA7}" type="presOf" srcId="{64C932C9-F8FE-429F-AF75-AB389EC096E5}" destId="{7750B625-A6D0-458B-B467-B1F4CE9D844D}" srcOrd="0" destOrd="0" presId="urn:microsoft.com/office/officeart/2005/8/layout/process4"/>
    <dgm:cxn modelId="{6E0139CF-1D67-49DA-854D-F2436C1A129A}" type="presParOf" srcId="{7750B625-A6D0-458B-B467-B1F4CE9D844D}" destId="{A48A3E39-246D-45BC-BF3C-A49198A0C2B1}" srcOrd="0" destOrd="0" presId="urn:microsoft.com/office/officeart/2005/8/layout/process4"/>
    <dgm:cxn modelId="{2C01920A-486A-45DF-8CBA-7EC8411ECCE8}" type="presParOf" srcId="{A48A3E39-246D-45BC-BF3C-A49198A0C2B1}" destId="{EB97E4F1-A98C-49ED-BB58-F42AA178AB3B}" srcOrd="0" destOrd="0" presId="urn:microsoft.com/office/officeart/2005/8/layout/process4"/>
    <dgm:cxn modelId="{47E51C3E-975A-4532-89E3-55CF51516524}" type="presParOf" srcId="{A48A3E39-246D-45BC-BF3C-A49198A0C2B1}" destId="{F2F186B3-9190-414A-9BF7-20FDFBB800FF}" srcOrd="1" destOrd="0" presId="urn:microsoft.com/office/officeart/2005/8/layout/process4"/>
    <dgm:cxn modelId="{88D7F3F7-8293-4109-A9AD-130C5070BFF9}" type="presParOf" srcId="{A48A3E39-246D-45BC-BF3C-A49198A0C2B1}" destId="{6D723E56-DE1D-4197-83AB-BA6D71388C9E}" srcOrd="2" destOrd="0" presId="urn:microsoft.com/office/officeart/2005/8/layout/process4"/>
    <dgm:cxn modelId="{50375D1B-9FEF-4B62-9955-AD45D82832CE}" type="presParOf" srcId="{6D723E56-DE1D-4197-83AB-BA6D71388C9E}" destId="{004C2781-78AD-4882-90D1-E25BE7A222B7}" srcOrd="0" destOrd="0" presId="urn:microsoft.com/office/officeart/2005/8/layout/process4"/>
    <dgm:cxn modelId="{59D1EBED-A4E6-4E03-AAA7-5043C5834932}" type="presParOf" srcId="{7750B625-A6D0-458B-B467-B1F4CE9D844D}" destId="{4871DDD2-7FA5-4425-A7F4-A7FD3BA072E9}" srcOrd="1" destOrd="0" presId="urn:microsoft.com/office/officeart/2005/8/layout/process4"/>
    <dgm:cxn modelId="{662B925A-35B0-4AF9-B9E4-56B4933F961C}" type="presParOf" srcId="{7750B625-A6D0-458B-B467-B1F4CE9D844D}" destId="{94083887-FCA3-4751-BE17-3AB20C7CE7DB}" srcOrd="2" destOrd="0" presId="urn:microsoft.com/office/officeart/2005/8/layout/process4"/>
    <dgm:cxn modelId="{FEF016CF-19CD-4EE2-8414-30BDB5DC417D}" type="presParOf" srcId="{94083887-FCA3-4751-BE17-3AB20C7CE7DB}" destId="{512B5255-8B11-44E3-BE02-88F530FCEBB4}" srcOrd="0" destOrd="0" presId="urn:microsoft.com/office/officeart/2005/8/layout/process4"/>
    <dgm:cxn modelId="{89A0BCF3-3FD5-47CD-BCD5-BA5A8DFF939D}" type="presParOf" srcId="{94083887-FCA3-4751-BE17-3AB20C7CE7DB}" destId="{BB4E543F-F934-4179-9843-F7D92624C44C}" srcOrd="1" destOrd="0" presId="urn:microsoft.com/office/officeart/2005/8/layout/process4"/>
    <dgm:cxn modelId="{53D6C3B9-A375-45A4-8525-B8CDB44E6213}" type="presParOf" srcId="{94083887-FCA3-4751-BE17-3AB20C7CE7DB}" destId="{75E9CDF4-19FA-424B-B503-266C12A80597}" srcOrd="2" destOrd="0" presId="urn:microsoft.com/office/officeart/2005/8/layout/process4"/>
    <dgm:cxn modelId="{41BFBED9-1822-4B74-9E1B-35F2C3ADFA3C}" type="presParOf" srcId="{75E9CDF4-19FA-424B-B503-266C12A80597}" destId="{ABB300B4-8C9E-44DF-ADC7-C3832884239F}" srcOrd="0" destOrd="0" presId="urn:microsoft.com/office/officeart/2005/8/layout/process4"/>
    <dgm:cxn modelId="{F9A5EEE6-93A0-475C-B10B-1F0ECC1C72BD}" type="presParOf" srcId="{7750B625-A6D0-458B-B467-B1F4CE9D844D}" destId="{B9DC0A4D-7F62-4B94-A468-1ED831801FA7}" srcOrd="3" destOrd="0" presId="urn:microsoft.com/office/officeart/2005/8/layout/process4"/>
    <dgm:cxn modelId="{986D8DEC-64D4-4029-98BB-2CE2791A6FA9}" type="presParOf" srcId="{7750B625-A6D0-458B-B467-B1F4CE9D844D}" destId="{55F582B5-BA1B-4C7B-8649-62D9EFEDEE4B}" srcOrd="4" destOrd="0" presId="urn:microsoft.com/office/officeart/2005/8/layout/process4"/>
    <dgm:cxn modelId="{78D9D56F-0E7E-4852-9854-DE0C79DF5B53}" type="presParOf" srcId="{55F582B5-BA1B-4C7B-8649-62D9EFEDEE4B}" destId="{E0D733EF-289C-4A50-ACA1-FD7EB0732D9F}" srcOrd="0" destOrd="0" presId="urn:microsoft.com/office/officeart/2005/8/layout/process4"/>
    <dgm:cxn modelId="{F50219A5-377B-42B3-B6D1-74D4C5329E71}" type="presParOf" srcId="{55F582B5-BA1B-4C7B-8649-62D9EFEDEE4B}" destId="{863D1411-E6C6-4444-9821-2175D238F440}" srcOrd="1" destOrd="0" presId="urn:microsoft.com/office/officeart/2005/8/layout/process4"/>
    <dgm:cxn modelId="{DCA76884-6028-42FB-8E4D-D6D809D836AB}" type="presParOf" srcId="{55F582B5-BA1B-4C7B-8649-62D9EFEDEE4B}" destId="{4C6EF6A8-374E-48F5-9A03-1F995225FBB9}" srcOrd="2" destOrd="0" presId="urn:microsoft.com/office/officeart/2005/8/layout/process4"/>
    <dgm:cxn modelId="{A7A954AC-4551-4C82-A20F-42FA5640B6F7}" type="presParOf" srcId="{4C6EF6A8-374E-48F5-9A03-1F995225FBB9}" destId="{D373BACA-6B49-4F28-BD4D-4BA2F75E2827}" srcOrd="0" destOrd="0" presId="urn:microsoft.com/office/officeart/2005/8/layout/process4"/>
    <dgm:cxn modelId="{2CCD694F-FCD0-4F86-B741-C66F087FA57F}" type="presParOf" srcId="{7750B625-A6D0-458B-B467-B1F4CE9D844D}" destId="{ED906890-8847-42E0-837D-B352A342AF49}" srcOrd="5" destOrd="0" presId="urn:microsoft.com/office/officeart/2005/8/layout/process4"/>
    <dgm:cxn modelId="{FE9AEAA6-A076-4C8F-B202-A7AE057204A5}" type="presParOf" srcId="{7750B625-A6D0-458B-B467-B1F4CE9D844D}" destId="{C040CF33-7D92-4B21-A4E9-7D112DE01F39}" srcOrd="6" destOrd="0" presId="urn:microsoft.com/office/officeart/2005/8/layout/process4"/>
    <dgm:cxn modelId="{381CDF33-741A-46BC-9545-A1333F76FB9F}" type="presParOf" srcId="{C040CF33-7D92-4B21-A4E9-7D112DE01F39}" destId="{2FE0A246-EF0D-47A6-90B7-075ACDC5ACEF}" srcOrd="0" destOrd="0" presId="urn:microsoft.com/office/officeart/2005/8/layout/process4"/>
    <dgm:cxn modelId="{46582931-957B-480A-A3C2-6E391F18D970}" type="presParOf" srcId="{C040CF33-7D92-4B21-A4E9-7D112DE01F39}" destId="{BA7DAF72-2F79-41E4-9391-B17B52D085FB}" srcOrd="1" destOrd="0" presId="urn:microsoft.com/office/officeart/2005/8/layout/process4"/>
    <dgm:cxn modelId="{056284DB-0F08-4336-8623-37F127277D67}" type="presParOf" srcId="{C040CF33-7D92-4B21-A4E9-7D112DE01F39}" destId="{52EBD663-E7D1-4245-B7E4-25026DAE4B7A}" srcOrd="2" destOrd="0" presId="urn:microsoft.com/office/officeart/2005/8/layout/process4"/>
    <dgm:cxn modelId="{72A213B2-54D8-4367-BDB8-574AF528E48F}" type="presParOf" srcId="{52EBD663-E7D1-4245-B7E4-25026DAE4B7A}" destId="{59479EDA-AFE4-497F-8B63-9928B2AF5C4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6F8ADC-A717-4041-A7B2-986FEB7AB853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80854D1-E8AE-4B25-B8C5-A1C971E0CF9C}">
      <dgm:prSet phldrT="[Text]"/>
      <dgm:spPr/>
      <dgm:t>
        <a:bodyPr/>
        <a:lstStyle/>
        <a:p>
          <a:r>
            <a:rPr lang="en-US" b="1"/>
            <a:t>Wages for certified trades are highly desirable</a:t>
          </a:r>
        </a:p>
      </dgm:t>
    </dgm:pt>
    <dgm:pt modelId="{029C406F-A9E6-4051-8F44-F994550E7E38}" type="parTrans" cxnId="{0EA71003-FFFA-4CAB-A86E-C00A083E9989}">
      <dgm:prSet/>
      <dgm:spPr/>
      <dgm:t>
        <a:bodyPr/>
        <a:lstStyle/>
        <a:p>
          <a:endParaRPr lang="en-US"/>
        </a:p>
      </dgm:t>
    </dgm:pt>
    <dgm:pt modelId="{B46D5ACE-0E44-4C72-B575-BC0F8A82018D}" type="sibTrans" cxnId="{0EA71003-FFFA-4CAB-A86E-C00A083E9989}">
      <dgm:prSet/>
      <dgm:spPr/>
      <dgm:t>
        <a:bodyPr/>
        <a:lstStyle/>
        <a:p>
          <a:endParaRPr lang="en-US"/>
        </a:p>
      </dgm:t>
    </dgm:pt>
    <dgm:pt modelId="{425E42DD-419B-4F04-BCFC-12B1EBFEE5B6}">
      <dgm:prSet/>
      <dgm:spPr/>
      <dgm:t>
        <a:bodyPr/>
        <a:lstStyle/>
        <a:p>
          <a:r>
            <a:rPr lang="en-US" b="1">
              <a:ea typeface="ＭＳ Ｐゴシック" pitchFamily="34" charset="-128"/>
            </a:rPr>
            <a:t>Employment is often guaranteed at the end of the program</a:t>
          </a:r>
        </a:p>
      </dgm:t>
    </dgm:pt>
    <dgm:pt modelId="{A91A22FD-EC7F-413E-B286-1A7FA3209A8F}" type="parTrans" cxnId="{14EEC2F4-7BBA-4C94-AFC5-D1A077C54674}">
      <dgm:prSet/>
      <dgm:spPr/>
      <dgm:t>
        <a:bodyPr/>
        <a:lstStyle/>
        <a:p>
          <a:endParaRPr lang="en-US"/>
        </a:p>
      </dgm:t>
    </dgm:pt>
    <dgm:pt modelId="{E0A0324C-51FA-494F-B99E-0E9E2D9C4D3F}" type="sibTrans" cxnId="{14EEC2F4-7BBA-4C94-AFC5-D1A077C54674}">
      <dgm:prSet/>
      <dgm:spPr/>
      <dgm:t>
        <a:bodyPr/>
        <a:lstStyle/>
        <a:p>
          <a:endParaRPr lang="en-US"/>
        </a:p>
      </dgm:t>
    </dgm:pt>
    <dgm:pt modelId="{C8707499-28A3-461E-B3C6-A144D5C0065F}">
      <dgm:prSet/>
      <dgm:spPr/>
      <dgm:t>
        <a:bodyPr/>
        <a:lstStyle/>
        <a:p>
          <a:r>
            <a:rPr lang="en-US" b="1">
              <a:ea typeface="ＭＳ Ｐゴシック" pitchFamily="34" charset="-128"/>
            </a:rPr>
            <a:t>Wages can be earned while student completes program</a:t>
          </a:r>
        </a:p>
      </dgm:t>
    </dgm:pt>
    <dgm:pt modelId="{B07E5441-3009-46AF-AFED-02690C41C67B}" type="parTrans" cxnId="{FC75607D-083A-4542-ACDE-D48447792228}">
      <dgm:prSet/>
      <dgm:spPr/>
      <dgm:t>
        <a:bodyPr/>
        <a:lstStyle/>
        <a:p>
          <a:endParaRPr lang="en-US"/>
        </a:p>
      </dgm:t>
    </dgm:pt>
    <dgm:pt modelId="{758A0760-AE21-4109-808C-43C2CFF479B8}" type="sibTrans" cxnId="{FC75607D-083A-4542-ACDE-D48447792228}">
      <dgm:prSet/>
      <dgm:spPr/>
      <dgm:t>
        <a:bodyPr/>
        <a:lstStyle/>
        <a:p>
          <a:endParaRPr lang="en-US"/>
        </a:p>
      </dgm:t>
    </dgm:pt>
    <dgm:pt modelId="{13887B0A-09D6-473B-A1C8-70E34ABEAECA}">
      <dgm:prSet/>
      <dgm:spPr/>
      <dgm:t>
        <a:bodyPr/>
        <a:lstStyle/>
        <a:p>
          <a:r>
            <a:rPr lang="en-US" b="1">
              <a:ea typeface="ＭＳ Ｐゴシック" pitchFamily="34" charset="-128"/>
            </a:rPr>
            <a:t>Government Grants/Incentives </a:t>
          </a:r>
        </a:p>
      </dgm:t>
    </dgm:pt>
    <dgm:pt modelId="{AFD7656D-924B-4135-BEE8-FDBD5B8D5DF0}" type="parTrans" cxnId="{A6B2198C-CAF1-4596-AEEE-23465730F314}">
      <dgm:prSet/>
      <dgm:spPr/>
      <dgm:t>
        <a:bodyPr/>
        <a:lstStyle/>
        <a:p>
          <a:endParaRPr lang="en-US"/>
        </a:p>
      </dgm:t>
    </dgm:pt>
    <dgm:pt modelId="{1BBB43F0-1AC4-4391-8457-8F24220FC401}" type="sibTrans" cxnId="{A6B2198C-CAF1-4596-AEEE-23465730F314}">
      <dgm:prSet/>
      <dgm:spPr/>
      <dgm:t>
        <a:bodyPr/>
        <a:lstStyle/>
        <a:p>
          <a:endParaRPr lang="en-US"/>
        </a:p>
      </dgm:t>
    </dgm:pt>
    <dgm:pt modelId="{338BCEB9-E9F7-4AB1-AA1A-88E3085F56C4}" type="pres">
      <dgm:prSet presAssocID="{C36F8ADC-A717-4041-A7B2-986FEB7AB853}" presName="cycle" presStyleCnt="0">
        <dgm:presLayoutVars>
          <dgm:dir/>
          <dgm:resizeHandles val="exact"/>
        </dgm:presLayoutVars>
      </dgm:prSet>
      <dgm:spPr/>
    </dgm:pt>
    <dgm:pt modelId="{199670AE-88BC-4E4F-BA12-D2E700275619}" type="pres">
      <dgm:prSet presAssocID="{380854D1-E8AE-4B25-B8C5-A1C971E0CF9C}" presName="node" presStyleLbl="node1" presStyleIdx="0" presStyleCnt="4">
        <dgm:presLayoutVars>
          <dgm:bulletEnabled val="1"/>
        </dgm:presLayoutVars>
      </dgm:prSet>
      <dgm:spPr/>
    </dgm:pt>
    <dgm:pt modelId="{C6058EB1-CB56-42B4-882A-3CB0F6D10BAF}" type="pres">
      <dgm:prSet presAssocID="{380854D1-E8AE-4B25-B8C5-A1C971E0CF9C}" presName="spNode" presStyleCnt="0"/>
      <dgm:spPr/>
    </dgm:pt>
    <dgm:pt modelId="{7E6C5E2F-4EBC-4CFE-B9FE-BC5E4F81603D}" type="pres">
      <dgm:prSet presAssocID="{B46D5ACE-0E44-4C72-B575-BC0F8A82018D}" presName="sibTrans" presStyleLbl="sibTrans1D1" presStyleIdx="0" presStyleCnt="4"/>
      <dgm:spPr/>
    </dgm:pt>
    <dgm:pt modelId="{33E6EB81-8F1A-4A25-88AD-2B14D058C631}" type="pres">
      <dgm:prSet presAssocID="{425E42DD-419B-4F04-BCFC-12B1EBFEE5B6}" presName="node" presStyleLbl="node1" presStyleIdx="1" presStyleCnt="4" custRadScaleRad="118289" custRadScaleInc="1910">
        <dgm:presLayoutVars>
          <dgm:bulletEnabled val="1"/>
        </dgm:presLayoutVars>
      </dgm:prSet>
      <dgm:spPr/>
    </dgm:pt>
    <dgm:pt modelId="{4765DE0D-D141-4860-BA00-D8C5B738E2E4}" type="pres">
      <dgm:prSet presAssocID="{425E42DD-419B-4F04-BCFC-12B1EBFEE5B6}" presName="spNode" presStyleCnt="0"/>
      <dgm:spPr/>
    </dgm:pt>
    <dgm:pt modelId="{DE33B07C-5B3B-4D3F-A546-123B4533FDA7}" type="pres">
      <dgm:prSet presAssocID="{E0A0324C-51FA-494F-B99E-0E9E2D9C4D3F}" presName="sibTrans" presStyleLbl="sibTrans1D1" presStyleIdx="1" presStyleCnt="4"/>
      <dgm:spPr/>
    </dgm:pt>
    <dgm:pt modelId="{6AAC4BC7-6B35-4D2A-8764-73FEABED5313}" type="pres">
      <dgm:prSet presAssocID="{13887B0A-09D6-473B-A1C8-70E34ABEAECA}" presName="node" presStyleLbl="node1" presStyleIdx="2" presStyleCnt="4">
        <dgm:presLayoutVars>
          <dgm:bulletEnabled val="1"/>
        </dgm:presLayoutVars>
      </dgm:prSet>
      <dgm:spPr/>
    </dgm:pt>
    <dgm:pt modelId="{7E454180-76EE-4252-8BC1-48F4B44B0455}" type="pres">
      <dgm:prSet presAssocID="{13887B0A-09D6-473B-A1C8-70E34ABEAECA}" presName="spNode" presStyleCnt="0"/>
      <dgm:spPr/>
    </dgm:pt>
    <dgm:pt modelId="{0ADAC173-FB03-4E62-9A91-E861A68D27BD}" type="pres">
      <dgm:prSet presAssocID="{1BBB43F0-1AC4-4391-8457-8F24220FC401}" presName="sibTrans" presStyleLbl="sibTrans1D1" presStyleIdx="2" presStyleCnt="4"/>
      <dgm:spPr/>
    </dgm:pt>
    <dgm:pt modelId="{3693906F-84F9-46B7-A61F-8EA4A4CA62D6}" type="pres">
      <dgm:prSet presAssocID="{C8707499-28A3-461E-B3C6-A144D5C0065F}" presName="node" presStyleLbl="node1" presStyleIdx="3" presStyleCnt="4" custRadScaleRad="118979" custRadScaleInc="-912">
        <dgm:presLayoutVars>
          <dgm:bulletEnabled val="1"/>
        </dgm:presLayoutVars>
      </dgm:prSet>
      <dgm:spPr/>
    </dgm:pt>
    <dgm:pt modelId="{D9444050-CEA8-4A86-AC15-7A9D3219124D}" type="pres">
      <dgm:prSet presAssocID="{C8707499-28A3-461E-B3C6-A144D5C0065F}" presName="spNode" presStyleCnt="0"/>
      <dgm:spPr/>
    </dgm:pt>
    <dgm:pt modelId="{3C698662-1038-4642-9595-8DEF7A25C295}" type="pres">
      <dgm:prSet presAssocID="{758A0760-AE21-4109-808C-43C2CFF479B8}" presName="sibTrans" presStyleLbl="sibTrans1D1" presStyleIdx="3" presStyleCnt="4"/>
      <dgm:spPr/>
    </dgm:pt>
  </dgm:ptLst>
  <dgm:cxnLst>
    <dgm:cxn modelId="{0EA71003-FFFA-4CAB-A86E-C00A083E9989}" srcId="{C36F8ADC-A717-4041-A7B2-986FEB7AB853}" destId="{380854D1-E8AE-4B25-B8C5-A1C971E0CF9C}" srcOrd="0" destOrd="0" parTransId="{029C406F-A9E6-4051-8F44-F994550E7E38}" sibTransId="{B46D5ACE-0E44-4C72-B575-BC0F8A82018D}"/>
    <dgm:cxn modelId="{AF9B1E20-8C73-4E47-BDC0-060C84B8E98D}" type="presOf" srcId="{758A0760-AE21-4109-808C-43C2CFF479B8}" destId="{3C698662-1038-4642-9595-8DEF7A25C295}" srcOrd="0" destOrd="0" presId="urn:microsoft.com/office/officeart/2005/8/layout/cycle6"/>
    <dgm:cxn modelId="{2AB34D2A-BDE0-B94F-A818-A78A4E52A28A}" type="presOf" srcId="{380854D1-E8AE-4B25-B8C5-A1C971E0CF9C}" destId="{199670AE-88BC-4E4F-BA12-D2E700275619}" srcOrd="0" destOrd="0" presId="urn:microsoft.com/office/officeart/2005/8/layout/cycle6"/>
    <dgm:cxn modelId="{857A2779-25CA-9F45-98E8-6C147D639E4C}" type="presOf" srcId="{C36F8ADC-A717-4041-A7B2-986FEB7AB853}" destId="{338BCEB9-E9F7-4AB1-AA1A-88E3085F56C4}" srcOrd="0" destOrd="0" presId="urn:microsoft.com/office/officeart/2005/8/layout/cycle6"/>
    <dgm:cxn modelId="{FC75607D-083A-4542-ACDE-D48447792228}" srcId="{C36F8ADC-A717-4041-A7B2-986FEB7AB853}" destId="{C8707499-28A3-461E-B3C6-A144D5C0065F}" srcOrd="3" destOrd="0" parTransId="{B07E5441-3009-46AF-AFED-02690C41C67B}" sibTransId="{758A0760-AE21-4109-808C-43C2CFF479B8}"/>
    <dgm:cxn modelId="{187E9F89-D834-8847-8635-17E4FF34958F}" type="presOf" srcId="{E0A0324C-51FA-494F-B99E-0E9E2D9C4D3F}" destId="{DE33B07C-5B3B-4D3F-A546-123B4533FDA7}" srcOrd="0" destOrd="0" presId="urn:microsoft.com/office/officeart/2005/8/layout/cycle6"/>
    <dgm:cxn modelId="{A6B2198C-CAF1-4596-AEEE-23465730F314}" srcId="{C36F8ADC-A717-4041-A7B2-986FEB7AB853}" destId="{13887B0A-09D6-473B-A1C8-70E34ABEAECA}" srcOrd="2" destOrd="0" parTransId="{AFD7656D-924B-4135-BEE8-FDBD5B8D5DF0}" sibTransId="{1BBB43F0-1AC4-4391-8457-8F24220FC401}"/>
    <dgm:cxn modelId="{D9F07995-8E9F-9940-AB6C-9FF1AB865472}" type="presOf" srcId="{B46D5ACE-0E44-4C72-B575-BC0F8A82018D}" destId="{7E6C5E2F-4EBC-4CFE-B9FE-BC5E4F81603D}" srcOrd="0" destOrd="0" presId="urn:microsoft.com/office/officeart/2005/8/layout/cycle6"/>
    <dgm:cxn modelId="{BE2BE79C-500C-6749-A2D2-BA3C40D1032C}" type="presOf" srcId="{C8707499-28A3-461E-B3C6-A144D5C0065F}" destId="{3693906F-84F9-46B7-A61F-8EA4A4CA62D6}" srcOrd="0" destOrd="0" presId="urn:microsoft.com/office/officeart/2005/8/layout/cycle6"/>
    <dgm:cxn modelId="{98A4C2CA-DFF1-FE40-AC52-32352A49FDE2}" type="presOf" srcId="{425E42DD-419B-4F04-BCFC-12B1EBFEE5B6}" destId="{33E6EB81-8F1A-4A25-88AD-2B14D058C631}" srcOrd="0" destOrd="0" presId="urn:microsoft.com/office/officeart/2005/8/layout/cycle6"/>
    <dgm:cxn modelId="{393800D8-E3E6-0340-809E-CA200F41E0FE}" type="presOf" srcId="{1BBB43F0-1AC4-4391-8457-8F24220FC401}" destId="{0ADAC173-FB03-4E62-9A91-E861A68D27BD}" srcOrd="0" destOrd="0" presId="urn:microsoft.com/office/officeart/2005/8/layout/cycle6"/>
    <dgm:cxn modelId="{14EEC2F4-7BBA-4C94-AFC5-D1A077C54674}" srcId="{C36F8ADC-A717-4041-A7B2-986FEB7AB853}" destId="{425E42DD-419B-4F04-BCFC-12B1EBFEE5B6}" srcOrd="1" destOrd="0" parTransId="{A91A22FD-EC7F-413E-B286-1A7FA3209A8F}" sibTransId="{E0A0324C-51FA-494F-B99E-0E9E2D9C4D3F}"/>
    <dgm:cxn modelId="{E14BE1F6-529B-C249-95F7-379C85DD4EBF}" type="presOf" srcId="{13887B0A-09D6-473B-A1C8-70E34ABEAECA}" destId="{6AAC4BC7-6B35-4D2A-8764-73FEABED5313}" srcOrd="0" destOrd="0" presId="urn:microsoft.com/office/officeart/2005/8/layout/cycle6"/>
    <dgm:cxn modelId="{5EC9A706-F763-8D4E-B004-66F3117B776E}" type="presParOf" srcId="{338BCEB9-E9F7-4AB1-AA1A-88E3085F56C4}" destId="{199670AE-88BC-4E4F-BA12-D2E700275619}" srcOrd="0" destOrd="0" presId="urn:microsoft.com/office/officeart/2005/8/layout/cycle6"/>
    <dgm:cxn modelId="{4D4799CF-3390-344E-8A70-29D0A3876FA4}" type="presParOf" srcId="{338BCEB9-E9F7-4AB1-AA1A-88E3085F56C4}" destId="{C6058EB1-CB56-42B4-882A-3CB0F6D10BAF}" srcOrd="1" destOrd="0" presId="urn:microsoft.com/office/officeart/2005/8/layout/cycle6"/>
    <dgm:cxn modelId="{6DA8083D-0BCA-754B-9280-7C2A478AF813}" type="presParOf" srcId="{338BCEB9-E9F7-4AB1-AA1A-88E3085F56C4}" destId="{7E6C5E2F-4EBC-4CFE-B9FE-BC5E4F81603D}" srcOrd="2" destOrd="0" presId="urn:microsoft.com/office/officeart/2005/8/layout/cycle6"/>
    <dgm:cxn modelId="{CA6F06DA-F509-A146-949F-4DBF46EA5804}" type="presParOf" srcId="{338BCEB9-E9F7-4AB1-AA1A-88E3085F56C4}" destId="{33E6EB81-8F1A-4A25-88AD-2B14D058C631}" srcOrd="3" destOrd="0" presId="urn:microsoft.com/office/officeart/2005/8/layout/cycle6"/>
    <dgm:cxn modelId="{EF63C8B2-A199-0946-8A32-10D4F24A811B}" type="presParOf" srcId="{338BCEB9-E9F7-4AB1-AA1A-88E3085F56C4}" destId="{4765DE0D-D141-4860-BA00-D8C5B738E2E4}" srcOrd="4" destOrd="0" presId="urn:microsoft.com/office/officeart/2005/8/layout/cycle6"/>
    <dgm:cxn modelId="{71DE8093-DCC7-0341-B9BF-9D1809886962}" type="presParOf" srcId="{338BCEB9-E9F7-4AB1-AA1A-88E3085F56C4}" destId="{DE33B07C-5B3B-4D3F-A546-123B4533FDA7}" srcOrd="5" destOrd="0" presId="urn:microsoft.com/office/officeart/2005/8/layout/cycle6"/>
    <dgm:cxn modelId="{E2F8FA2C-A41E-8146-B3F0-A1789562EF43}" type="presParOf" srcId="{338BCEB9-E9F7-4AB1-AA1A-88E3085F56C4}" destId="{6AAC4BC7-6B35-4D2A-8764-73FEABED5313}" srcOrd="6" destOrd="0" presId="urn:microsoft.com/office/officeart/2005/8/layout/cycle6"/>
    <dgm:cxn modelId="{BC9EF46A-EFD6-3242-AB6B-B1B681395697}" type="presParOf" srcId="{338BCEB9-E9F7-4AB1-AA1A-88E3085F56C4}" destId="{7E454180-76EE-4252-8BC1-48F4B44B0455}" srcOrd="7" destOrd="0" presId="urn:microsoft.com/office/officeart/2005/8/layout/cycle6"/>
    <dgm:cxn modelId="{79009CCB-5F77-054C-BD9E-DB043D14A4D2}" type="presParOf" srcId="{338BCEB9-E9F7-4AB1-AA1A-88E3085F56C4}" destId="{0ADAC173-FB03-4E62-9A91-E861A68D27BD}" srcOrd="8" destOrd="0" presId="urn:microsoft.com/office/officeart/2005/8/layout/cycle6"/>
    <dgm:cxn modelId="{F7102A27-C56F-6E45-A144-FA8B8B000200}" type="presParOf" srcId="{338BCEB9-E9F7-4AB1-AA1A-88E3085F56C4}" destId="{3693906F-84F9-46B7-A61F-8EA4A4CA62D6}" srcOrd="9" destOrd="0" presId="urn:microsoft.com/office/officeart/2005/8/layout/cycle6"/>
    <dgm:cxn modelId="{988F67F5-B5B4-7F4F-82B8-39FA0A9577F8}" type="presParOf" srcId="{338BCEB9-E9F7-4AB1-AA1A-88E3085F56C4}" destId="{D9444050-CEA8-4A86-AC15-7A9D3219124D}" srcOrd="10" destOrd="0" presId="urn:microsoft.com/office/officeart/2005/8/layout/cycle6"/>
    <dgm:cxn modelId="{A81135A0-35AB-184F-824F-3B9AF02C2849}" type="presParOf" srcId="{338BCEB9-E9F7-4AB1-AA1A-88E3085F56C4}" destId="{3C698662-1038-4642-9595-8DEF7A25C295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2EFC18-27BB-47C9-8BD1-81ACE3F1C96F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EBDA1D-F47A-46E5-8C08-043C6476CBE6}">
      <dgm:prSet phldrT="[Text]"/>
      <dgm:spPr/>
      <dgm:t>
        <a:bodyPr/>
        <a:lstStyle/>
        <a:p>
          <a:r>
            <a:rPr lang="en-US"/>
            <a:t>Successful Admission!</a:t>
          </a:r>
        </a:p>
      </dgm:t>
    </dgm:pt>
    <dgm:pt modelId="{CC8B837E-81A7-490C-B530-1EBE9A2DC941}" type="parTrans" cxnId="{01E5A520-04F9-476A-B1CE-D701C22FA9C3}">
      <dgm:prSet/>
      <dgm:spPr/>
      <dgm:t>
        <a:bodyPr/>
        <a:lstStyle/>
        <a:p>
          <a:endParaRPr lang="en-US"/>
        </a:p>
      </dgm:t>
    </dgm:pt>
    <dgm:pt modelId="{C1A2902D-7014-4A36-B894-18668D0F130E}" type="sibTrans" cxnId="{01E5A520-04F9-476A-B1CE-D701C22FA9C3}">
      <dgm:prSet/>
      <dgm:spPr/>
      <dgm:t>
        <a:bodyPr/>
        <a:lstStyle/>
        <a:p>
          <a:endParaRPr lang="en-US"/>
        </a:p>
      </dgm:t>
    </dgm:pt>
    <dgm:pt modelId="{C1BDBE1E-668C-4874-AA38-E318E3ADF11C}" type="pres">
      <dgm:prSet presAssocID="{3A2EFC18-27BB-47C9-8BD1-81ACE3F1C96F}" presName="Name0" presStyleCnt="0">
        <dgm:presLayoutVars>
          <dgm:chMax val="4"/>
          <dgm:resizeHandles val="exact"/>
        </dgm:presLayoutVars>
      </dgm:prSet>
      <dgm:spPr/>
    </dgm:pt>
    <dgm:pt modelId="{DAEC2E57-B667-4081-9500-9CAFFBDD54D9}" type="pres">
      <dgm:prSet presAssocID="{3A2EFC18-27BB-47C9-8BD1-81ACE3F1C96F}" presName="ellipse" presStyleLbl="trBgShp" presStyleIdx="0" presStyleCnt="1" custScaleX="149828" custScaleY="126874" custLinFactNeighborX="-98" custLinFactNeighborY="4836"/>
      <dgm:spPr/>
    </dgm:pt>
    <dgm:pt modelId="{016DC05F-DD3B-453C-BE67-C14AB70D275C}" type="pres">
      <dgm:prSet presAssocID="{3A2EFC18-27BB-47C9-8BD1-81ACE3F1C96F}" presName="arrow1" presStyleLbl="fgShp" presStyleIdx="0" presStyleCnt="1"/>
      <dgm:spPr/>
    </dgm:pt>
    <dgm:pt modelId="{E637774A-8AEF-462E-98D4-BEF7B133DBA9}" type="pres">
      <dgm:prSet presAssocID="{3A2EFC18-27BB-47C9-8BD1-81ACE3F1C96F}" presName="rectangle" presStyleLbl="revTx" presStyleIdx="0" presStyleCnt="1" custLinFactNeighborX="-648" custLinFactNeighborY="6264">
        <dgm:presLayoutVars>
          <dgm:bulletEnabled val="1"/>
        </dgm:presLayoutVars>
      </dgm:prSet>
      <dgm:spPr/>
    </dgm:pt>
    <dgm:pt modelId="{5D0E54DE-AD86-44A3-AFBB-573F7C662BC7}" type="pres">
      <dgm:prSet presAssocID="{3A2EFC18-27BB-47C9-8BD1-81ACE3F1C96F}" presName="funnel" presStyleLbl="trAlignAcc1" presStyleIdx="0" presStyleCnt="1" custScaleX="149936" custScaleY="125380" custLinFactNeighborX="-948" custLinFactNeighborY="7629"/>
      <dgm:spPr>
        <a:ln w="25400" cmpd="sng">
          <a:solidFill>
            <a:schemeClr val="tx1"/>
          </a:solidFill>
        </a:ln>
      </dgm:spPr>
    </dgm:pt>
  </dgm:ptLst>
  <dgm:cxnLst>
    <dgm:cxn modelId="{01E5A520-04F9-476A-B1CE-D701C22FA9C3}" srcId="{3A2EFC18-27BB-47C9-8BD1-81ACE3F1C96F}" destId="{1EEBDA1D-F47A-46E5-8C08-043C6476CBE6}" srcOrd="0" destOrd="0" parTransId="{CC8B837E-81A7-490C-B530-1EBE9A2DC941}" sibTransId="{C1A2902D-7014-4A36-B894-18668D0F130E}"/>
    <dgm:cxn modelId="{0FACCB5F-A7C5-1344-A638-167EA71F4BFE}" type="presOf" srcId="{1EEBDA1D-F47A-46E5-8C08-043C6476CBE6}" destId="{E637774A-8AEF-462E-98D4-BEF7B133DBA9}" srcOrd="0" destOrd="0" presId="urn:microsoft.com/office/officeart/2005/8/layout/funnel1"/>
    <dgm:cxn modelId="{C64B4177-5FE8-B341-BB85-A6BDF62FB6E4}" type="presOf" srcId="{3A2EFC18-27BB-47C9-8BD1-81ACE3F1C96F}" destId="{C1BDBE1E-668C-4874-AA38-E318E3ADF11C}" srcOrd="0" destOrd="0" presId="urn:microsoft.com/office/officeart/2005/8/layout/funnel1"/>
    <dgm:cxn modelId="{BE9D9571-BC42-CE46-8C41-F99DA5F8E970}" type="presParOf" srcId="{C1BDBE1E-668C-4874-AA38-E318E3ADF11C}" destId="{DAEC2E57-B667-4081-9500-9CAFFBDD54D9}" srcOrd="0" destOrd="0" presId="urn:microsoft.com/office/officeart/2005/8/layout/funnel1"/>
    <dgm:cxn modelId="{691B9BB7-C834-8941-99E1-5025BD48AFA2}" type="presParOf" srcId="{C1BDBE1E-668C-4874-AA38-E318E3ADF11C}" destId="{016DC05F-DD3B-453C-BE67-C14AB70D275C}" srcOrd="1" destOrd="0" presId="urn:microsoft.com/office/officeart/2005/8/layout/funnel1"/>
    <dgm:cxn modelId="{F88002DC-5C6B-5B45-9AA5-F09C59EA2EC7}" type="presParOf" srcId="{C1BDBE1E-668C-4874-AA38-E318E3ADF11C}" destId="{E637774A-8AEF-462E-98D4-BEF7B133DBA9}" srcOrd="2" destOrd="0" presId="urn:microsoft.com/office/officeart/2005/8/layout/funnel1"/>
    <dgm:cxn modelId="{B494EBB2-9883-FE46-995A-52DF4FDDC54B}" type="presParOf" srcId="{C1BDBE1E-668C-4874-AA38-E318E3ADF11C}" destId="{5D0E54DE-AD86-44A3-AFBB-573F7C662BC7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02E597-9319-4EED-896D-76D580A24CB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5EA20E5-AC05-470B-99EB-239D93375FA1}">
      <dgm:prSet phldrT="[Text]"/>
      <dgm:spPr>
        <a:solidFill>
          <a:schemeClr val="accent3"/>
        </a:solidFill>
      </dgm:spPr>
      <dgm:t>
        <a:bodyPr/>
        <a:lstStyle/>
        <a:p>
          <a:r>
            <a:rPr lang="en-US"/>
            <a:t>General Admission Requirements</a:t>
          </a:r>
        </a:p>
      </dgm:t>
    </dgm:pt>
    <dgm:pt modelId="{CEC2F8B4-C8F9-40FC-B672-962180BDF010}" type="parTrans" cxnId="{34CEA299-7717-44CE-8543-63C15118CB9B}">
      <dgm:prSet/>
      <dgm:spPr/>
      <dgm:t>
        <a:bodyPr/>
        <a:lstStyle/>
        <a:p>
          <a:endParaRPr lang="en-US"/>
        </a:p>
      </dgm:t>
    </dgm:pt>
    <dgm:pt modelId="{73B6F13A-7B9D-4B6A-BA6D-8B4F6A98DD9F}" type="sibTrans" cxnId="{34CEA299-7717-44CE-8543-63C15118CB9B}">
      <dgm:prSet/>
      <dgm:spPr/>
      <dgm:t>
        <a:bodyPr/>
        <a:lstStyle/>
        <a:p>
          <a:endParaRPr lang="en-US"/>
        </a:p>
      </dgm:t>
    </dgm:pt>
    <dgm:pt modelId="{105A05E3-4FF2-4837-8303-D64319DE8539}">
      <dgm:prSet phldrT="[Text]"/>
      <dgm:spPr>
        <a:solidFill>
          <a:schemeClr val="accent4"/>
        </a:solidFill>
      </dgm:spPr>
      <dgm:t>
        <a:bodyPr/>
        <a:lstStyle/>
        <a:p>
          <a:r>
            <a:rPr lang="en-US"/>
            <a:t>Faculty Requirements</a:t>
          </a:r>
        </a:p>
      </dgm:t>
    </dgm:pt>
    <dgm:pt modelId="{C4722664-7AA3-4A15-BD59-229EAD922AB1}" type="parTrans" cxnId="{51FA6537-E18A-4350-B292-0ED58A5F027D}">
      <dgm:prSet/>
      <dgm:spPr/>
      <dgm:t>
        <a:bodyPr/>
        <a:lstStyle/>
        <a:p>
          <a:endParaRPr lang="en-US"/>
        </a:p>
      </dgm:t>
    </dgm:pt>
    <dgm:pt modelId="{D33D9C61-E37B-46CD-B69D-22FB9882542E}" type="sibTrans" cxnId="{51FA6537-E18A-4350-B292-0ED58A5F027D}">
      <dgm:prSet/>
      <dgm:spPr/>
      <dgm:t>
        <a:bodyPr/>
        <a:lstStyle/>
        <a:p>
          <a:endParaRPr lang="en-US"/>
        </a:p>
      </dgm:t>
    </dgm:pt>
    <dgm:pt modelId="{2EDD0528-F7EE-49F2-80E7-953D20A87DF1}">
      <dgm:prSet phldrT="[Text]"/>
      <dgm:spPr/>
      <dgm:t>
        <a:bodyPr/>
        <a:lstStyle/>
        <a:p>
          <a:r>
            <a:rPr lang="en-US"/>
            <a:t>Calculation of GPA</a:t>
          </a:r>
        </a:p>
      </dgm:t>
    </dgm:pt>
    <dgm:pt modelId="{A936A75A-FB1F-4F59-8427-C32D4ECC675F}" type="parTrans" cxnId="{B2B08950-D099-4BB0-900F-C3676C4DEA8B}">
      <dgm:prSet/>
      <dgm:spPr/>
      <dgm:t>
        <a:bodyPr/>
        <a:lstStyle/>
        <a:p>
          <a:endParaRPr lang="en-US"/>
        </a:p>
      </dgm:t>
    </dgm:pt>
    <dgm:pt modelId="{BE2A169C-5E45-4729-8F2D-E58938A9EBD0}" type="sibTrans" cxnId="{B2B08950-D099-4BB0-900F-C3676C4DEA8B}">
      <dgm:prSet/>
      <dgm:spPr/>
      <dgm:t>
        <a:bodyPr/>
        <a:lstStyle/>
        <a:p>
          <a:endParaRPr lang="en-US"/>
        </a:p>
      </dgm:t>
    </dgm:pt>
    <dgm:pt modelId="{D585C749-CFCE-4FAD-B1F6-E8C2B3044AF3}" type="pres">
      <dgm:prSet presAssocID="{6B02E597-9319-4EED-896D-76D580A24CB0}" presName="linearFlow" presStyleCnt="0">
        <dgm:presLayoutVars>
          <dgm:resizeHandles val="exact"/>
        </dgm:presLayoutVars>
      </dgm:prSet>
      <dgm:spPr/>
    </dgm:pt>
    <dgm:pt modelId="{DDD1AF5B-42F4-451F-A6AD-8B5D81839166}" type="pres">
      <dgm:prSet presAssocID="{D5EA20E5-AC05-470B-99EB-239D93375FA1}" presName="node" presStyleLbl="node1" presStyleIdx="0" presStyleCnt="3">
        <dgm:presLayoutVars>
          <dgm:bulletEnabled val="1"/>
        </dgm:presLayoutVars>
      </dgm:prSet>
      <dgm:spPr/>
    </dgm:pt>
    <dgm:pt modelId="{D880A714-8B44-4E75-91A6-D2661462D357}" type="pres">
      <dgm:prSet presAssocID="{73B6F13A-7B9D-4B6A-BA6D-8B4F6A98DD9F}" presName="sibTrans" presStyleLbl="sibTrans2D1" presStyleIdx="0" presStyleCnt="2"/>
      <dgm:spPr/>
    </dgm:pt>
    <dgm:pt modelId="{5B311446-760B-48BA-9305-304174C434E6}" type="pres">
      <dgm:prSet presAssocID="{73B6F13A-7B9D-4B6A-BA6D-8B4F6A98DD9F}" presName="connectorText" presStyleLbl="sibTrans2D1" presStyleIdx="0" presStyleCnt="2"/>
      <dgm:spPr/>
    </dgm:pt>
    <dgm:pt modelId="{D6FD5773-22EC-4EEE-B749-A29445C9ACBD}" type="pres">
      <dgm:prSet presAssocID="{105A05E3-4FF2-4837-8303-D64319DE8539}" presName="node" presStyleLbl="node1" presStyleIdx="1" presStyleCnt="3">
        <dgm:presLayoutVars>
          <dgm:bulletEnabled val="1"/>
        </dgm:presLayoutVars>
      </dgm:prSet>
      <dgm:spPr/>
    </dgm:pt>
    <dgm:pt modelId="{9244BB9B-73D2-4659-86D5-1CE5920DBA2B}" type="pres">
      <dgm:prSet presAssocID="{D33D9C61-E37B-46CD-B69D-22FB9882542E}" presName="sibTrans" presStyleLbl="sibTrans2D1" presStyleIdx="1" presStyleCnt="2"/>
      <dgm:spPr/>
    </dgm:pt>
    <dgm:pt modelId="{D174894E-D51D-478E-98E2-310392A96055}" type="pres">
      <dgm:prSet presAssocID="{D33D9C61-E37B-46CD-B69D-22FB9882542E}" presName="connectorText" presStyleLbl="sibTrans2D1" presStyleIdx="1" presStyleCnt="2"/>
      <dgm:spPr/>
    </dgm:pt>
    <dgm:pt modelId="{BC52A6CD-8EBE-4BBB-BCE8-691128E286B3}" type="pres">
      <dgm:prSet presAssocID="{2EDD0528-F7EE-49F2-80E7-953D20A87DF1}" presName="node" presStyleLbl="node1" presStyleIdx="2" presStyleCnt="3">
        <dgm:presLayoutVars>
          <dgm:bulletEnabled val="1"/>
        </dgm:presLayoutVars>
      </dgm:prSet>
      <dgm:spPr/>
    </dgm:pt>
  </dgm:ptLst>
  <dgm:cxnLst>
    <dgm:cxn modelId="{6BE2E005-CDFB-6648-9048-B85E644BBC4A}" type="presOf" srcId="{6B02E597-9319-4EED-896D-76D580A24CB0}" destId="{D585C749-CFCE-4FAD-B1F6-E8C2B3044AF3}" srcOrd="0" destOrd="0" presId="urn:microsoft.com/office/officeart/2005/8/layout/process2"/>
    <dgm:cxn modelId="{902D7F08-FB3C-C348-B871-16F426BE19CF}" type="presOf" srcId="{73B6F13A-7B9D-4B6A-BA6D-8B4F6A98DD9F}" destId="{D880A714-8B44-4E75-91A6-D2661462D357}" srcOrd="0" destOrd="0" presId="urn:microsoft.com/office/officeart/2005/8/layout/process2"/>
    <dgm:cxn modelId="{B833DD1A-08E6-8F4D-994C-C9B74876E114}" type="presOf" srcId="{73B6F13A-7B9D-4B6A-BA6D-8B4F6A98DD9F}" destId="{5B311446-760B-48BA-9305-304174C434E6}" srcOrd="1" destOrd="0" presId="urn:microsoft.com/office/officeart/2005/8/layout/process2"/>
    <dgm:cxn modelId="{5043352D-E24C-0743-A9EA-950D58FB2C9C}" type="presOf" srcId="{2EDD0528-F7EE-49F2-80E7-953D20A87DF1}" destId="{BC52A6CD-8EBE-4BBB-BCE8-691128E286B3}" srcOrd="0" destOrd="0" presId="urn:microsoft.com/office/officeart/2005/8/layout/process2"/>
    <dgm:cxn modelId="{51FA6537-E18A-4350-B292-0ED58A5F027D}" srcId="{6B02E597-9319-4EED-896D-76D580A24CB0}" destId="{105A05E3-4FF2-4837-8303-D64319DE8539}" srcOrd="1" destOrd="0" parTransId="{C4722664-7AA3-4A15-BD59-229EAD922AB1}" sibTransId="{D33D9C61-E37B-46CD-B69D-22FB9882542E}"/>
    <dgm:cxn modelId="{B2B08950-D099-4BB0-900F-C3676C4DEA8B}" srcId="{6B02E597-9319-4EED-896D-76D580A24CB0}" destId="{2EDD0528-F7EE-49F2-80E7-953D20A87DF1}" srcOrd="2" destOrd="0" parTransId="{A936A75A-FB1F-4F59-8427-C32D4ECC675F}" sibTransId="{BE2A169C-5E45-4729-8F2D-E58938A9EBD0}"/>
    <dgm:cxn modelId="{8B7EAE73-FACD-7344-AB24-155CBD9A67F2}" type="presOf" srcId="{105A05E3-4FF2-4837-8303-D64319DE8539}" destId="{D6FD5773-22EC-4EEE-B749-A29445C9ACBD}" srcOrd="0" destOrd="0" presId="urn:microsoft.com/office/officeart/2005/8/layout/process2"/>
    <dgm:cxn modelId="{F68E7C74-9A62-6C43-9C78-4B706896F8A5}" type="presOf" srcId="{D33D9C61-E37B-46CD-B69D-22FB9882542E}" destId="{9244BB9B-73D2-4659-86D5-1CE5920DBA2B}" srcOrd="0" destOrd="0" presId="urn:microsoft.com/office/officeart/2005/8/layout/process2"/>
    <dgm:cxn modelId="{E372085A-BDB4-B348-BBE4-CF0D7DEE1DDA}" type="presOf" srcId="{D33D9C61-E37B-46CD-B69D-22FB9882542E}" destId="{D174894E-D51D-478E-98E2-310392A96055}" srcOrd="1" destOrd="0" presId="urn:microsoft.com/office/officeart/2005/8/layout/process2"/>
    <dgm:cxn modelId="{B5CEB686-8475-A946-A3FA-420165280020}" type="presOf" srcId="{D5EA20E5-AC05-470B-99EB-239D93375FA1}" destId="{DDD1AF5B-42F4-451F-A6AD-8B5D81839166}" srcOrd="0" destOrd="0" presId="urn:microsoft.com/office/officeart/2005/8/layout/process2"/>
    <dgm:cxn modelId="{34CEA299-7717-44CE-8543-63C15118CB9B}" srcId="{6B02E597-9319-4EED-896D-76D580A24CB0}" destId="{D5EA20E5-AC05-470B-99EB-239D93375FA1}" srcOrd="0" destOrd="0" parTransId="{CEC2F8B4-C8F9-40FC-B672-962180BDF010}" sibTransId="{73B6F13A-7B9D-4B6A-BA6D-8B4F6A98DD9F}"/>
    <dgm:cxn modelId="{4DA72956-192B-7C48-9E00-FBC430CF9998}" type="presParOf" srcId="{D585C749-CFCE-4FAD-B1F6-E8C2B3044AF3}" destId="{DDD1AF5B-42F4-451F-A6AD-8B5D81839166}" srcOrd="0" destOrd="0" presId="urn:microsoft.com/office/officeart/2005/8/layout/process2"/>
    <dgm:cxn modelId="{C2FB1E6F-6519-704D-9D52-991BF6437CA1}" type="presParOf" srcId="{D585C749-CFCE-4FAD-B1F6-E8C2B3044AF3}" destId="{D880A714-8B44-4E75-91A6-D2661462D357}" srcOrd="1" destOrd="0" presId="urn:microsoft.com/office/officeart/2005/8/layout/process2"/>
    <dgm:cxn modelId="{E6F14286-6693-6844-A0AD-2380F6D46DE0}" type="presParOf" srcId="{D880A714-8B44-4E75-91A6-D2661462D357}" destId="{5B311446-760B-48BA-9305-304174C434E6}" srcOrd="0" destOrd="0" presId="urn:microsoft.com/office/officeart/2005/8/layout/process2"/>
    <dgm:cxn modelId="{CFAF2F6B-16AA-B743-B654-397A4EBA3314}" type="presParOf" srcId="{D585C749-CFCE-4FAD-B1F6-E8C2B3044AF3}" destId="{D6FD5773-22EC-4EEE-B749-A29445C9ACBD}" srcOrd="2" destOrd="0" presId="urn:microsoft.com/office/officeart/2005/8/layout/process2"/>
    <dgm:cxn modelId="{14BCD35D-368C-514B-B701-2D0B112E9270}" type="presParOf" srcId="{D585C749-CFCE-4FAD-B1F6-E8C2B3044AF3}" destId="{9244BB9B-73D2-4659-86D5-1CE5920DBA2B}" srcOrd="3" destOrd="0" presId="urn:microsoft.com/office/officeart/2005/8/layout/process2"/>
    <dgm:cxn modelId="{AF773ED5-9698-9143-A323-6B2B2BAB69AB}" type="presParOf" srcId="{9244BB9B-73D2-4659-86D5-1CE5920DBA2B}" destId="{D174894E-D51D-478E-98E2-310392A96055}" srcOrd="0" destOrd="0" presId="urn:microsoft.com/office/officeart/2005/8/layout/process2"/>
    <dgm:cxn modelId="{AB3F8D5B-EF6C-DD4D-B1D8-7B42560E642C}" type="presParOf" srcId="{D585C749-CFCE-4FAD-B1F6-E8C2B3044AF3}" destId="{BC52A6CD-8EBE-4BBB-BCE8-691128E286B3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F186B3-9190-414A-9BF7-20FDFBB800FF}">
      <dsp:nvSpPr>
        <dsp:cNvPr id="0" name=""/>
        <dsp:cNvSpPr/>
      </dsp:nvSpPr>
      <dsp:spPr>
        <a:xfrm>
          <a:off x="0" y="4697846"/>
          <a:ext cx="3971833" cy="10277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latin typeface="Arial" panose="020B0604020202020204"/>
            </a:rPr>
            <a:t>APPLY</a:t>
          </a:r>
        </a:p>
      </dsp:txBody>
      <dsp:txXfrm>
        <a:off x="0" y="4697846"/>
        <a:ext cx="3971833" cy="554997"/>
      </dsp:txXfrm>
    </dsp:sp>
    <dsp:sp modelId="{004C2781-78AD-4882-90D1-E25BE7A222B7}">
      <dsp:nvSpPr>
        <dsp:cNvPr id="0" name=""/>
        <dsp:cNvSpPr/>
      </dsp:nvSpPr>
      <dsp:spPr>
        <a:xfrm>
          <a:off x="0" y="5232289"/>
          <a:ext cx="3971833" cy="47277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Arial" panose="020B0604020202020204"/>
            </a:rPr>
            <a:t> Begin PSI applications</a:t>
          </a:r>
          <a:endParaRPr lang="en-GB" sz="1300" kern="1200">
            <a:latin typeface="Arial" panose="020B0604020202020204"/>
          </a:endParaRPr>
        </a:p>
      </dsp:txBody>
      <dsp:txXfrm>
        <a:off x="0" y="5232289"/>
        <a:ext cx="3971833" cy="472776"/>
      </dsp:txXfrm>
    </dsp:sp>
    <dsp:sp modelId="{BB4E543F-F934-4179-9843-F7D92624C44C}">
      <dsp:nvSpPr>
        <dsp:cNvPr id="0" name=""/>
        <dsp:cNvSpPr/>
      </dsp:nvSpPr>
      <dsp:spPr>
        <a:xfrm rot="10800000">
          <a:off x="0" y="3132546"/>
          <a:ext cx="3971833" cy="1580716"/>
        </a:xfrm>
        <a:prstGeom prst="upArrowCallout">
          <a:avLst/>
        </a:prstGeom>
        <a:solidFill>
          <a:schemeClr val="accent2">
            <a:hueOff val="885262"/>
            <a:satOff val="3045"/>
            <a:lumOff val="-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CREATE</a:t>
          </a:r>
          <a:r>
            <a:rPr lang="en-GB" sz="2000" kern="1200">
              <a:latin typeface="Arial" panose="020B0604020202020204"/>
            </a:rPr>
            <a:t> </a:t>
          </a:r>
          <a:endParaRPr lang="en-US" sz="2000" kern="1200">
            <a:latin typeface="Arial" panose="020B0604020202020204"/>
          </a:endParaRPr>
        </a:p>
      </dsp:txBody>
      <dsp:txXfrm rot="-10800000">
        <a:off x="0" y="3132546"/>
        <a:ext cx="3971833" cy="554831"/>
      </dsp:txXfrm>
    </dsp:sp>
    <dsp:sp modelId="{ABB300B4-8C9E-44DF-ADC7-C3832884239F}">
      <dsp:nvSpPr>
        <dsp:cNvPr id="0" name=""/>
        <dsp:cNvSpPr/>
      </dsp:nvSpPr>
      <dsp:spPr>
        <a:xfrm>
          <a:off x="0" y="3687378"/>
          <a:ext cx="3971833" cy="472634"/>
        </a:xfrm>
        <a:prstGeom prst="rect">
          <a:avLst/>
        </a:prstGeom>
        <a:solidFill>
          <a:schemeClr val="accent2">
            <a:tint val="40000"/>
            <a:alpha val="90000"/>
            <a:hueOff val="1111392"/>
            <a:satOff val="2563"/>
            <a:lumOff val="28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1111392"/>
              <a:satOff val="2563"/>
              <a:lumOff val="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>
              <a:latin typeface="Arial" panose="020B0604020202020204"/>
            </a:rPr>
            <a:t>Create a</a:t>
          </a:r>
          <a:r>
            <a:rPr lang="en-GB" sz="1300" kern="1200"/>
            <a:t> </a:t>
          </a:r>
          <a:r>
            <a:rPr lang="en-GB" sz="1300" kern="1200" err="1"/>
            <a:t>BCeID</a:t>
          </a:r>
          <a:r>
            <a:rPr lang="en-GB" sz="1300" kern="1200">
              <a:latin typeface="Arial" panose="020B0604020202020204"/>
            </a:rPr>
            <a:t> account to</a:t>
          </a:r>
          <a:r>
            <a:rPr lang="en-GB" sz="1300" kern="1200"/>
            <a:t> access &amp; </a:t>
          </a:r>
          <a:r>
            <a:rPr lang="en-GB" sz="1300" kern="1200">
              <a:latin typeface="Arial" panose="020B0604020202020204"/>
            </a:rPr>
            <a:t>consent to release</a:t>
          </a:r>
          <a:r>
            <a:rPr lang="en-GB" sz="1300" kern="1200"/>
            <a:t> </a:t>
          </a:r>
          <a:r>
            <a:rPr lang="en-GB" sz="1300" kern="1200">
              <a:latin typeface="Arial" panose="020B0604020202020204"/>
            </a:rPr>
            <a:t>of </a:t>
          </a:r>
          <a:r>
            <a:rPr lang="en-GB" sz="1300" kern="1200"/>
            <a:t>your transcript</a:t>
          </a:r>
          <a:r>
            <a:rPr lang="en-GB" sz="1300" kern="1200">
              <a:latin typeface="Arial" panose="020B0604020202020204"/>
            </a:rPr>
            <a:t> to PSI</a:t>
          </a:r>
          <a:endParaRPr lang="en-GB" sz="1300" kern="1200"/>
        </a:p>
      </dsp:txBody>
      <dsp:txXfrm>
        <a:off x="0" y="3687378"/>
        <a:ext cx="3971833" cy="472634"/>
      </dsp:txXfrm>
    </dsp:sp>
    <dsp:sp modelId="{863D1411-E6C6-4444-9821-2175D238F440}">
      <dsp:nvSpPr>
        <dsp:cNvPr id="0" name=""/>
        <dsp:cNvSpPr/>
      </dsp:nvSpPr>
      <dsp:spPr>
        <a:xfrm rot="10800000">
          <a:off x="0" y="1567247"/>
          <a:ext cx="3971833" cy="1580716"/>
        </a:xfrm>
        <a:prstGeom prst="upArrowCallout">
          <a:avLst/>
        </a:prstGeom>
        <a:solidFill>
          <a:schemeClr val="accent2">
            <a:hueOff val="1770523"/>
            <a:satOff val="6090"/>
            <a:lumOff val="-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latin typeface="Arial" panose="020B0604020202020204"/>
            </a:rPr>
            <a:t>REVIEW &amp; VERIFY</a:t>
          </a:r>
        </a:p>
      </dsp:txBody>
      <dsp:txXfrm rot="-10800000">
        <a:off x="0" y="1567247"/>
        <a:ext cx="3971833" cy="554831"/>
      </dsp:txXfrm>
    </dsp:sp>
    <dsp:sp modelId="{D373BACA-6B49-4F28-BD4D-4BA2F75E2827}">
      <dsp:nvSpPr>
        <dsp:cNvPr id="0" name=""/>
        <dsp:cNvSpPr/>
      </dsp:nvSpPr>
      <dsp:spPr>
        <a:xfrm>
          <a:off x="0" y="2122078"/>
          <a:ext cx="3971833" cy="472634"/>
        </a:xfrm>
        <a:prstGeom prst="rect">
          <a:avLst/>
        </a:prstGeom>
        <a:solidFill>
          <a:schemeClr val="accent2">
            <a:tint val="40000"/>
            <a:alpha val="90000"/>
            <a:hueOff val="2222785"/>
            <a:satOff val="5126"/>
            <a:lumOff val="55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2222785"/>
              <a:satOff val="5126"/>
              <a:lumOff val="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>
              <a:latin typeface="Arial" panose="020B0604020202020204"/>
            </a:rPr>
            <a:t>Review and verify accuracy and completeness of Transcript</a:t>
          </a:r>
          <a:r>
            <a:rPr lang="en-GB" sz="1300" kern="1200"/>
            <a:t> Verification Report</a:t>
          </a:r>
        </a:p>
      </dsp:txBody>
      <dsp:txXfrm>
        <a:off x="0" y="2122078"/>
        <a:ext cx="3971833" cy="472634"/>
      </dsp:txXfrm>
    </dsp:sp>
    <dsp:sp modelId="{BA7DAF72-2F79-41E4-9391-B17B52D085FB}">
      <dsp:nvSpPr>
        <dsp:cNvPr id="0" name=""/>
        <dsp:cNvSpPr/>
      </dsp:nvSpPr>
      <dsp:spPr>
        <a:xfrm rot="10800000">
          <a:off x="0" y="1947"/>
          <a:ext cx="3971833" cy="1580716"/>
        </a:xfrm>
        <a:prstGeom prst="upArrowCallout">
          <a:avLst/>
        </a:prstGeom>
        <a:solidFill>
          <a:schemeClr val="accent2">
            <a:hueOff val="2655785"/>
            <a:satOff val="9135"/>
            <a:lumOff val="-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latin typeface="Arial" panose="020B0604020202020204"/>
            </a:rPr>
            <a:t>COMPILE </a:t>
          </a:r>
          <a:endParaRPr lang="en-US" sz="2000" kern="1200">
            <a:latin typeface="Arial" panose="020B0604020202020204"/>
          </a:endParaRPr>
        </a:p>
      </dsp:txBody>
      <dsp:txXfrm rot="-10800000">
        <a:off x="0" y="1947"/>
        <a:ext cx="3971833" cy="554831"/>
      </dsp:txXfrm>
    </dsp:sp>
    <dsp:sp modelId="{59479EDA-AFE4-497F-8B63-9928B2AF5C4B}">
      <dsp:nvSpPr>
        <dsp:cNvPr id="0" name=""/>
        <dsp:cNvSpPr/>
      </dsp:nvSpPr>
      <dsp:spPr>
        <a:xfrm>
          <a:off x="0" y="556778"/>
          <a:ext cx="3971833" cy="472634"/>
        </a:xfrm>
        <a:prstGeom prst="rect">
          <a:avLst/>
        </a:prstGeom>
        <a:solidFill>
          <a:schemeClr val="accent2">
            <a:tint val="40000"/>
            <a:alpha val="90000"/>
            <a:hueOff val="3334177"/>
            <a:satOff val="7689"/>
            <a:lumOff val="83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3334177"/>
              <a:satOff val="7689"/>
              <a:lumOff val="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>
              <a:latin typeface="Arial" panose="020B0604020202020204"/>
            </a:rPr>
            <a:t>List</a:t>
          </a:r>
          <a:r>
            <a:rPr lang="en-GB" sz="1300" kern="1200"/>
            <a:t> of potential Post-Secondary Institutions </a:t>
          </a:r>
          <a:r>
            <a:rPr lang="en-GB" sz="1300" kern="1200">
              <a:latin typeface="Arial" panose="020B0604020202020204"/>
            </a:rPr>
            <a:t>to which you</a:t>
          </a:r>
          <a:r>
            <a:rPr lang="en-GB" sz="1300" kern="1200"/>
            <a:t> want to apply</a:t>
          </a:r>
          <a:r>
            <a:rPr lang="en-GB" sz="1300" kern="1200">
              <a:latin typeface="Arial" panose="020B0604020202020204"/>
            </a:rPr>
            <a:t> and compile important info</a:t>
          </a:r>
          <a:endParaRPr lang="en-GB" sz="1300" kern="1200"/>
        </a:p>
      </dsp:txBody>
      <dsp:txXfrm>
        <a:off x="0" y="556778"/>
        <a:ext cx="3971833" cy="4726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670AE-88BC-4E4F-BA12-D2E700275619}">
      <dsp:nvSpPr>
        <dsp:cNvPr id="0" name=""/>
        <dsp:cNvSpPr/>
      </dsp:nvSpPr>
      <dsp:spPr>
        <a:xfrm>
          <a:off x="3004002" y="760"/>
          <a:ext cx="1750125" cy="113758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Wages for certified trades are highly desirable</a:t>
          </a:r>
        </a:p>
      </dsp:txBody>
      <dsp:txXfrm>
        <a:off x="3059534" y="56292"/>
        <a:ext cx="1639061" cy="1026517"/>
      </dsp:txXfrm>
    </dsp:sp>
    <dsp:sp modelId="{7E6C5E2F-4EBC-4CFE-B9FE-BC5E4F81603D}">
      <dsp:nvSpPr>
        <dsp:cNvPr id="0" name=""/>
        <dsp:cNvSpPr/>
      </dsp:nvSpPr>
      <dsp:spPr>
        <a:xfrm>
          <a:off x="2412978" y="727986"/>
          <a:ext cx="3757441" cy="3757441"/>
        </a:xfrm>
        <a:custGeom>
          <a:avLst/>
          <a:gdLst/>
          <a:ahLst/>
          <a:cxnLst/>
          <a:rect l="0" t="0" r="0" b="0"/>
          <a:pathLst>
            <a:path>
              <a:moveTo>
                <a:pt x="2357582" y="62052"/>
              </a:moveTo>
              <a:arcTo wR="1878720" hR="1878720" stAng="17086014" swAng="316051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E6EB81-8F1A-4A25-88AD-2B14D058C631}">
      <dsp:nvSpPr>
        <dsp:cNvPr id="0" name=""/>
        <dsp:cNvSpPr/>
      </dsp:nvSpPr>
      <dsp:spPr>
        <a:xfrm>
          <a:off x="5226211" y="1901705"/>
          <a:ext cx="1750125" cy="113758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ea typeface="ＭＳ Ｐゴシック" pitchFamily="34" charset="-128"/>
            </a:rPr>
            <a:t>Employment is often guaranteed at the end of the program</a:t>
          </a:r>
        </a:p>
      </dsp:txBody>
      <dsp:txXfrm>
        <a:off x="5281743" y="1957237"/>
        <a:ext cx="1639061" cy="1026517"/>
      </dsp:txXfrm>
    </dsp:sp>
    <dsp:sp modelId="{DE33B07C-5B3B-4D3F-A546-123B4533FDA7}">
      <dsp:nvSpPr>
        <dsp:cNvPr id="0" name=""/>
        <dsp:cNvSpPr/>
      </dsp:nvSpPr>
      <dsp:spPr>
        <a:xfrm>
          <a:off x="2420720" y="409167"/>
          <a:ext cx="3757441" cy="3757441"/>
        </a:xfrm>
        <a:custGeom>
          <a:avLst/>
          <a:gdLst/>
          <a:ahLst/>
          <a:cxnLst/>
          <a:rect l="0" t="0" r="0" b="0"/>
          <a:pathLst>
            <a:path>
              <a:moveTo>
                <a:pt x="3593931" y="2645299"/>
              </a:moveTo>
              <a:arcTo wR="1878720" hR="1878720" stAng="1444878" swAng="3084409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AC4BC7-6B35-4D2A-8764-73FEABED5313}">
      <dsp:nvSpPr>
        <dsp:cNvPr id="0" name=""/>
        <dsp:cNvSpPr/>
      </dsp:nvSpPr>
      <dsp:spPr>
        <a:xfrm>
          <a:off x="3004002" y="3758201"/>
          <a:ext cx="1750125" cy="113758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ea typeface="ＭＳ Ｐゴシック" pitchFamily="34" charset="-128"/>
            </a:rPr>
            <a:t>Government Grants/Incentives </a:t>
          </a:r>
        </a:p>
      </dsp:txBody>
      <dsp:txXfrm>
        <a:off x="3059534" y="3813733"/>
        <a:ext cx="1639061" cy="1026517"/>
      </dsp:txXfrm>
    </dsp:sp>
    <dsp:sp modelId="{0ADAC173-FB03-4E62-9A91-E861A68D27BD}">
      <dsp:nvSpPr>
        <dsp:cNvPr id="0" name=""/>
        <dsp:cNvSpPr/>
      </dsp:nvSpPr>
      <dsp:spPr>
        <a:xfrm>
          <a:off x="1567019" y="405986"/>
          <a:ext cx="3757441" cy="3757441"/>
        </a:xfrm>
        <a:custGeom>
          <a:avLst/>
          <a:gdLst/>
          <a:ahLst/>
          <a:cxnLst/>
          <a:rect l="0" t="0" r="0" b="0"/>
          <a:pathLst>
            <a:path>
              <a:moveTo>
                <a:pt x="1420675" y="3700748"/>
              </a:moveTo>
              <a:arcTo wR="1878720" hR="1878720" stAng="6246680" swAng="3124765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93906F-84F9-46B7-A61F-8EA4A4CA62D6}">
      <dsp:nvSpPr>
        <dsp:cNvPr id="0" name=""/>
        <dsp:cNvSpPr/>
      </dsp:nvSpPr>
      <dsp:spPr>
        <a:xfrm>
          <a:off x="768745" y="1890155"/>
          <a:ext cx="1750125" cy="11375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ea typeface="ＭＳ Ｐゴシック" pitchFamily="34" charset="-128"/>
            </a:rPr>
            <a:t>Wages can be earned while student completes program</a:t>
          </a:r>
        </a:p>
      </dsp:txBody>
      <dsp:txXfrm>
        <a:off x="824277" y="1945687"/>
        <a:ext cx="1639061" cy="1026517"/>
      </dsp:txXfrm>
    </dsp:sp>
    <dsp:sp modelId="{3C698662-1038-4642-9595-8DEF7A25C295}">
      <dsp:nvSpPr>
        <dsp:cNvPr id="0" name=""/>
        <dsp:cNvSpPr/>
      </dsp:nvSpPr>
      <dsp:spPr>
        <a:xfrm>
          <a:off x="1570823" y="732192"/>
          <a:ext cx="3757441" cy="3757441"/>
        </a:xfrm>
        <a:custGeom>
          <a:avLst/>
          <a:gdLst/>
          <a:ahLst/>
          <a:cxnLst/>
          <a:rect l="0" t="0" r="0" b="0"/>
          <a:pathLst>
            <a:path>
              <a:moveTo>
                <a:pt x="150340" y="1142314"/>
              </a:moveTo>
              <a:arcTo wR="1878720" hR="1878720" stAng="12184636" swAng="3161190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C2E57-B667-4081-9500-9CAFFBDD54D9}">
      <dsp:nvSpPr>
        <dsp:cNvPr id="0" name=""/>
        <dsp:cNvSpPr/>
      </dsp:nvSpPr>
      <dsp:spPr>
        <a:xfrm>
          <a:off x="1132844" y="288031"/>
          <a:ext cx="5707918" cy="167859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6DC05F-DD3B-453C-BE67-C14AB70D275C}">
      <dsp:nvSpPr>
        <dsp:cNvPr id="0" name=""/>
        <dsp:cNvSpPr/>
      </dsp:nvSpPr>
      <dsp:spPr>
        <a:xfrm>
          <a:off x="3627292" y="3641503"/>
          <a:ext cx="738303" cy="472514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37774A-8AEF-462E-98D4-BEF7B133DBA9}">
      <dsp:nvSpPr>
        <dsp:cNvPr id="0" name=""/>
        <dsp:cNvSpPr/>
      </dsp:nvSpPr>
      <dsp:spPr>
        <a:xfrm>
          <a:off x="2201550" y="4019514"/>
          <a:ext cx="3543858" cy="885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Successful Admission!</a:t>
          </a:r>
        </a:p>
      </dsp:txBody>
      <dsp:txXfrm>
        <a:off x="2201550" y="4019514"/>
        <a:ext cx="3543858" cy="885964"/>
      </dsp:txXfrm>
    </dsp:sp>
    <dsp:sp modelId="{5D0E54DE-AD86-44A3-AFBB-573F7C662BC7}">
      <dsp:nvSpPr>
        <dsp:cNvPr id="0" name=""/>
        <dsp:cNvSpPr/>
      </dsp:nvSpPr>
      <dsp:spPr>
        <a:xfrm>
          <a:off x="857696" y="72001"/>
          <a:ext cx="6199105" cy="414706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1AF5B-42F4-451F-A6AD-8B5D81839166}">
      <dsp:nvSpPr>
        <dsp:cNvPr id="0" name=""/>
        <dsp:cNvSpPr/>
      </dsp:nvSpPr>
      <dsp:spPr>
        <a:xfrm>
          <a:off x="1962218" y="0"/>
          <a:ext cx="1620179" cy="900099"/>
        </a:xfrm>
        <a:prstGeom prst="roundRect">
          <a:avLst>
            <a:gd name="adj" fmla="val 10000"/>
          </a:avLst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General Admission Requirements</a:t>
          </a:r>
        </a:p>
      </dsp:txBody>
      <dsp:txXfrm>
        <a:off x="1988581" y="26363"/>
        <a:ext cx="1567453" cy="847373"/>
      </dsp:txXfrm>
    </dsp:sp>
    <dsp:sp modelId="{D880A714-8B44-4E75-91A6-D2661462D357}">
      <dsp:nvSpPr>
        <dsp:cNvPr id="0" name=""/>
        <dsp:cNvSpPr/>
      </dsp:nvSpPr>
      <dsp:spPr>
        <a:xfrm rot="5400000">
          <a:off x="2603539" y="922602"/>
          <a:ext cx="337537" cy="4050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2650795" y="956356"/>
        <a:ext cx="243026" cy="236276"/>
      </dsp:txXfrm>
    </dsp:sp>
    <dsp:sp modelId="{D6FD5773-22EC-4EEE-B749-A29445C9ACBD}">
      <dsp:nvSpPr>
        <dsp:cNvPr id="0" name=""/>
        <dsp:cNvSpPr/>
      </dsp:nvSpPr>
      <dsp:spPr>
        <a:xfrm>
          <a:off x="1962218" y="1350150"/>
          <a:ext cx="1620179" cy="900099"/>
        </a:xfrm>
        <a:prstGeom prst="roundRect">
          <a:avLst>
            <a:gd name="adj" fmla="val 10000"/>
          </a:avLst>
        </a:prstGeom>
        <a:solidFill>
          <a:schemeClr val="accent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Faculty Requirements</a:t>
          </a:r>
        </a:p>
      </dsp:txBody>
      <dsp:txXfrm>
        <a:off x="1988581" y="1376513"/>
        <a:ext cx="1567453" cy="847373"/>
      </dsp:txXfrm>
    </dsp:sp>
    <dsp:sp modelId="{9244BB9B-73D2-4659-86D5-1CE5920DBA2B}">
      <dsp:nvSpPr>
        <dsp:cNvPr id="0" name=""/>
        <dsp:cNvSpPr/>
      </dsp:nvSpPr>
      <dsp:spPr>
        <a:xfrm rot="5400000">
          <a:off x="2603539" y="2272752"/>
          <a:ext cx="337537" cy="4050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2650795" y="2306506"/>
        <a:ext cx="243026" cy="236276"/>
      </dsp:txXfrm>
    </dsp:sp>
    <dsp:sp modelId="{BC52A6CD-8EBE-4BBB-BCE8-691128E286B3}">
      <dsp:nvSpPr>
        <dsp:cNvPr id="0" name=""/>
        <dsp:cNvSpPr/>
      </dsp:nvSpPr>
      <dsp:spPr>
        <a:xfrm>
          <a:off x="1962218" y="2700299"/>
          <a:ext cx="1620179" cy="900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Calculation of GPA</a:t>
          </a:r>
        </a:p>
      </dsp:txBody>
      <dsp:txXfrm>
        <a:off x="1988581" y="2726662"/>
        <a:ext cx="1567453" cy="847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FB7E94C9-8EA6-4CED-80FD-DED2DC65824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87" eaLnBrk="1" hangingPunct="1">
              <a:defRPr sz="1300">
                <a:latin typeface="Times New Roman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B8D27D4E-E003-4FF2-846B-D1774C040E1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87" eaLnBrk="1" hangingPunct="1">
              <a:defRPr sz="1300">
                <a:latin typeface="Times New Roman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>
            <a:extLst>
              <a:ext uri="{FF2B5EF4-FFF2-40B4-BE49-F238E27FC236}">
                <a16:creationId xmlns:a16="http://schemas.microsoft.com/office/drawing/2014/main" id="{BE88CB03-F819-4847-88DD-043BE0B06C0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784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87" eaLnBrk="1" hangingPunct="1">
              <a:defRPr sz="1300">
                <a:latin typeface="Times New Roman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7" name="Rectangle 5">
            <a:extLst>
              <a:ext uri="{FF2B5EF4-FFF2-40B4-BE49-F238E27FC236}">
                <a16:creationId xmlns:a16="http://schemas.microsoft.com/office/drawing/2014/main" id="{F6A3C38B-6546-43CD-866D-4EAF780D020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2850"/>
            <a:ext cx="303784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fld id="{271BDB38-DA46-432F-A770-AA51912CF9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5F9798AE-86D5-4D6A-9B59-B4296BA8A4B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87" eaLnBrk="1" hangingPunct="1">
              <a:defRPr sz="13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6344C46D-C23B-48EB-B380-6E8E481FCE3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87" eaLnBrk="1" hangingPunct="1">
              <a:defRPr sz="13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2C5465C9-BF07-42B3-AD9F-0D127B83B53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id="{811DB05D-6CAD-418A-9311-E7C9E25FAA2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6430"/>
            <a:ext cx="560832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1142" name="Rectangle 6">
            <a:extLst>
              <a:ext uri="{FF2B5EF4-FFF2-40B4-BE49-F238E27FC236}">
                <a16:creationId xmlns:a16="http://schemas.microsoft.com/office/drawing/2014/main" id="{7648E490-BCDD-4EBF-A2F4-AECD9EDB320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784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87" eaLnBrk="1" hangingPunct="1">
              <a:defRPr sz="13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3" name="Rectangle 7">
            <a:extLst>
              <a:ext uri="{FF2B5EF4-FFF2-40B4-BE49-F238E27FC236}">
                <a16:creationId xmlns:a16="http://schemas.microsoft.com/office/drawing/2014/main" id="{6B087F06-EB48-4533-8802-70A9750B37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31263"/>
            <a:ext cx="303784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300"/>
            </a:lvl1pPr>
          </a:lstStyle>
          <a:p>
            <a:fld id="{7C72B777-A494-429A-B701-7339B17328E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2B777-A494-429A-B701-7339B17328EC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498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3190F163-9FED-4140-A368-E0BB1E7B73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10B440D-9778-4628-8BCA-FB7CEA1DBE37}" type="slidenum">
              <a:rPr lang="en-US" altLang="en-US" sz="1300"/>
              <a:pPr/>
              <a:t>51</a:t>
            </a:fld>
            <a:endParaRPr lang="en-US" altLang="en-US" sz="1300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D74CCE1A-8189-4E86-BD56-FC2EEE7347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33310172-2322-4E11-AE4D-63E992417C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748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id="{B2120AE1-4376-4746-ADE1-CBD3BCE35F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E2CB7FE-F5CF-4C74-B024-F6628A774202}" type="slidenum">
              <a:rPr lang="en-US" altLang="en-US" sz="1300"/>
              <a:pPr/>
              <a:t>52</a:t>
            </a:fld>
            <a:endParaRPr lang="en-US" altLang="en-US" sz="1300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22CD2FC8-091B-4CDC-9C73-5663490F21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5A80B164-D850-4E5A-91DA-CD39B60967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698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id="{B2120AE1-4376-4746-ADE1-CBD3BCE35F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E2CB7FE-F5CF-4C74-B024-F6628A774202}" type="slidenum">
              <a:rPr lang="en-US" altLang="en-US" sz="1300"/>
              <a:pPr/>
              <a:t>53</a:t>
            </a:fld>
            <a:endParaRPr lang="en-US" altLang="en-US" sz="1300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22CD2FC8-091B-4CDC-9C73-5663490F21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5A80B164-D850-4E5A-91DA-CD39B60967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997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id="{B2120AE1-4376-4746-ADE1-CBD3BCE35F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E2CB7FE-F5CF-4C74-B024-F6628A774202}" type="slidenum">
              <a:rPr lang="en-US" altLang="en-US" sz="1300"/>
              <a:pPr/>
              <a:t>54</a:t>
            </a:fld>
            <a:endParaRPr lang="en-US" altLang="en-US" sz="1300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22CD2FC8-091B-4CDC-9C73-5663490F21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5A80B164-D850-4E5A-91DA-CD39B60967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630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id="{B2120AE1-4376-4746-ADE1-CBD3BCE35F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E2CB7FE-F5CF-4C74-B024-F6628A774202}" type="slidenum">
              <a:rPr lang="en-US" altLang="en-US" sz="1300"/>
              <a:pPr/>
              <a:t>55</a:t>
            </a:fld>
            <a:endParaRPr lang="en-US" altLang="en-US" sz="1300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22CD2FC8-091B-4CDC-9C73-5663490F21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5A80B164-D850-4E5A-91DA-CD39B60967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330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4811227E-EE96-2144-B600-95D4C19615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B418F0A-0672-3444-BE9D-FD997BD3979D}" type="slidenum">
              <a:rPr lang="en-US" altLang="en-US" sz="1300"/>
              <a:pPr eaLnBrk="1" hangingPunct="1"/>
              <a:t>56</a:t>
            </a:fld>
            <a:endParaRPr lang="en-US" altLang="en-US" sz="1300"/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A7EAB008-09D7-D34F-9CB0-75B56C3427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F11DA155-BCDE-A441-9C04-3329C8DC12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796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>
            <a:extLst>
              <a:ext uri="{FF2B5EF4-FFF2-40B4-BE49-F238E27FC236}">
                <a16:creationId xmlns:a16="http://schemas.microsoft.com/office/drawing/2014/main" id="{908421AF-2F9E-4892-BE23-63F71A1A55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CBD98B2-34B2-4E8F-A971-0E6EEE948251}" type="slidenum">
              <a:rPr lang="en-US" altLang="en-US" sz="1300"/>
              <a:pPr/>
              <a:t>57</a:t>
            </a:fld>
            <a:endParaRPr lang="en-US" altLang="en-US" sz="1300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A93BD00D-A64E-4778-914D-2110007E5B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B3FBEB3E-D29C-4D67-9B57-85C72708E9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469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2B777-A494-429A-B701-7339B17328EC}" type="slidenum">
              <a:rPr lang="en-US" altLang="en-US" smtClean="0"/>
              <a:pPr/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6134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C77233E7-836D-44C8-A224-63A45409CF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AAFDD65-246D-47B0-AA02-79D813A50759}" type="slidenum">
              <a:rPr lang="en-US" altLang="en-US" sz="1300"/>
              <a:pPr/>
              <a:t>7</a:t>
            </a:fld>
            <a:endParaRPr lang="en-US" altLang="en-US" sz="1300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990DEAE5-0797-4E92-B153-46C0C7C1CE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4D9B909-6B7E-46A8-B504-044D172D94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280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1F960445-060E-4B44-B0C6-E0F0D0022B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1860DCD-B2A9-4E40-9354-550124E3F09D}" type="slidenum">
              <a:rPr lang="en-US" altLang="en-US" sz="1300"/>
              <a:pPr/>
              <a:t>8</a:t>
            </a:fld>
            <a:endParaRPr lang="en-US" altLang="en-US" sz="1300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DA42313C-174C-4195-94BC-0D9EC5E68B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3980A5A8-DBC9-42AF-AB05-8C93FBDBCF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074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3D515F87-0C4D-4E70-A6D4-B7181E6FC4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0E70887-9258-4DE8-86D4-4DE21E087C3E}" type="slidenum">
              <a:rPr lang="en-US" altLang="en-US" sz="1300"/>
              <a:pPr/>
              <a:t>9</a:t>
            </a:fld>
            <a:endParaRPr lang="en-US" altLang="en-US" sz="1300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98C96BDF-10D3-4F31-858A-363912F4D5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59C53AD1-A4A2-49D7-8F78-4218401C1D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720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0E7933FB-920B-4EB1-A205-DFFA8995B3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2B64C9C0-40F6-43AE-B77A-7B4DFE838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261B53D2-4D30-4CD0-BA83-2A203DD1E4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014EF04-BDEB-4A13-9542-270F18A4D810}" type="slidenum">
              <a:rPr lang="en-US" altLang="en-US" sz="1300"/>
              <a:pPr/>
              <a:t>21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841911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A29D2-C22C-8498-C25C-9CFFF0707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>
            <a:extLst>
              <a:ext uri="{FF2B5EF4-FFF2-40B4-BE49-F238E27FC236}">
                <a16:creationId xmlns:a16="http://schemas.microsoft.com/office/drawing/2014/main" id="{C25D060B-49A8-B573-8D9F-572CE58ED6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BF7648A-4FD3-42D6-A4BD-31307E8B51B0}" type="slidenum">
              <a:rPr lang="en-US" altLang="en-US" sz="1300"/>
              <a:pPr/>
              <a:t>33</a:t>
            </a:fld>
            <a:endParaRPr lang="en-US" altLang="en-US" sz="1300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72A02418-F0D2-39EE-162E-6A5E8B0C86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F193E934-3B71-5240-2B1C-80ABCA5C63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661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>
            <a:extLst>
              <a:ext uri="{FF2B5EF4-FFF2-40B4-BE49-F238E27FC236}">
                <a16:creationId xmlns:a16="http://schemas.microsoft.com/office/drawing/2014/main" id="{D8F9FC2B-3A63-4356-8ABC-3BF66614C7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BF7648A-4FD3-42D6-A4BD-31307E8B51B0}" type="slidenum">
              <a:rPr lang="en-US" altLang="en-US" sz="1300"/>
              <a:pPr/>
              <a:t>34</a:t>
            </a:fld>
            <a:endParaRPr lang="en-US" altLang="en-US" sz="1300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F139809A-FB9A-4BFD-A0B6-88C84F77A8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E8386FE3-A952-4BE0-8625-51375BBA87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470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>
            <a:extLst>
              <a:ext uri="{FF2B5EF4-FFF2-40B4-BE49-F238E27FC236}">
                <a16:creationId xmlns:a16="http://schemas.microsoft.com/office/drawing/2014/main" id="{B3420E96-1F40-4452-8E80-AA8522A51C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2" name="Notes Placeholder 2">
            <a:extLst>
              <a:ext uri="{FF2B5EF4-FFF2-40B4-BE49-F238E27FC236}">
                <a16:creationId xmlns:a16="http://schemas.microsoft.com/office/drawing/2014/main" id="{EA38FA6D-8E9C-446B-AE94-93B8BCDC5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2"/>
            <a:r>
              <a:rPr lang="en-US" altLang="en-US">
                <a:latin typeface="Arial" panose="020B0604020202020204" pitchFamily="34" charset="0"/>
              </a:rPr>
              <a:t>(leadership, school &amp; community service)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43" name="Slide Number Placeholder 3">
            <a:extLst>
              <a:ext uri="{FF2B5EF4-FFF2-40B4-BE49-F238E27FC236}">
                <a16:creationId xmlns:a16="http://schemas.microsoft.com/office/drawing/2014/main" id="{D9619303-C7E5-47C9-A0E1-284DFE8358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E263142-D897-44D3-AD69-514BB0B54BD4}" type="slidenum">
              <a:rPr lang="en-US" altLang="en-US" sz="1300"/>
              <a:pPr/>
              <a:t>39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705613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13B66-9A47-43E2-D398-923D78CC0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>
            <a:extLst>
              <a:ext uri="{FF2B5EF4-FFF2-40B4-BE49-F238E27FC236}">
                <a16:creationId xmlns:a16="http://schemas.microsoft.com/office/drawing/2014/main" id="{4EC777A7-DC71-D762-DA4E-27A07EDD47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2" name="Notes Placeholder 2">
            <a:extLst>
              <a:ext uri="{FF2B5EF4-FFF2-40B4-BE49-F238E27FC236}">
                <a16:creationId xmlns:a16="http://schemas.microsoft.com/office/drawing/2014/main" id="{F7295FE4-03B7-66B8-A254-FFF6B833F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2"/>
            <a:r>
              <a:rPr lang="en-US" altLang="en-US">
                <a:latin typeface="Arial" panose="020B0604020202020204" pitchFamily="34" charset="0"/>
              </a:rPr>
              <a:t>(leadership, school &amp; community service)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43" name="Slide Number Placeholder 3">
            <a:extLst>
              <a:ext uri="{FF2B5EF4-FFF2-40B4-BE49-F238E27FC236}">
                <a16:creationId xmlns:a16="http://schemas.microsoft.com/office/drawing/2014/main" id="{B5B13F97-56F3-93C4-3FB0-5DF22A9CCE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E263142-D897-44D3-AD69-514BB0B54BD4}" type="slidenum">
              <a:rPr lang="en-US" altLang="en-US" sz="1300"/>
              <a:pPr/>
              <a:t>40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509962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589882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906359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3428999"/>
            <a:ext cx="4138550" cy="2268559"/>
          </a:xfrm>
        </p:spPr>
        <p:txBody>
          <a:bodyPr anchor="t">
            <a:normAutofit/>
          </a:bodyPr>
          <a:lstStyle>
            <a:lvl1pPr algn="r"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1292" y="2268787"/>
            <a:ext cx="3966114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41440" y="3262168"/>
            <a:ext cx="31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2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1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7" y="808057"/>
            <a:ext cx="5885350" cy="10772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0792" y="2049878"/>
            <a:ext cx="5723414" cy="400006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21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extBox 22"/>
          <p:cNvSpPr txBox="1"/>
          <p:nvPr/>
        </p:nvSpPr>
        <p:spPr>
          <a:xfrm rot="5400000">
            <a:off x="7688343" y="480678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9317" y="805818"/>
            <a:ext cx="99488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4598" y="970410"/>
            <a:ext cx="4715441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49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589882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906359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3428999"/>
            <a:ext cx="4138550" cy="2268559"/>
          </a:xfrm>
        </p:spPr>
        <p:txBody>
          <a:bodyPr anchor="t">
            <a:normAutofit/>
          </a:bodyPr>
          <a:lstStyle>
            <a:lvl1pPr algn="r"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1292" y="2268787"/>
            <a:ext cx="3966114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41440" y="3262168"/>
            <a:ext cx="31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2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41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078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3199028"/>
            <a:ext cx="5967420" cy="1372971"/>
          </a:xfrm>
        </p:spPr>
        <p:txBody>
          <a:bodyPr anchor="t">
            <a:normAutofit/>
          </a:bodyPr>
          <a:lstStyle>
            <a:lvl1pPr algn="r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1131" y="2272143"/>
            <a:ext cx="5803294" cy="926885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44924" y="3023993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70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426" y="805818"/>
            <a:ext cx="5882780" cy="10817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5406" y="2056800"/>
            <a:ext cx="2855547" cy="3993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679" y="2056800"/>
            <a:ext cx="2859527" cy="3993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67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589" y="805818"/>
            <a:ext cx="5880617" cy="10770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89" y="2054563"/>
            <a:ext cx="2857364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2510" y="2851330"/>
            <a:ext cx="2858443" cy="3198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679" y="2054563"/>
            <a:ext cx="285952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4680" y="2851330"/>
            <a:ext cx="2859526" cy="3198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10/16/2025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33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10/16/2025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69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31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83" y="1296618"/>
            <a:ext cx="2120703" cy="1889075"/>
          </a:xfr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538" y="805818"/>
            <a:ext cx="375566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2" y="3186155"/>
            <a:ext cx="2120703" cy="2386397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49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608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82987" y="3229"/>
            <a:ext cx="3727769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671" y="1296618"/>
            <a:ext cx="2603212" cy="188630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4" y="3182928"/>
            <a:ext cx="2603794" cy="2386394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40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7" y="808057"/>
            <a:ext cx="5885350" cy="10772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0792" y="2049878"/>
            <a:ext cx="5723414" cy="400006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30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extBox 22"/>
          <p:cNvSpPr txBox="1"/>
          <p:nvPr/>
        </p:nvSpPr>
        <p:spPr>
          <a:xfrm rot="5400000">
            <a:off x="7688343" y="480678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9317" y="805818"/>
            <a:ext cx="99488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4598" y="970410"/>
            <a:ext cx="4715441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25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3199028"/>
            <a:ext cx="5967420" cy="1372971"/>
          </a:xfrm>
        </p:spPr>
        <p:txBody>
          <a:bodyPr anchor="t">
            <a:normAutofit/>
          </a:bodyPr>
          <a:lstStyle>
            <a:lvl1pPr algn="r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1131" y="2272143"/>
            <a:ext cx="5803294" cy="926885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44924" y="3023993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96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426" y="805818"/>
            <a:ext cx="5882780" cy="10817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5406" y="2056800"/>
            <a:ext cx="2855547" cy="3993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679" y="2056800"/>
            <a:ext cx="2859527" cy="3993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839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589" y="805818"/>
            <a:ext cx="5880617" cy="10770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89" y="2054563"/>
            <a:ext cx="2857364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2510" y="2851330"/>
            <a:ext cx="2858443" cy="3198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679" y="2054563"/>
            <a:ext cx="285952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4680" y="2851330"/>
            <a:ext cx="2859526" cy="3198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10/16/2025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7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10/16/2025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9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80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83" y="1296618"/>
            <a:ext cx="2120703" cy="1889075"/>
          </a:xfr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538" y="805818"/>
            <a:ext cx="375566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2" y="3186155"/>
            <a:ext cx="2120703" cy="2386397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27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82987" y="3229"/>
            <a:ext cx="3727769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671" y="1296618"/>
            <a:ext cx="2603212" cy="188630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4" y="3182928"/>
            <a:ext cx="2603794" cy="2386394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69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60" y="2912532"/>
            <a:ext cx="7772939" cy="3945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8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1317" y="808057"/>
            <a:ext cx="587801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6236" y="2049878"/>
            <a:ext cx="5713092" cy="40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28294" y="5272451"/>
            <a:ext cx="2662729" cy="179188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58177" y="3658900"/>
            <a:ext cx="5885352" cy="183663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2136" y="164594"/>
            <a:ext cx="638312" cy="322850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859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737" r:id="rId1"/>
    <p:sldLayoutId id="2147485738" r:id="rId2"/>
    <p:sldLayoutId id="2147485739" r:id="rId3"/>
    <p:sldLayoutId id="2147485740" r:id="rId4"/>
    <p:sldLayoutId id="2147485741" r:id="rId5"/>
    <p:sldLayoutId id="2147485742" r:id="rId6"/>
    <p:sldLayoutId id="2147485743" r:id="rId7"/>
    <p:sldLayoutId id="2147485744" r:id="rId8"/>
    <p:sldLayoutId id="2147485745" r:id="rId9"/>
    <p:sldLayoutId id="2147485746" r:id="rId10"/>
    <p:sldLayoutId id="2147485747" r:id="rId11"/>
  </p:sldLayoutIdLst>
  <p:hf sldNum="0" hdr="0" ftr="0" dt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8366" indent="-258366" algn="l" defTabSz="685800" rtl="0" eaLnBrk="1" latinLnBrk="0" hangingPunct="1">
        <a:lnSpc>
          <a:spcPct val="120000"/>
        </a:lnSpc>
        <a:spcBef>
          <a:spcPts val="750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965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1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823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299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751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4028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670048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01752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60" y="2912532"/>
            <a:ext cx="7772939" cy="3945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8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1317" y="808057"/>
            <a:ext cx="587801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6236" y="2049878"/>
            <a:ext cx="5713092" cy="40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28294" y="5272451"/>
            <a:ext cx="2662729" cy="179188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58177" y="3658900"/>
            <a:ext cx="5885352" cy="183663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2136" y="164594"/>
            <a:ext cx="638312" cy="322850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332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665" r:id="rId1"/>
    <p:sldLayoutId id="2147485666" r:id="rId2"/>
    <p:sldLayoutId id="2147485667" r:id="rId3"/>
    <p:sldLayoutId id="2147485668" r:id="rId4"/>
    <p:sldLayoutId id="2147485669" r:id="rId5"/>
    <p:sldLayoutId id="2147485670" r:id="rId6"/>
    <p:sldLayoutId id="2147485671" r:id="rId7"/>
    <p:sldLayoutId id="2147485672" r:id="rId8"/>
    <p:sldLayoutId id="2147485673" r:id="rId9"/>
    <p:sldLayoutId id="2147485674" r:id="rId10"/>
    <p:sldLayoutId id="2147485675" r:id="rId11"/>
  </p:sldLayoutIdLst>
  <p:hf sldNum="0" hdr="0" ftr="0" dt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8366" indent="-258366" algn="l" defTabSz="685800" rtl="0" eaLnBrk="1" latinLnBrk="0" hangingPunct="1">
        <a:lnSpc>
          <a:spcPct val="120000"/>
        </a:lnSpc>
        <a:spcBef>
          <a:spcPts val="750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965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1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823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299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751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4028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670048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01752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microsoft.com/office/2018/10/relationships/comments" Target="../comments/modernComment_1F9_6F41B1D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microsoft.com/office/2018/10/relationships/comments" Target="../comments/modernComment_1FD_65D5C0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microsoft.com/office/2018/10/relationships/comments" Target="../comments/modernComment_1A3_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misceo@sd44.ca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tiff"/><Relationship Id="rId5" Type="http://schemas.openxmlformats.org/officeDocument/2006/relationships/image" Target="../media/image24.tiff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E7_38919225.xml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221_E3F0387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enttranscripts.gov.bc.ca/" TargetMode="Externa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planner.bc.ca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hyperlink" Target="http://www.commonapp.or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ouac.on.ca" TargetMode="Externa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llegeboard.com/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://www.elegibilitycenter.org/" TargetMode="External"/><Relationship Id="rId2" Type="http://schemas.microsoft.com/office/2018/10/relationships/comments" Target="../comments/modernComment_1E2_75B58FA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228_7E06FDE8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microsoft.com/office/2018/10/relationships/comments" Target="../comments/modernComment_1F5_ADEAA33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tif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kcurry@sd44.ca" TargetMode="External"/><Relationship Id="rId3" Type="http://schemas.openxmlformats.org/officeDocument/2006/relationships/image" Target="../media/image4.jpeg"/><Relationship Id="rId7" Type="http://schemas.openxmlformats.org/officeDocument/2006/relationships/hyperlink" Target="mailto:cmisceo@sd44.c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hrisbarnes@sd44.ca" TargetMode="External"/><Relationship Id="rId5" Type="http://schemas.openxmlformats.org/officeDocument/2006/relationships/hyperlink" Target="mailto:chall@sd44.ca" TargetMode="External"/><Relationship Id="rId10" Type="http://schemas.openxmlformats.org/officeDocument/2006/relationships/hyperlink" Target="mailto:smaquignaz@sd44.ca" TargetMode="External"/><Relationship Id="rId4" Type="http://schemas.openxmlformats.org/officeDocument/2006/relationships/image" Target="../media/image14.png"/><Relationship Id="rId9" Type="http://schemas.openxmlformats.org/officeDocument/2006/relationships/hyperlink" Target="mailto:mso@sd44.ca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udentscholarships.org/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://www.studentawards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scholarshipscanada.com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4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entaidbc.ca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png"/><Relationship Id="rId4" Type="http://schemas.openxmlformats.org/officeDocument/2006/relationships/hyperlink" Target="http://www.youtube.com/watch?v=SxbmxeSB3TM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E9_CFE34E88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microsoft.com/office/2018/10/relationships/comments" Target="../comments/modernComment_1CE_A984386E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mailto:soliver@sd44.ca" TargetMode="External"/><Relationship Id="rId3" Type="http://schemas.openxmlformats.org/officeDocument/2006/relationships/image" Target="../media/image4.jpeg"/><Relationship Id="rId7" Type="http://schemas.openxmlformats.org/officeDocument/2006/relationships/hyperlink" Target="mailto:chrisbarnes@sd44.ca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mso@sd44.ca" TargetMode="External"/><Relationship Id="rId5" Type="http://schemas.openxmlformats.org/officeDocument/2006/relationships/hyperlink" Target="mailto:smaquignaz@sd44.ca" TargetMode="External"/><Relationship Id="rId4" Type="http://schemas.openxmlformats.org/officeDocument/2006/relationships/image" Target="../media/image1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gradsbc.com/school/wsr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43BBAF34-367D-4E18-A62E-4602BD908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574" y="-2718"/>
            <a:ext cx="9142400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9A4CF08-858A-49E4-B707-4E7585D11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56938E62-910D-4D69-AA09-567AAAC37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74E54C6-D084-4BC8-B3F9-8B9EC22A6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51" y="0"/>
            <a:ext cx="4895112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7B539B-FA01-4A49-87E7-674BBDA8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726" y="481485"/>
            <a:ext cx="4306913" cy="14038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3100">
                <a:ea typeface="+mj-lt"/>
                <a:cs typeface="+mj-lt"/>
              </a:rPr>
              <a:t>Grade 11 &amp; 12  </a:t>
            </a:r>
            <a:br>
              <a:rPr lang="en-US" sz="3100">
                <a:ea typeface="+mj-lt"/>
                <a:cs typeface="+mj-lt"/>
              </a:rPr>
            </a:br>
            <a:r>
              <a:rPr lang="en-US" sz="3100">
                <a:ea typeface="+mj-lt"/>
                <a:cs typeface="+mj-lt"/>
              </a:rPr>
              <a:t>Post Secondary Parent Information Evening</a:t>
            </a:r>
            <a:endParaRPr lang="en-GB" sz="3100">
              <a:ea typeface="+mj-lt"/>
              <a:cs typeface="+mj-lt"/>
            </a:endParaRPr>
          </a:p>
          <a:p>
            <a:pPr algn="l"/>
            <a:endParaRPr lang="en-GB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1CD48-1132-4ABA-9661-3D666D680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1054" y="2052116"/>
            <a:ext cx="3676161" cy="3997828"/>
          </a:xfrm>
        </p:spPr>
        <p:txBody>
          <a:bodyPr>
            <a:normAutofit/>
          </a:bodyPr>
          <a:lstStyle/>
          <a:p>
            <a:pPr marL="257810" indent="-257810"/>
            <a:endParaRPr lang="en-GB" sz="1600">
              <a:cs typeface="Arial" panose="020B0604020202020204"/>
            </a:endParaRPr>
          </a:p>
          <a:p>
            <a:pPr marL="0" indent="0">
              <a:buNone/>
            </a:pPr>
            <a:r>
              <a:rPr lang="en-US" sz="2800" b="1">
                <a:cs typeface="Arial"/>
              </a:rPr>
              <a:t>Thurs, Oct 16, 2025</a:t>
            </a:r>
            <a:endParaRPr lang="en-GB" sz="2800">
              <a:ea typeface="+mn-lt"/>
              <a:cs typeface="+mn-lt"/>
            </a:endParaRPr>
          </a:p>
          <a:p>
            <a:pPr marL="257810" indent="-257810"/>
            <a:endParaRPr lang="en-GB" sz="1600">
              <a:cs typeface="Arial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77713DB-A0B1-4507-9991-B6DCAE436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20477" y="0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A9A96FF2-ACD7-48C4-BCE1-FC7F42108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779" y="0"/>
            <a:ext cx="3487221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477" y="1340768"/>
            <a:ext cx="370405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7633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93D02AEE-30DC-4942-A9CA-7A14F8B8E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400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FD5823F2-909F-442D-BD72-0681CCC14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4231EAF6-FA22-4615-A4D3-D171F7E17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F2699857-2714-4E6A-8E11-6BEB9DF7F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46078E7-FDC0-448B-97DE-4EDA7702E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266E038-37B1-43CF-AFE0-B21E9F572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9" y="0"/>
            <a:ext cx="77835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333" y="808056"/>
            <a:ext cx="4162887" cy="1223533"/>
          </a:xfrm>
        </p:spPr>
        <p:txBody>
          <a:bodyPr>
            <a:normAutofit/>
          </a:bodyPr>
          <a:lstStyle/>
          <a:p>
            <a:pPr algn="l"/>
            <a:r>
              <a:rPr lang="en-CA" b="1"/>
              <a:t>Grad Semi - Formal </a:t>
            </a:r>
            <a:endParaRPr lang="en-CA" b="1"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957" y="2106980"/>
            <a:ext cx="5991687" cy="4263004"/>
          </a:xfrm>
        </p:spPr>
        <p:txBody>
          <a:bodyPr>
            <a:normAutofit/>
          </a:bodyPr>
          <a:lstStyle/>
          <a:p>
            <a:pPr marL="257810" indent="-257810"/>
            <a:r>
              <a:rPr lang="en-CA" sz="2800" b="1"/>
              <a:t>Date:  M</a:t>
            </a:r>
            <a:r>
              <a:rPr lang="en-CA" sz="2800"/>
              <a:t>on., Feb 9</a:t>
            </a:r>
            <a:r>
              <a:rPr lang="en-CA" sz="2800" baseline="30000"/>
              <a:t>th</a:t>
            </a:r>
            <a:r>
              <a:rPr lang="en-CA" sz="2800"/>
              <a:t> , 2026 @ 6pm</a:t>
            </a:r>
            <a:endParaRPr lang="en-US" sz="2800">
              <a:cs typeface="Arial"/>
            </a:endParaRPr>
          </a:p>
          <a:p>
            <a:pPr marL="257810" indent="-257810"/>
            <a:r>
              <a:rPr lang="en-CA" sz="2800" b="1"/>
              <a:t>Venue: </a:t>
            </a:r>
            <a:r>
              <a:rPr lang="en-CA" sz="2800"/>
              <a:t> Seymour Golf and Country Club</a:t>
            </a:r>
            <a:endParaRPr lang="en-CA" sz="2800">
              <a:cs typeface="Arial" panose="020B0604020202020204"/>
            </a:endParaRPr>
          </a:p>
          <a:p>
            <a:pPr marL="257810" indent="-257810"/>
            <a:endParaRPr lang="en-CA" sz="1600">
              <a:cs typeface="Arial" panose="020B0604020202020204"/>
            </a:endParaRPr>
          </a:p>
        </p:txBody>
      </p:sp>
      <p:pic>
        <p:nvPicPr>
          <p:cNvPr id="5" name="Picture 4" descr="People in a restaurant">
            <a:extLst>
              <a:ext uri="{FF2B5EF4-FFF2-40B4-BE49-F238E27FC236}">
                <a16:creationId xmlns:a16="http://schemas.microsoft.com/office/drawing/2014/main" id="{23FB4CAA-5C7A-CB08-9AD2-13F0438CF23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8364" r="43031" b="-2"/>
          <a:stretch>
            <a:fillRect/>
          </a:stretch>
        </p:blipFill>
        <p:spPr>
          <a:xfrm>
            <a:off x="6648095" y="804899"/>
            <a:ext cx="1716859" cy="52669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31E37FC9-ED36-42CE-9877-9EAB50FA8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6939" y="0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47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" name="Rectangle 107">
            <a:extLst>
              <a:ext uri="{FF2B5EF4-FFF2-40B4-BE49-F238E27FC236}">
                <a16:creationId xmlns:a16="http://schemas.microsoft.com/office/drawing/2014/main" id="{A3885F13-793A-495D-BA2B-0F4570AD1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400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3752DAF3-DBE0-46F2-98F0-8413B0422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0C958BEF-C417-4034-A07A-4FC9FD946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111" name="Rectangle 110">
            <a:extLst>
              <a:ext uri="{FF2B5EF4-FFF2-40B4-BE49-F238E27FC236}">
                <a16:creationId xmlns:a16="http://schemas.microsoft.com/office/drawing/2014/main" id="{4FD1765F-44EA-48C7-8AB7-1ED4F6FBC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1FF7857D-E98E-495B-B8A4-3FC6B1D4C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DBA3E57-5CD6-4B46-9194-26E82DA38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9" y="0"/>
            <a:ext cx="77835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CEF6B2-4A4E-4C60-81E2-F601B685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887" y="808056"/>
            <a:ext cx="3288649" cy="1077229"/>
          </a:xfrm>
        </p:spPr>
        <p:txBody>
          <a:bodyPr vert="horz" lIns="91440" tIns="45720" rIns="91440" bIns="45720" rtlCol="0">
            <a:normAutofit/>
          </a:bodyPr>
          <a:lstStyle/>
          <a:p>
            <a:pPr algn="l" defTabSz="914400"/>
            <a:r>
              <a:rPr lang="en-US" sz="3600"/>
              <a:t>Grad Banquet</a:t>
            </a:r>
            <a:endParaRPr lang="en-US" sz="360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DD2D0-CB65-4935-A52F-DE8E3FD13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487" y="2106980"/>
            <a:ext cx="5117449" cy="3942964"/>
          </a:xfrm>
        </p:spPr>
        <p:txBody>
          <a:bodyPr vert="horz" lIns="91440" tIns="0" rIns="91440" bIns="45720" rtlCol="0">
            <a:normAutofit/>
          </a:bodyPr>
          <a:lstStyle/>
          <a:p>
            <a:pPr marL="0" indent="0" defTabSz="914400">
              <a:spcBef>
                <a:spcPts val="700"/>
              </a:spcBef>
              <a:spcAft>
                <a:spcPts val="600"/>
              </a:spcAft>
              <a:buNone/>
            </a:pPr>
            <a:r>
              <a:rPr lang="en-US" sz="2800"/>
              <a:t>Date: Saturday, June 20, 2026</a:t>
            </a:r>
            <a:endParaRPr lang="en-US" sz="2800">
              <a:cs typeface="Arial"/>
            </a:endParaRPr>
          </a:p>
          <a:p>
            <a:pPr marL="0" indent="0" defTabSz="914400">
              <a:spcBef>
                <a:spcPts val="700"/>
              </a:spcBef>
              <a:spcAft>
                <a:spcPts val="600"/>
              </a:spcAft>
              <a:buNone/>
            </a:pPr>
            <a:r>
              <a:rPr lang="en-US" sz="2800">
                <a:cs typeface="Arial"/>
              </a:rPr>
              <a:t>Venue: Vancouver Convention Centre</a:t>
            </a:r>
          </a:p>
        </p:txBody>
      </p:sp>
      <p:pic>
        <p:nvPicPr>
          <p:cNvPr id="5" name="Picture 4" descr="Prepared wedding reception table">
            <a:extLst>
              <a:ext uri="{FF2B5EF4-FFF2-40B4-BE49-F238E27FC236}">
                <a16:creationId xmlns:a16="http://schemas.microsoft.com/office/drawing/2014/main" id="{C1F1A623-9406-401D-AF9E-8991CDB6FB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523" r="35576"/>
          <a:stretch>
            <a:fillRect/>
          </a:stretch>
        </p:blipFill>
        <p:spPr>
          <a:xfrm>
            <a:off x="6096546" y="647190"/>
            <a:ext cx="2338146" cy="5564283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A77E94FA-15D7-48DE-9ADF-C2B27A663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40749" y="-2718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6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0">
            <a:extLst>
              <a:ext uri="{FF2B5EF4-FFF2-40B4-BE49-F238E27FC236}">
                <a16:creationId xmlns:a16="http://schemas.microsoft.com/office/drawing/2014/main" id="{3C38C329-05C1-44E0-942C-D7A60A7F2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12">
            <a:extLst>
              <a:ext uri="{FF2B5EF4-FFF2-40B4-BE49-F238E27FC236}">
                <a16:creationId xmlns:a16="http://schemas.microsoft.com/office/drawing/2014/main" id="{A40E99DB-69B1-42D9-9A2E-A196302E0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31" name="Rectangle 14">
            <a:extLst>
              <a:ext uri="{FF2B5EF4-FFF2-40B4-BE49-F238E27FC236}">
                <a16:creationId xmlns:a16="http://schemas.microsoft.com/office/drawing/2014/main" id="{DA98F3A3-687B-4002-93F2-58E8590DC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27A1367E-049C-45E5-9C32-CC32DCEAE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130" y="0"/>
            <a:ext cx="71925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D86710-AAD5-45F3-B53A-9846437E5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481" y="326017"/>
            <a:ext cx="5782605" cy="1077229"/>
          </a:xfrm>
        </p:spPr>
        <p:txBody>
          <a:bodyPr anchor="b">
            <a:normAutofit/>
          </a:bodyPr>
          <a:lstStyle/>
          <a:p>
            <a:r>
              <a:rPr lang="en-GB" sz="3500">
                <a:ea typeface="+mj-lt"/>
                <a:cs typeface="+mj-lt"/>
              </a:rPr>
              <a:t>Non-School Sponsored Grad Events</a:t>
            </a:r>
            <a:endParaRPr lang="en-US" sz="3500"/>
          </a:p>
        </p:txBody>
      </p:sp>
      <p:sp>
        <p:nvSpPr>
          <p:cNvPr id="33" name="Right Triangle 18">
            <a:extLst>
              <a:ext uri="{FF2B5EF4-FFF2-40B4-BE49-F238E27FC236}">
                <a16:creationId xmlns:a16="http://schemas.microsoft.com/office/drawing/2014/main" id="{16E2DAB7-48CB-400E-9ED2-FB1762BE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192079" y="326017"/>
            <a:ext cx="179902" cy="23986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F54200-2C11-482C-A5D0-7DE0B0D68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9481" y="1591733"/>
            <a:ext cx="5782605" cy="4684887"/>
          </a:xfrm>
        </p:spPr>
        <p:txBody>
          <a:bodyPr anchor="ctr">
            <a:normAutofit/>
          </a:bodyPr>
          <a:lstStyle/>
          <a:p>
            <a:pPr marL="257810" indent="-257810"/>
            <a:r>
              <a:rPr lang="en-GB">
                <a:ea typeface="+mn-lt"/>
                <a:cs typeface="+mn-lt"/>
              </a:rPr>
              <a:t>Gotcha</a:t>
            </a:r>
            <a:endParaRPr lang="en-GB">
              <a:cs typeface="Arial" panose="020B0604020202020204"/>
            </a:endParaRPr>
          </a:p>
          <a:p>
            <a:pPr marL="257810" indent="-257810"/>
            <a:r>
              <a:rPr lang="en-GB">
                <a:ea typeface="+mn-lt"/>
                <a:cs typeface="+mn-lt"/>
              </a:rPr>
              <a:t>Car Rallies</a:t>
            </a:r>
            <a:endParaRPr lang="en-GB"/>
          </a:p>
          <a:p>
            <a:pPr marL="257810" indent="-257810"/>
            <a:r>
              <a:rPr lang="en-GB">
                <a:ea typeface="+mn-lt"/>
                <a:cs typeface="+mn-lt"/>
              </a:rPr>
              <a:t>Ski Trips</a:t>
            </a:r>
            <a:endParaRPr lang="en-GB"/>
          </a:p>
          <a:p>
            <a:pPr marL="257810" indent="-257810"/>
            <a:r>
              <a:rPr lang="en-GB">
                <a:ea typeface="+mn-lt"/>
                <a:cs typeface="+mn-lt"/>
              </a:rPr>
              <a:t>Boat Cruises</a:t>
            </a:r>
            <a:endParaRPr lang="en-GB"/>
          </a:p>
          <a:p>
            <a:pPr marL="257810" indent="-257810"/>
            <a:r>
              <a:rPr lang="en-GB">
                <a:ea typeface="+mn-lt"/>
                <a:cs typeface="+mn-lt"/>
              </a:rPr>
              <a:t>After-Grad Parties</a:t>
            </a:r>
            <a:endParaRPr lang="en-GB"/>
          </a:p>
          <a:p>
            <a:pPr marL="257810" indent="-257810"/>
            <a:r>
              <a:rPr lang="en-GB">
                <a:ea typeface="+mn-lt"/>
                <a:cs typeface="+mn-lt"/>
              </a:rPr>
              <a:t>All house parties</a:t>
            </a:r>
            <a:endParaRPr lang="en-GB"/>
          </a:p>
          <a:p>
            <a:pPr marL="257810" indent="-257810"/>
            <a:endParaRPr lang="en-GB">
              <a:cs typeface="Arial"/>
            </a:endParaRPr>
          </a:p>
        </p:txBody>
      </p:sp>
      <p:sp>
        <p:nvSpPr>
          <p:cNvPr id="58" name="Thought Bubble: Cloud 57">
            <a:extLst>
              <a:ext uri="{FF2B5EF4-FFF2-40B4-BE49-F238E27FC236}">
                <a16:creationId xmlns:a16="http://schemas.microsoft.com/office/drawing/2014/main" id="{34E60CA7-1DB5-4CA1-A0E6-6C9605C6BF02}"/>
              </a:ext>
            </a:extLst>
          </p:cNvPr>
          <p:cNvSpPr/>
          <p:nvPr/>
        </p:nvSpPr>
        <p:spPr>
          <a:xfrm rot="1140000">
            <a:off x="4086300" y="2066995"/>
            <a:ext cx="3329795" cy="2458528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bg1"/>
                </a:solidFill>
                <a:cs typeface="Arial"/>
              </a:rPr>
              <a:t>WE DON'T KNOW ABOUT THESE!!!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F09D6C2-DD8E-43A9-B988-1D0C4F041D7B}"/>
              </a:ext>
            </a:extLst>
          </p:cNvPr>
          <p:cNvSpPr txBox="1"/>
          <p:nvPr/>
        </p:nvSpPr>
        <p:spPr>
          <a:xfrm>
            <a:off x="1475117" y="5572664"/>
            <a:ext cx="6193766" cy="6664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i="1"/>
              <a:t>Please do not assume an event is school sponsored, or that events will be chaperoned.</a:t>
            </a:r>
          </a:p>
        </p:txBody>
      </p:sp>
    </p:spTree>
    <p:extLst>
      <p:ext uri="{BB962C8B-B14F-4D97-AF65-F5344CB8AC3E}">
        <p14:creationId xmlns:p14="http://schemas.microsoft.com/office/powerpoint/2010/main" val="170850715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72">
            <a:extLst>
              <a:ext uri="{FF2B5EF4-FFF2-40B4-BE49-F238E27FC236}">
                <a16:creationId xmlns:a16="http://schemas.microsoft.com/office/drawing/2014/main" id="{847489EB-355C-4170-8C70-5CDD42EFD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400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74">
            <a:extLst>
              <a:ext uri="{FF2B5EF4-FFF2-40B4-BE49-F238E27FC236}">
                <a16:creationId xmlns:a16="http://schemas.microsoft.com/office/drawing/2014/main" id="{521CC0F3-7B68-4C9C-999A-74F8925C3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74" name="Picture 76">
            <a:extLst>
              <a:ext uri="{FF2B5EF4-FFF2-40B4-BE49-F238E27FC236}">
                <a16:creationId xmlns:a16="http://schemas.microsoft.com/office/drawing/2014/main" id="{3EB18ECF-1C11-48BB-8C2B-DC5532A90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D8887E40-5A0B-4897-80F0-0BAFAAB61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2E3B1B6-DAAA-408B-A99C-2A7EE0409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A72B882-D016-4849-AF04-88E39D13A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9" y="0"/>
            <a:ext cx="77835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36D7A-38FD-4EB7-89D2-394DFC068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906" y="4673567"/>
            <a:ext cx="7780244" cy="208161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defRPr/>
            </a:pPr>
            <a:r>
              <a:rPr lang="en-US" sz="2000" b="1"/>
              <a:t>Career Life Connections 12 (CLC 12)</a:t>
            </a:r>
            <a:br>
              <a:rPr lang="en-US" sz="2000" b="1">
                <a:cs typeface="Arial"/>
              </a:rPr>
            </a:br>
            <a:br>
              <a:rPr lang="en-US" sz="2000" b="1"/>
            </a:br>
            <a:r>
              <a:rPr lang="en-US" sz="2000" b="1">
                <a:cs typeface="Arial"/>
              </a:rPr>
              <a:t>Summary of Wed., September 24, 2025, Mandatory Meeting</a:t>
            </a:r>
            <a:br>
              <a:rPr lang="en-US"/>
            </a:br>
            <a:br>
              <a:rPr lang="en-US"/>
            </a:br>
            <a:endParaRPr lang="en-US" sz="2000" b="1">
              <a:cs typeface="Arial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1FF9E96-6955-4599-A2D0-1FF57939C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37898" y="647188"/>
            <a:ext cx="6818653" cy="32972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 descr="Glasses on top of a book">
            <a:extLst>
              <a:ext uri="{FF2B5EF4-FFF2-40B4-BE49-F238E27FC236}">
                <a16:creationId xmlns:a16="http://schemas.microsoft.com/office/drawing/2014/main" id="{C45E7CA2-3610-4198-A51A-EBEEA3D3B8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6702" r="1" b="5149"/>
          <a:stretch/>
        </p:blipFill>
        <p:spPr>
          <a:xfrm>
            <a:off x="2085063" y="972646"/>
            <a:ext cx="5115253" cy="2648383"/>
          </a:xfrm>
          <a:prstGeom prst="rect">
            <a:avLst/>
          </a:prstGeom>
          <a:ln>
            <a:noFill/>
          </a:ln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A15CFF31-2A56-4E24-9263-DC4342144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2224" y="888935"/>
            <a:ext cx="6459807" cy="2818547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F8907EB-52AA-4516-BC6A-7861CE0774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40749" y="-2718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2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32" name="Rectangle 70">
            <a:extLst>
              <a:ext uri="{FF2B5EF4-FFF2-40B4-BE49-F238E27FC236}">
                <a16:creationId xmlns:a16="http://schemas.microsoft.com/office/drawing/2014/main" id="{5B5704DF-AA51-4ECB-8649-3D84B6601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400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>
              <a:cs typeface="Arial" panose="020B0604020202020204"/>
            </a:endParaRPr>
          </a:p>
        </p:txBody>
      </p:sp>
      <p:pic>
        <p:nvPicPr>
          <p:cNvPr id="22533" name="Picture 72">
            <a:extLst>
              <a:ext uri="{FF2B5EF4-FFF2-40B4-BE49-F238E27FC236}">
                <a16:creationId xmlns:a16="http://schemas.microsoft.com/office/drawing/2014/main" id="{C94EB66C-3179-47D1-B0BF-888F58695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22534" name="Picture 74">
            <a:extLst>
              <a:ext uri="{FF2B5EF4-FFF2-40B4-BE49-F238E27FC236}">
                <a16:creationId xmlns:a16="http://schemas.microsoft.com/office/drawing/2014/main" id="{B2E9F2C0-B844-4E00-8CB3-55E8D3467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22535" name="Rectangle 76">
            <a:extLst>
              <a:ext uri="{FF2B5EF4-FFF2-40B4-BE49-F238E27FC236}">
                <a16:creationId xmlns:a16="http://schemas.microsoft.com/office/drawing/2014/main" id="{AE086C11-5973-4279-A78E-9EE1FA3739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6" name="Rectangle 78">
            <a:extLst>
              <a:ext uri="{FF2B5EF4-FFF2-40B4-BE49-F238E27FC236}">
                <a16:creationId xmlns:a16="http://schemas.microsoft.com/office/drawing/2014/main" id="{0DD01656-031B-4B96-B470-9606C8B04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7" name="Rectangle 80">
            <a:extLst>
              <a:ext uri="{FF2B5EF4-FFF2-40B4-BE49-F238E27FC236}">
                <a16:creationId xmlns:a16="http://schemas.microsoft.com/office/drawing/2014/main" id="{EF01A19A-D719-400B-AD1E-7D79B2F23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9" y="0"/>
            <a:ext cx="77835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29" name="Title 1">
            <a:extLst>
              <a:ext uri="{FF2B5EF4-FFF2-40B4-BE49-F238E27FC236}">
                <a16:creationId xmlns:a16="http://schemas.microsoft.com/office/drawing/2014/main" id="{9A7A9C41-D97A-48BC-A499-C180D4583B2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172559" y="185770"/>
            <a:ext cx="4390113" cy="1077229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b="1"/>
              <a:t>Course Access in TEAMS:       </a:t>
            </a:r>
            <a:br>
              <a:rPr lang="en-US" altLang="en-US" b="1"/>
            </a:br>
            <a:r>
              <a:rPr lang="en-US" altLang="en-US" b="1"/>
              <a:t>      CLC 12 2025-2026	</a:t>
            </a:r>
            <a:r>
              <a:rPr lang="en-US" altLang="en-US"/>
              <a:t>	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294C852-65CA-41F0-86E9-3FE5CD1C7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0484" y="881437"/>
            <a:ext cx="2245175" cy="5083940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0F8EB82-F811-45B7-84E5-94BE5060C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40749" y="-2718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A1B13E-6F6E-F2E7-8962-250A69026B77}"/>
              </a:ext>
            </a:extLst>
          </p:cNvPr>
          <p:cNvSpPr txBox="1"/>
          <p:nvPr/>
        </p:nvSpPr>
        <p:spPr>
          <a:xfrm>
            <a:off x="2822175" y="6184660"/>
            <a:ext cx="5732497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Arial"/>
                <a:ea typeface="MS PGothic"/>
                <a:cs typeface="Arial"/>
              </a:rPr>
              <a:t>Required by the BC Ministry of Education for Graduation </a:t>
            </a:r>
          </a:p>
          <a:p>
            <a:endParaRPr lang="en-US" sz="1600">
              <a:cs typeface="Arial"/>
            </a:endParaRPr>
          </a:p>
          <a:p>
            <a:endParaRPr lang="en-US" sz="1600">
              <a:cs typeface="Arial"/>
            </a:endParaRPr>
          </a:p>
          <a:p>
            <a:endParaRPr lang="en-US" sz="1600">
              <a:cs typeface="Arial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A4A26F-27EC-21DF-BFCE-CFC11A3F9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236" y="888878"/>
            <a:ext cx="2329092" cy="508906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00"/>
                </a:solidFill>
                <a:cs typeface="Arial"/>
              </a:rPr>
              <a:t>Home Page</a:t>
            </a:r>
            <a:endParaRPr lang="en-US">
              <a:solidFill>
                <a:srgbClr val="FFFF00"/>
              </a:solidFill>
              <a:cs typeface="Arial" panose="020B0604020202020204"/>
            </a:endParaRPr>
          </a:p>
          <a:p>
            <a:pPr marL="28575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alibri" panose="05000000000000000000" pitchFamily="2" charset="2"/>
              <a:buChar char="-"/>
            </a:pPr>
            <a:r>
              <a:rPr lang="en-US" sz="1400">
                <a:cs typeface="Arial"/>
              </a:rPr>
              <a:t>Resources</a:t>
            </a:r>
          </a:p>
          <a:p>
            <a:pPr marL="28575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alibri" panose="05000000000000000000" pitchFamily="2" charset="2"/>
              <a:buChar char="-"/>
            </a:pPr>
            <a:r>
              <a:rPr lang="en-US" sz="1400">
                <a:cs typeface="Arial"/>
              </a:rPr>
              <a:t>Class schedule</a:t>
            </a:r>
          </a:p>
          <a:p>
            <a:pPr marL="28575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alibri" panose="05000000000000000000" pitchFamily="2" charset="2"/>
              <a:buChar char="-"/>
            </a:pPr>
            <a:r>
              <a:rPr lang="en-US" sz="1400">
                <a:cs typeface="Arial"/>
              </a:rPr>
              <a:t>Teacher contact info</a:t>
            </a:r>
          </a:p>
          <a:p>
            <a:pPr marL="285750" indent="0">
              <a:lnSpc>
                <a:spcPct val="110000"/>
              </a:lnSpc>
              <a:spcBef>
                <a:spcPts val="700"/>
              </a:spcBef>
              <a:spcAft>
                <a:spcPts val="400"/>
              </a:spcAft>
              <a:buFont typeface="Calibri" panose="05000000000000000000" pitchFamily="2" charset="2"/>
              <a:buChar char="-"/>
            </a:pPr>
            <a:endParaRPr lang="en-US" sz="1400"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00"/>
                </a:solidFill>
                <a:cs typeface="Arial"/>
              </a:rPr>
              <a:t>Classwork</a:t>
            </a:r>
          </a:p>
          <a:p>
            <a:pPr marL="28575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5000000000000000000" pitchFamily="2" charset="2"/>
              <a:buChar char="-"/>
            </a:pPr>
            <a:r>
              <a:rPr lang="en-US" sz="1400">
                <a:cs typeface="Arial"/>
              </a:rPr>
              <a:t>Unit overviews,</a:t>
            </a:r>
          </a:p>
          <a:p>
            <a:pPr marL="28575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5000000000000000000" pitchFamily="2" charset="2"/>
              <a:buNone/>
            </a:pPr>
            <a:r>
              <a:rPr lang="en-US" sz="1400">
                <a:cs typeface="Arial"/>
              </a:rPr>
              <a:t>readings &amp; </a:t>
            </a:r>
            <a:endParaRPr lang="en-US"/>
          </a:p>
          <a:p>
            <a:pPr marL="28575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cs typeface="Arial"/>
              </a:rPr>
              <a:t> assignments</a:t>
            </a:r>
            <a:endParaRPr lang="en-US">
              <a:cs typeface="Arial" panose="020B0604020202020204"/>
            </a:endParaRPr>
          </a:p>
          <a:p>
            <a:pPr marL="28575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5000000000000000000" pitchFamily="2" charset="2"/>
              <a:buChar char="-"/>
            </a:pPr>
            <a:endParaRPr lang="en-US" sz="1400">
              <a:solidFill>
                <a:srgbClr val="FFFFFF"/>
              </a:solidFill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00"/>
                </a:solidFill>
                <a:cs typeface="Arial"/>
              </a:rPr>
              <a:t>Grades</a:t>
            </a:r>
          </a:p>
          <a:p>
            <a:pPr marL="28575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5000000000000000000" pitchFamily="2" charset="2"/>
              <a:buChar char="-"/>
            </a:pPr>
            <a:r>
              <a:rPr lang="en-US" sz="1400">
                <a:cs typeface="Arial"/>
              </a:rPr>
              <a:t>Check if assignments </a:t>
            </a:r>
          </a:p>
          <a:p>
            <a:pPr marL="28575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cs typeface="Arial"/>
              </a:rPr>
              <a:t> are returned with   </a:t>
            </a:r>
            <a:endParaRPr lang="en-US">
              <a:cs typeface="Arial"/>
            </a:endParaRPr>
          </a:p>
          <a:p>
            <a:pPr marL="28575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cs typeface="Arial"/>
              </a:rPr>
              <a:t> feedback &amp; mark </a:t>
            </a:r>
            <a:endParaRPr lang="en-US">
              <a:cs typeface="Arial" panose="020B060402020202020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00"/>
                </a:solidFill>
                <a:cs typeface="Arial"/>
              </a:rPr>
              <a:t>General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5000000000000000000" pitchFamily="2" charset="2"/>
              <a:buChar char="-"/>
            </a:pPr>
            <a:r>
              <a:rPr lang="en-US" sz="1400">
                <a:cs typeface="Arial"/>
              </a:rPr>
              <a:t>messages, updates, </a:t>
            </a:r>
            <a:endParaRPr lang="en-US">
              <a:cs typeface="Arial" panose="020B060402020202020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cs typeface="Arial"/>
              </a:rPr>
              <a:t>      reminders</a:t>
            </a:r>
            <a:endParaRPr lang="en-US">
              <a:cs typeface="Arial" panose="020B0604020202020204"/>
            </a:endParaRPr>
          </a:p>
          <a:p>
            <a:pPr marL="57150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5000000000000000000" pitchFamily="2" charset="2"/>
              <a:buChar char="-"/>
            </a:pPr>
            <a:endParaRPr lang="en-US" sz="1400">
              <a:solidFill>
                <a:srgbClr val="FFFF00"/>
              </a:solidFill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00"/>
                </a:solidFill>
                <a:cs typeface="Arial"/>
              </a:rPr>
              <a:t>Grad Council</a:t>
            </a:r>
            <a:r>
              <a:rPr lang="en-US" sz="1400">
                <a:cs typeface="Arial"/>
              </a:rPr>
              <a:t> channel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01A9ECE-B68E-90C9-48C9-E25707E621F9}"/>
              </a:ext>
            </a:extLst>
          </p:cNvPr>
          <p:cNvCxnSpPr/>
          <p:nvPr/>
        </p:nvCxnSpPr>
        <p:spPr>
          <a:xfrm>
            <a:off x="3027204" y="1354617"/>
            <a:ext cx="1732750" cy="1166214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D668379-3889-C4DB-E652-409131E8E114}"/>
              </a:ext>
            </a:extLst>
          </p:cNvPr>
          <p:cNvCxnSpPr>
            <a:cxnSpLocks/>
          </p:cNvCxnSpPr>
          <p:nvPr/>
        </p:nvCxnSpPr>
        <p:spPr>
          <a:xfrm>
            <a:off x="2985114" y="2709675"/>
            <a:ext cx="1745183" cy="570451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DF39338-95C8-3E8D-3551-F54BF3322587}"/>
              </a:ext>
            </a:extLst>
          </p:cNvPr>
          <p:cNvCxnSpPr>
            <a:cxnSpLocks/>
          </p:cNvCxnSpPr>
          <p:nvPr/>
        </p:nvCxnSpPr>
        <p:spPr>
          <a:xfrm>
            <a:off x="2960191" y="3636293"/>
            <a:ext cx="1777100" cy="219184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80E9336-6E0D-6071-0D15-182BDBB0DAC7}"/>
              </a:ext>
            </a:extLst>
          </p:cNvPr>
          <p:cNvCxnSpPr>
            <a:cxnSpLocks/>
          </p:cNvCxnSpPr>
          <p:nvPr/>
        </p:nvCxnSpPr>
        <p:spPr>
          <a:xfrm>
            <a:off x="2848956" y="4733192"/>
            <a:ext cx="1868850" cy="566935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CD37BA4-6076-5B4E-8E2E-34886A42B8D4}"/>
              </a:ext>
            </a:extLst>
          </p:cNvPr>
          <p:cNvCxnSpPr>
            <a:cxnSpLocks/>
          </p:cNvCxnSpPr>
          <p:nvPr/>
        </p:nvCxnSpPr>
        <p:spPr>
          <a:xfrm>
            <a:off x="3248968" y="5685117"/>
            <a:ext cx="1565889" cy="39298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738B519-922F-BE6B-FBD3-0DCA1B0084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7752" y="1011417"/>
            <a:ext cx="2941064" cy="496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45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C6434-BDBC-1C4B-9E61-26A4737D4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63" y="251015"/>
            <a:ext cx="8574087" cy="527941"/>
          </a:xfrm>
        </p:spPr>
        <p:txBody>
          <a:bodyPr/>
          <a:lstStyle/>
          <a:p>
            <a:pPr algn="ctr"/>
            <a:r>
              <a:rPr lang="en-US" b="1"/>
              <a:t>Career Life Connections 12​</a:t>
            </a:r>
            <a:endParaRPr lang="en-US" b="1">
              <a:cs typeface="Arial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38436A-1639-7E4A-8981-C3BF0175B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813" y="801720"/>
            <a:ext cx="6890190" cy="60353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b="1">
                <a:solidFill>
                  <a:srgbClr val="FFFF00"/>
                </a:solidFill>
              </a:rPr>
              <a:t>There are 8 units in total:</a:t>
            </a:r>
            <a:endParaRPr lang="en-US" altLang="en-US" sz="1600" b="1">
              <a:solidFill>
                <a:srgbClr val="FFFF00"/>
              </a:solidFill>
              <a:cs typeface="Arial" panose="020B0604020202020204"/>
            </a:endParaRPr>
          </a:p>
          <a:p>
            <a:pPr marL="685800" lvl="2" indent="-257810">
              <a:buNone/>
            </a:pPr>
            <a:r>
              <a:rPr lang="en-US" sz="1200">
                <a:ea typeface="+mn-lt"/>
                <a:cs typeface="+mn-lt"/>
              </a:rPr>
              <a:t> (Activation assignment)</a:t>
            </a:r>
          </a:p>
          <a:p>
            <a:pPr marL="685800" lvl="2" indent="-257810">
              <a:buNone/>
            </a:pPr>
            <a:r>
              <a:rPr lang="en-US" sz="1200">
                <a:ea typeface="+mn-lt"/>
                <a:cs typeface="+mn-lt"/>
              </a:rPr>
              <a:t>▪ Unit 1: Who Am I </a:t>
            </a:r>
          </a:p>
          <a:p>
            <a:pPr marL="685800" lvl="2" indent="-257810">
              <a:buNone/>
            </a:pPr>
            <a:r>
              <a:rPr lang="en-US" sz="1200">
                <a:ea typeface="+mn-lt"/>
                <a:cs typeface="+mn-lt"/>
              </a:rPr>
              <a:t>▪ Unit 2: Capstone Proposal </a:t>
            </a:r>
          </a:p>
          <a:p>
            <a:pPr marL="685800" lvl="2" indent="-257810">
              <a:buNone/>
            </a:pPr>
            <a:r>
              <a:rPr lang="en-US" sz="1200">
                <a:ea typeface="+mn-lt"/>
                <a:cs typeface="+mn-lt"/>
              </a:rPr>
              <a:t>▪ Unit 3: Career Exploration </a:t>
            </a:r>
          </a:p>
          <a:p>
            <a:pPr marL="685800" lvl="2" indent="-257810">
              <a:buNone/>
            </a:pPr>
            <a:r>
              <a:rPr lang="en-US" sz="1200">
                <a:ea typeface="+mn-lt"/>
                <a:cs typeface="+mn-lt"/>
              </a:rPr>
              <a:t>▪ Unit 4: Post Secondary Plans (create a </a:t>
            </a:r>
            <a:r>
              <a:rPr lang="en-US" sz="1200" err="1">
                <a:ea typeface="+mn-lt"/>
                <a:cs typeface="+mn-lt"/>
              </a:rPr>
              <a:t>BCeID</a:t>
            </a:r>
            <a:r>
              <a:rPr lang="en-US" sz="1200">
                <a:ea typeface="+mn-lt"/>
                <a:cs typeface="+mn-lt"/>
              </a:rPr>
              <a:t> account to access transcripts) </a:t>
            </a:r>
          </a:p>
          <a:p>
            <a:pPr marL="685800" lvl="2" indent="-257810">
              <a:buNone/>
            </a:pPr>
            <a:r>
              <a:rPr lang="en-US" sz="1200">
                <a:ea typeface="+mn-lt"/>
                <a:cs typeface="+mn-lt"/>
              </a:rPr>
              <a:t>▪ Unit 5: Resilience </a:t>
            </a:r>
          </a:p>
          <a:p>
            <a:pPr marL="685800" lvl="2" indent="-257810">
              <a:buNone/>
            </a:pPr>
            <a:r>
              <a:rPr lang="en-US" sz="1200">
                <a:ea typeface="+mn-lt"/>
                <a:cs typeface="+mn-lt"/>
              </a:rPr>
              <a:t>▪ Unit 6: Financial Literacy </a:t>
            </a:r>
          </a:p>
          <a:p>
            <a:pPr marL="685800" lvl="2" indent="-25781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ea typeface="+mn-lt"/>
                <a:cs typeface="+mn-lt"/>
              </a:rPr>
              <a:t>▪ Unit 7: Networking &amp; Relationships / Work Experience </a:t>
            </a:r>
          </a:p>
          <a:p>
            <a:pPr marL="685800" lvl="2" indent="-25781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ea typeface="+mn-lt"/>
                <a:cs typeface="+mn-lt"/>
              </a:rPr>
              <a:t>             (Career Life Confirmation 30 hours of volunteer or paid work from Grade 10-12) </a:t>
            </a:r>
            <a:endParaRPr lang="en-US" sz="1200">
              <a:cs typeface="Arial" panose="020B0604020202020204"/>
            </a:endParaRPr>
          </a:p>
          <a:p>
            <a:pPr marL="685800" lvl="2" indent="-257810">
              <a:buNone/>
            </a:pPr>
            <a:r>
              <a:rPr lang="en-US" sz="1200">
                <a:ea typeface="+mn-lt"/>
                <a:cs typeface="+mn-lt"/>
              </a:rPr>
              <a:t>▪ Unit 8: Final Capstone Product &amp; Presentation (Presentations May 6th and 7th )</a:t>
            </a:r>
            <a:endParaRPr lang="en-US" sz="1200">
              <a:cs typeface="Arial"/>
            </a:endParaRPr>
          </a:p>
          <a:p>
            <a:pPr marL="338455" lvl="1" indent="-253365">
              <a:buNone/>
            </a:pPr>
            <a:endParaRPr lang="en-US" sz="800">
              <a:ea typeface="MS PGothic"/>
              <a:cs typeface="Arial"/>
            </a:endParaRPr>
          </a:p>
          <a:p>
            <a:pPr marL="338455" lvl="1" indent="-253365">
              <a:buNone/>
            </a:pPr>
            <a:endParaRPr lang="en-US" sz="800">
              <a:ea typeface="MS PGothic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1600">
                <a:ea typeface="MS PGothic"/>
              </a:rPr>
              <a:t>To date, the following assignments should be complete: </a:t>
            </a:r>
            <a:endParaRPr lang="en-US" altLang="en-US" sz="1600">
              <a:ea typeface="MS PGothic"/>
              <a:cs typeface="Arial" panose="020B0604020202020204"/>
            </a:endParaRPr>
          </a:p>
          <a:p>
            <a:pPr marL="571500" indent="-285750">
              <a:spcBef>
                <a:spcPts val="0"/>
              </a:spcBef>
              <a:spcAft>
                <a:spcPts val="0"/>
              </a:spcAft>
            </a:pPr>
            <a:r>
              <a:rPr lang="en-US" altLang="en-US" sz="1200">
                <a:ea typeface="MS PGothic"/>
              </a:rPr>
              <a:t>Activation Quiz</a:t>
            </a:r>
            <a:endParaRPr lang="en-US" altLang="en-US" sz="1200">
              <a:ea typeface="MS PGothic"/>
              <a:cs typeface="Arial" panose="020B0604020202020204"/>
            </a:endParaRPr>
          </a:p>
          <a:p>
            <a:pPr marL="571500" indent="-285750">
              <a:spcBef>
                <a:spcPts val="0"/>
              </a:spcBef>
              <a:spcAft>
                <a:spcPts val="0"/>
              </a:spcAft>
            </a:pPr>
            <a:r>
              <a:rPr lang="en-US" altLang="en-US" sz="1200">
                <a:ea typeface="MS PGothic"/>
              </a:rPr>
              <a:t>1.1 Who Am I</a:t>
            </a:r>
            <a:endParaRPr lang="en-US" altLang="en-US" sz="1200">
              <a:ea typeface="MS PGothic"/>
              <a:cs typeface="Arial" panose="020B0604020202020204"/>
            </a:endParaRPr>
          </a:p>
          <a:p>
            <a:pPr marL="571500" indent="-285750">
              <a:spcBef>
                <a:spcPts val="0"/>
              </a:spcBef>
              <a:spcAft>
                <a:spcPts val="0"/>
              </a:spcAft>
            </a:pPr>
            <a:r>
              <a:rPr lang="en-US" altLang="en-US" sz="1200">
                <a:ea typeface="MS PGothic"/>
              </a:rPr>
              <a:t>1.2 Core Competencies </a:t>
            </a:r>
            <a:endParaRPr lang="en-US" altLang="en-US" sz="1200">
              <a:cs typeface="Arial" panose="020B0604020202020204"/>
            </a:endParaRPr>
          </a:p>
          <a:p>
            <a:pPr marL="571500" indent="-285750">
              <a:spcBef>
                <a:spcPts val="0"/>
              </a:spcBef>
              <a:spcAft>
                <a:spcPts val="0"/>
              </a:spcAft>
            </a:pPr>
            <a:r>
              <a:rPr lang="en-US" altLang="en-US" sz="1200">
                <a:ea typeface="MS PGothic"/>
                <a:cs typeface="Arial"/>
              </a:rPr>
              <a:t>2.1 Capstone Proposal </a:t>
            </a:r>
          </a:p>
          <a:p>
            <a:pPr marL="337820" lvl="1" indent="0">
              <a:buNone/>
            </a:pPr>
            <a:endParaRPr lang="en-US"/>
          </a:p>
          <a:p>
            <a:pPr marL="0" indent="0">
              <a:buNone/>
            </a:pPr>
            <a:r>
              <a:rPr lang="en-US" sz="1600"/>
              <a:t>All assignments must be submitted electronically in the CLC 12 TEAMS class</a:t>
            </a:r>
            <a:endParaRPr lang="en-US" sz="1600">
              <a:cs typeface="Arial"/>
            </a:endParaRPr>
          </a:p>
          <a:p>
            <a:pPr marL="596265" lvl="1" indent="-253365"/>
            <a:r>
              <a:rPr lang="en-US" sz="1200"/>
              <a:t>Assignments need to be completed in the proper platform, submitted on time, and meet criteria</a:t>
            </a:r>
          </a:p>
          <a:p>
            <a:pPr marL="596265" lvl="1" indent="-253365"/>
            <a:r>
              <a:rPr lang="en-US" sz="1200">
                <a:cs typeface="Arial" panose="020B0604020202020204"/>
              </a:rPr>
              <a:t>Assignments will not be remarked</a:t>
            </a:r>
          </a:p>
        </p:txBody>
      </p:sp>
    </p:spTree>
    <p:extLst>
      <p:ext uri="{BB962C8B-B14F-4D97-AF65-F5344CB8AC3E}">
        <p14:creationId xmlns:p14="http://schemas.microsoft.com/office/powerpoint/2010/main" val="4150932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5B5704DF-AA51-4ECB-8649-3D84B6601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400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C94EB66C-3179-47D1-B0BF-888F58695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B2E9F2C0-B844-4E00-8CB3-55E8D3467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AE086C11-5973-4279-A78E-9EE1FA3739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DD01656-031B-4B96-B470-9606C8B04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EF01A19A-D719-400B-AD1E-7D79B2F23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9" y="0"/>
            <a:ext cx="77835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5600" y="295984"/>
            <a:ext cx="4530938" cy="1077229"/>
          </a:xfrm>
        </p:spPr>
        <p:txBody>
          <a:bodyPr>
            <a:normAutofit/>
          </a:bodyPr>
          <a:lstStyle/>
          <a:p>
            <a:pPr algn="l"/>
            <a:r>
              <a:rPr lang="en-CA" b="1"/>
              <a:t>              Capstone  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6E9ABF94-DF91-40E7-BB84-15A732A57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35928" y="641225"/>
            <a:ext cx="2597728" cy="55695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Graphic 6" descr="Diploma Roll">
            <a:extLst>
              <a:ext uri="{FF2B5EF4-FFF2-40B4-BE49-F238E27FC236}">
                <a16:creationId xmlns:a16="http://schemas.microsoft.com/office/drawing/2014/main" id="{F1DE1871-AED8-4B5F-BF24-00E2966740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72643" y="2357441"/>
            <a:ext cx="2132923" cy="2132923"/>
          </a:xfrm>
          <a:prstGeom prst="rect">
            <a:avLst/>
          </a:prstGeom>
          <a:ln>
            <a:noFill/>
          </a:ln>
        </p:spPr>
      </p:pic>
      <p:sp>
        <p:nvSpPr>
          <p:cNvPr id="94" name="Rectangle 93">
            <a:extLst>
              <a:ext uri="{FF2B5EF4-FFF2-40B4-BE49-F238E27FC236}">
                <a16:creationId xmlns:a16="http://schemas.microsoft.com/office/drawing/2014/main" id="{8294C852-65CA-41F0-86E9-3FE5CD1C7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0484" y="881437"/>
            <a:ext cx="2245175" cy="5083940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8995" y="895184"/>
            <a:ext cx="4905590" cy="599887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en-CA" sz="1500" b="1">
              <a:solidFill>
                <a:srgbClr val="FFFF00"/>
              </a:solidFill>
              <a:cs typeface="Arial" panose="020B0604020202020204"/>
            </a:endParaRPr>
          </a:p>
          <a:p>
            <a:pPr marL="882015" lvl="1" indent="-285750">
              <a:lnSpc>
                <a:spcPct val="100000"/>
              </a:lnSpc>
              <a:buChar char="q"/>
            </a:pPr>
            <a:r>
              <a:rPr lang="en-CA" sz="1500">
                <a:ea typeface="MS PGothic"/>
                <a:cs typeface="+mn-lt"/>
              </a:rPr>
              <a:t>A project that allows one to demonstrate learning from both school &amp; life experiences through an area of personal interest.</a:t>
            </a:r>
          </a:p>
          <a:p>
            <a:pPr marL="342900" lvl="1" indent="0">
              <a:lnSpc>
                <a:spcPct val="100000"/>
              </a:lnSpc>
              <a:buNone/>
            </a:pPr>
            <a:endParaRPr lang="en-CA" sz="1500">
              <a:ea typeface="MS PGothic"/>
              <a:cs typeface="Arial" panose="020B0604020202020204"/>
            </a:endParaRPr>
          </a:p>
          <a:p>
            <a:pPr marL="882015" lvl="1" indent="-285750">
              <a:lnSpc>
                <a:spcPct val="100000"/>
              </a:lnSpc>
              <a:buChar char="q"/>
            </a:pPr>
            <a:r>
              <a:rPr lang="en-CA" sz="1500">
                <a:ea typeface="MS PGothic"/>
                <a:cs typeface="Arial" panose="020B0604020202020204"/>
              </a:rPr>
              <a:t>An individual passion project based on one's own personal choice and reflects one's interests, curiosity, values, goals, strengths, and aspirations.</a:t>
            </a:r>
          </a:p>
          <a:p>
            <a:pPr marL="342900" lvl="1" indent="0">
              <a:lnSpc>
                <a:spcPct val="100000"/>
              </a:lnSpc>
              <a:buNone/>
            </a:pPr>
            <a:endParaRPr lang="en-CA" sz="1500">
              <a:ea typeface="MS PGothic"/>
              <a:cs typeface="Arial" panose="020B0604020202020204"/>
            </a:endParaRPr>
          </a:p>
          <a:p>
            <a:pPr marL="882015" lvl="1" indent="-285750">
              <a:lnSpc>
                <a:spcPct val="100000"/>
              </a:lnSpc>
              <a:buChar char="q"/>
            </a:pPr>
            <a:r>
              <a:rPr lang="en-CA" sz="1500">
                <a:ea typeface="MS PGothic"/>
                <a:cs typeface="Arial" panose="020B0604020202020204"/>
              </a:rPr>
              <a:t>Independent from any other project previously completed or to be completed for any other class.</a:t>
            </a:r>
          </a:p>
          <a:p>
            <a:pPr marL="342900" lvl="1" indent="0">
              <a:lnSpc>
                <a:spcPct val="100000"/>
              </a:lnSpc>
              <a:buNone/>
            </a:pPr>
            <a:endParaRPr lang="en-CA" sz="1500">
              <a:ea typeface="MS PGothic"/>
              <a:cs typeface="Arial" panose="020B0604020202020204"/>
            </a:endParaRPr>
          </a:p>
          <a:p>
            <a:pPr marL="882015" lvl="1" indent="-285750">
              <a:lnSpc>
                <a:spcPct val="100000"/>
              </a:lnSpc>
              <a:buChar char="q"/>
            </a:pPr>
            <a:r>
              <a:rPr lang="en-CA" sz="1500">
                <a:ea typeface="MS PGothic"/>
                <a:cs typeface="Arial" panose="020B0604020202020204"/>
              </a:rPr>
              <a:t>Should show thoughtful planning, depth, and meaningful effort over time. </a:t>
            </a:r>
          </a:p>
          <a:p>
            <a:pPr marL="943610" lvl="2" indent="0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</a:pPr>
            <a:r>
              <a:rPr lang="en-CA" sz="1300">
                <a:ea typeface="MS PGothic"/>
                <a:cs typeface="Arial" panose="020B0604020202020204"/>
              </a:rPr>
              <a:t>Proposal was due on Oct. 15th </a:t>
            </a:r>
          </a:p>
          <a:p>
            <a:pPr marL="943610" lvl="2" indent="0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</a:pPr>
            <a:r>
              <a:rPr lang="en-CA" sz="1300">
                <a:ea typeface="MS PGothic"/>
                <a:cs typeface="Arial" panose="020B0604020202020204"/>
              </a:rPr>
              <a:t>1 Journal per month starting Nov. - Apr.</a:t>
            </a:r>
          </a:p>
          <a:p>
            <a:pPr marL="943610" lvl="2" indent="0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</a:pPr>
            <a:r>
              <a:rPr lang="en-CA" sz="1300">
                <a:ea typeface="MS PGothic"/>
                <a:cs typeface="Arial" panose="020B0604020202020204"/>
              </a:rPr>
              <a:t>Final product due on April 22nd</a:t>
            </a:r>
            <a:endParaRPr lang="en-CA">
              <a:cs typeface="Arial" panose="020B0604020202020204"/>
            </a:endParaRPr>
          </a:p>
          <a:p>
            <a:pPr marL="943610" lvl="2" indent="0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None/>
            </a:pPr>
            <a:endParaRPr lang="en-CA" sz="1300">
              <a:ea typeface="MS PGothic"/>
              <a:cs typeface="Arial" panose="020B0604020202020204"/>
            </a:endParaRPr>
          </a:p>
          <a:p>
            <a:pPr marL="4445" indent="0">
              <a:lnSpc>
                <a:spcPct val="100000"/>
              </a:lnSpc>
              <a:buNone/>
            </a:pPr>
            <a:r>
              <a:rPr lang="en-CA" sz="1500">
                <a:ea typeface="MS PGothic"/>
                <a:cs typeface="Arial" panose="020B0604020202020204"/>
              </a:rPr>
              <a:t>             (Unit 2 Capstone Overview Booklet)</a:t>
            </a:r>
          </a:p>
          <a:p>
            <a:pPr marL="0" indent="0">
              <a:buNone/>
            </a:pPr>
            <a:endParaRPr lang="en-CA" sz="1500">
              <a:ea typeface="MS PGothic"/>
              <a:cs typeface="Arial" panose="020B0604020202020204"/>
            </a:endParaRPr>
          </a:p>
          <a:p>
            <a:pPr marL="0" indent="0">
              <a:buNone/>
            </a:pPr>
            <a:endParaRPr lang="en-CA" sz="1500">
              <a:ea typeface="MS PGothic"/>
              <a:cs typeface="Arial" panose="020B0604020202020204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D0F8EB82-F811-45B7-84E5-94BE5060C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40749" y="-2718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6195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60">
            <a:extLst>
              <a:ext uri="{FF2B5EF4-FFF2-40B4-BE49-F238E27FC236}">
                <a16:creationId xmlns:a16="http://schemas.microsoft.com/office/drawing/2014/main" id="{3DBBA26C-89C3-411F-9753-606A413F8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60" name="Picture 62">
            <a:extLst>
              <a:ext uri="{FF2B5EF4-FFF2-40B4-BE49-F238E27FC236}">
                <a16:creationId xmlns:a16="http://schemas.microsoft.com/office/drawing/2014/main" id="{EEAD2215-6311-4D1C-B6B5-F57CB6BFC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7BA5DE79-30D1-4A10-8DB9-0A6E523A9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ABD0D63-D23F-4AE7-8270-4185EF9C1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5B0B43F-2CE7-4C6C-BABC-EE342B328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359" y="0"/>
            <a:ext cx="7779237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5459F07-63F9-48CF-B725-A873C4BC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2996" y="0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4B83E1E-DAC1-4851-84FF-D6FE1649D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6207" y="641225"/>
            <a:ext cx="31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3C38C329-05C1-44E0-942C-D7A60A7F2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A40E99DB-69B1-42D9-9A2E-A196302E0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DA98F3A3-687B-4002-93F2-58E8590DC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7A1367E-049C-45E5-9C32-CC32DCEAE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130" y="0"/>
            <a:ext cx="71925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37B8B5-2F97-434F-9042-760793ADC2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125" y="155828"/>
            <a:ext cx="5782605" cy="8342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defRPr/>
            </a:pPr>
            <a:r>
              <a:rPr lang="en-US" sz="3500"/>
              <a:t>Capstone Components</a:t>
            </a:r>
          </a:p>
        </p:txBody>
      </p:sp>
      <p:sp>
        <p:nvSpPr>
          <p:cNvPr id="83" name="Right Triangle 82">
            <a:extLst>
              <a:ext uri="{FF2B5EF4-FFF2-40B4-BE49-F238E27FC236}">
                <a16:creationId xmlns:a16="http://schemas.microsoft.com/office/drawing/2014/main" id="{16E2DAB7-48CB-400E-9ED2-FB1762BE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192079" y="326017"/>
            <a:ext cx="179902" cy="23986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5F9A4D-AA45-82F9-F779-FD1DFCC31BD1}"/>
              </a:ext>
            </a:extLst>
          </p:cNvPr>
          <p:cNvSpPr txBox="1"/>
          <p:nvPr/>
        </p:nvSpPr>
        <p:spPr>
          <a:xfrm>
            <a:off x="949172" y="1241575"/>
            <a:ext cx="6730454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arenR"/>
            </a:pPr>
            <a:r>
              <a:rPr lang="en-US" sz="1600">
                <a:solidFill>
                  <a:srgbClr val="FFFF00"/>
                </a:solidFill>
                <a:latin typeface="Arial"/>
                <a:ea typeface="MS PGothic"/>
                <a:cs typeface="Arial"/>
              </a:rPr>
              <a:t>Proposal </a:t>
            </a:r>
            <a:r>
              <a:rPr lang="en-US" sz="1400">
                <a:latin typeface="Arial"/>
                <a:ea typeface="MS PGothic"/>
                <a:cs typeface="Arial"/>
              </a:rPr>
              <a:t>(was due Wed. Oct. 15th) </a:t>
            </a:r>
            <a:endParaRPr lang="en-US" sz="1400">
              <a:cs typeface="Arial" panose="020B0604020202020204" pitchFamily="34" charset="0"/>
            </a:endParaRPr>
          </a:p>
          <a:p>
            <a:r>
              <a:rPr lang="en-US" sz="1600">
                <a:latin typeface="Arial"/>
                <a:ea typeface="MS PGothic"/>
                <a:cs typeface="Arial"/>
              </a:rPr>
              <a:t>    </a:t>
            </a:r>
            <a:r>
              <a:rPr lang="en-US" sz="1400">
                <a:latin typeface="Arial"/>
                <a:ea typeface="MS PGothic"/>
                <a:cs typeface="Arial"/>
              </a:rPr>
              <a:t>   - Students state their area of interest, strand, and topic    </a:t>
            </a:r>
          </a:p>
          <a:p>
            <a:r>
              <a:rPr lang="en-US" sz="1400">
                <a:latin typeface="Arial"/>
                <a:ea typeface="MS PGothic"/>
                <a:cs typeface="Arial"/>
              </a:rPr>
              <a:t>       - Include a detailed timeline and how the final product will be showcased</a:t>
            </a:r>
          </a:p>
          <a:p>
            <a:r>
              <a:rPr lang="en-US" sz="1600">
                <a:latin typeface="Arial"/>
                <a:ea typeface="MS PGothic"/>
                <a:cs typeface="Arial"/>
              </a:rPr>
              <a:t>  </a:t>
            </a:r>
          </a:p>
          <a:p>
            <a:endParaRPr lang="en-US" sz="1600">
              <a:solidFill>
                <a:srgbClr val="FFFFFF"/>
              </a:solidFill>
              <a:latin typeface="Arial"/>
              <a:ea typeface="MS PGothic"/>
              <a:cs typeface="Arial"/>
            </a:endParaRPr>
          </a:p>
          <a:p>
            <a:r>
              <a:rPr lang="en-US" sz="1600">
                <a:solidFill>
                  <a:srgbClr val="FFFF00"/>
                </a:solidFill>
                <a:latin typeface="Arial"/>
                <a:ea typeface="MS PGothic"/>
                <a:cs typeface="Arial"/>
              </a:rPr>
              <a:t>2)   Execution</a:t>
            </a:r>
          </a:p>
          <a:p>
            <a:r>
              <a:rPr lang="en-US" sz="1600">
                <a:latin typeface="Arial"/>
                <a:ea typeface="MS PGothic"/>
                <a:cs typeface="Arial"/>
              </a:rPr>
              <a:t>    </a:t>
            </a:r>
            <a:r>
              <a:rPr lang="en-US" sz="1400">
                <a:latin typeface="Arial"/>
                <a:ea typeface="MS PGothic"/>
                <a:cs typeface="Arial"/>
              </a:rPr>
              <a:t>   - Work on researching / developing / creating the product</a:t>
            </a:r>
          </a:p>
          <a:p>
            <a:r>
              <a:rPr lang="en-US" sz="1400">
                <a:latin typeface="Arial"/>
                <a:ea typeface="MS PGothic"/>
                <a:cs typeface="Arial"/>
              </a:rPr>
              <a:t>        - Document everything</a:t>
            </a:r>
            <a:endParaRPr lang="en-US" sz="1400"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endParaRPr lang="en-US" sz="1600">
              <a:latin typeface="Arial"/>
              <a:ea typeface="MS PGothic"/>
              <a:cs typeface="Arial"/>
            </a:endParaRPr>
          </a:p>
          <a:p>
            <a:r>
              <a:rPr lang="en-US" sz="1600">
                <a:solidFill>
                  <a:srgbClr val="FFFF00"/>
                </a:solidFill>
                <a:latin typeface="Arial"/>
                <a:ea typeface="MS PGothic"/>
                <a:cs typeface="Arial"/>
              </a:rPr>
              <a:t>3)   Journals</a:t>
            </a:r>
            <a:endParaRPr lang="en-US" sz="1600">
              <a:solidFill>
                <a:srgbClr val="FFFF00"/>
              </a:solidFill>
              <a:cs typeface="Arial"/>
            </a:endParaRPr>
          </a:p>
          <a:p>
            <a:r>
              <a:rPr lang="en-US" sz="1600">
                <a:latin typeface="Arial"/>
                <a:ea typeface="MS PGothic"/>
                <a:cs typeface="Arial"/>
              </a:rPr>
              <a:t>       </a:t>
            </a:r>
            <a:r>
              <a:rPr lang="en-US" sz="1400">
                <a:latin typeface="Arial"/>
                <a:ea typeface="MS PGothic"/>
                <a:cs typeface="Arial"/>
              </a:rPr>
              <a:t>- Complete one per month to show progress, must include evidence:</a:t>
            </a:r>
          </a:p>
          <a:p>
            <a:pPr lvl="2"/>
            <a:r>
              <a:rPr lang="en-US" sz="1200">
                <a:latin typeface="Arial"/>
                <a:ea typeface="MS PGothic"/>
                <a:cs typeface="Arial"/>
              </a:rPr>
              <a:t>Journal 1 due: Wed., November 19th</a:t>
            </a:r>
          </a:p>
          <a:p>
            <a:pPr lvl="2"/>
            <a:r>
              <a:rPr lang="en-US" sz="1200">
                <a:latin typeface="Arial"/>
                <a:ea typeface="MS PGothic"/>
                <a:cs typeface="Arial"/>
              </a:rPr>
              <a:t>Journal 2 due: Wed., December 17th</a:t>
            </a:r>
          </a:p>
          <a:p>
            <a:pPr lvl="2"/>
            <a:r>
              <a:rPr lang="en-US" sz="1200">
                <a:latin typeface="Arial"/>
                <a:ea typeface="MS PGothic"/>
                <a:cs typeface="Arial"/>
              </a:rPr>
              <a:t>Journal 3 due: Wed., January 14th</a:t>
            </a:r>
          </a:p>
          <a:p>
            <a:pPr lvl="2"/>
            <a:r>
              <a:rPr lang="en-US" sz="1200">
                <a:latin typeface="Arial"/>
                <a:ea typeface="MS PGothic"/>
                <a:cs typeface="Arial"/>
              </a:rPr>
              <a:t>Journal 4 due: Wed., February 11th</a:t>
            </a:r>
          </a:p>
          <a:p>
            <a:pPr lvl="2"/>
            <a:r>
              <a:rPr lang="en-US" sz="1200">
                <a:latin typeface="Arial"/>
                <a:ea typeface="MS PGothic"/>
                <a:cs typeface="Arial"/>
              </a:rPr>
              <a:t>Journal 5 due: Wed., March 11th</a:t>
            </a:r>
          </a:p>
          <a:p>
            <a:pPr lvl="2"/>
            <a:r>
              <a:rPr lang="en-US" sz="1200">
                <a:latin typeface="Arial"/>
                <a:ea typeface="MS PGothic"/>
                <a:cs typeface="Arial"/>
              </a:rPr>
              <a:t>Journal 6 due: Wed., April 8th</a:t>
            </a:r>
          </a:p>
          <a:p>
            <a:pPr lvl="2"/>
            <a:endParaRPr lang="en-US" sz="1600">
              <a:latin typeface="Arial"/>
              <a:ea typeface="MS PGothic"/>
              <a:cs typeface="Arial"/>
            </a:endParaRPr>
          </a:p>
          <a:p>
            <a:r>
              <a:rPr lang="en-US" sz="1600">
                <a:solidFill>
                  <a:srgbClr val="FFFF00"/>
                </a:solidFill>
                <a:latin typeface="Arial"/>
                <a:ea typeface="MS PGothic"/>
                <a:cs typeface="Arial"/>
              </a:rPr>
              <a:t>4)   Presentation </a:t>
            </a:r>
            <a:r>
              <a:rPr lang="en-US" sz="1400">
                <a:latin typeface="Arial"/>
                <a:ea typeface="MS PGothic"/>
                <a:cs typeface="Arial"/>
              </a:rPr>
              <a:t>(May 6th &amp; 7th) </a:t>
            </a:r>
          </a:p>
          <a:p>
            <a:r>
              <a:rPr lang="en-US" sz="1600">
                <a:latin typeface="Arial"/>
                <a:ea typeface="MS PGothic"/>
                <a:cs typeface="Arial"/>
              </a:rPr>
              <a:t>      </a:t>
            </a:r>
            <a:r>
              <a:rPr lang="en-US" sz="1400">
                <a:latin typeface="Arial"/>
                <a:ea typeface="MS PGothic"/>
                <a:cs typeface="Arial"/>
              </a:rPr>
              <a:t>- Celebrate and showcase ones learning journey and Capstone product</a:t>
            </a:r>
            <a:endParaRPr lang="en-US" sz="1400">
              <a:cs typeface="Arial" panose="020B0604020202020204" pitchFamily="34" charset="0"/>
            </a:endParaRPr>
          </a:p>
          <a:p>
            <a:endParaRPr lang="en-US" sz="1600">
              <a:latin typeface="Arial"/>
              <a:ea typeface="MS PGothic"/>
              <a:cs typeface="Arial"/>
            </a:endParaRPr>
          </a:p>
          <a:p>
            <a:r>
              <a:rPr lang="en-US" sz="1600">
                <a:solidFill>
                  <a:srgbClr val="FFFF00"/>
                </a:solidFill>
                <a:latin typeface="Arial"/>
                <a:ea typeface="MS PGothic"/>
                <a:cs typeface="Arial"/>
              </a:rPr>
              <a:t>5)   Reflection </a:t>
            </a:r>
          </a:p>
        </p:txBody>
      </p:sp>
    </p:spTree>
    <p:extLst>
      <p:ext uri="{BB962C8B-B14F-4D97-AF65-F5344CB8AC3E}">
        <p14:creationId xmlns:p14="http://schemas.microsoft.com/office/powerpoint/2010/main" val="3893523883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722F0272-3878-4604-AA91-01CA8F08D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F60EAEC-22E3-4448-8F0A-9ADAA793A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55E0F90-3FFF-4E04-B3C8-3C969A415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C63A4EF-A033-4ED0-9EB6-6E1A8D264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64965EE-80F2-417F-9652-5BFF14DA7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359" y="0"/>
            <a:ext cx="7779237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A3C9611-CFD7-4C23-A8F2-00E7865A5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2996" y="0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1A1AB5C-E30E-4B12-A632-77BEB6097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821286B-728B-4EAC-9238-E6CE2A555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  <a:solidFill>
            <a:srgbClr val="426A3A"/>
          </a:solidFill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5803ED7-CEEC-44B9-9585-8B93372E8F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861" y="484632"/>
            <a:ext cx="8424278" cy="5888736"/>
          </a:xfrm>
          <a:prstGeom prst="rect">
            <a:avLst/>
          </a:prstGeom>
          <a:solidFill>
            <a:srgbClr val="FFFFFF"/>
          </a:solidFill>
          <a:ln w="19050">
            <a:solidFill>
              <a:srgbClr val="426A3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2A0B3F-2431-4C0F-817A-F8BB714E51E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909" r="1688" b="1764"/>
          <a:stretch>
            <a:fillRect/>
          </a:stretch>
        </p:blipFill>
        <p:spPr>
          <a:xfrm>
            <a:off x="529734" y="794425"/>
            <a:ext cx="8084531" cy="526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81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0748FE5-971C-4D3D-9E82-844F9896D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400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265180ED-82FA-4DB9-977A-EF01472A5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1770DC71-8434-464C-A23E-E7BC9BC89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357561C8-C082-42A2-8092-4FB6D770A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FC43BFC-462D-410C-B3EE-F37EF751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9" y="0"/>
            <a:ext cx="77835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Question mark against red wall">
            <a:extLst>
              <a:ext uri="{FF2B5EF4-FFF2-40B4-BE49-F238E27FC236}">
                <a16:creationId xmlns:a16="http://schemas.microsoft.com/office/drawing/2014/main" id="{B9F00D18-D5A1-46C7-9425-CE97B5F63E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265" r="11546" b="1"/>
          <a:stretch/>
        </p:blipFill>
        <p:spPr>
          <a:xfrm>
            <a:off x="758910" y="671886"/>
            <a:ext cx="1852605" cy="551468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DB9C59E-E311-421C-83D7-D60C5EBE7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A5804008-F0EE-4E6B-B04E-3D72DC156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1954" y="386676"/>
            <a:ext cx="5838534" cy="643325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240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2000"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2000"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000">
                <a:cs typeface="Arial"/>
              </a:rPr>
              <a:t>CLC 12 updates will be emailed once a month</a:t>
            </a:r>
            <a:endParaRPr lang="en-US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240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2400"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240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000"/>
              <a:t>For questions, contact Connie </a:t>
            </a:r>
            <a:r>
              <a:rPr lang="en-US" altLang="en-US" sz="2000" err="1"/>
              <a:t>Misceo</a:t>
            </a:r>
            <a:r>
              <a:rPr lang="en-US" altLang="en-US" sz="2000"/>
              <a:t> at  </a:t>
            </a:r>
            <a:endParaRPr lang="en-US" altLang="en-US" sz="2000"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000">
                <a:hlinkClick r:id="rId6"/>
              </a:rPr>
              <a:t>cmisceo@sd44.ca</a:t>
            </a:r>
            <a:r>
              <a:rPr lang="en-US" altLang="en-US" sz="2000"/>
              <a:t> </a:t>
            </a:r>
            <a:endParaRPr lang="en-US" altLang="en-US" sz="2000">
              <a:cs typeface="Arial" panose="020B060402020202020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2400">
              <a:cs typeface="Arial" panose="020B060402020202020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2400">
              <a:cs typeface="Arial" panose="020B060402020202020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2400">
              <a:cs typeface="Arial" panose="020B060402020202020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i="1">
                <a:cs typeface="Arial" panose="020B0604020202020204"/>
              </a:rPr>
              <a:t>                   </a:t>
            </a:r>
            <a:r>
              <a:rPr lang="en-US" altLang="en-US" sz="2400" i="1" u="sng">
                <a:cs typeface="Arial" panose="020B0604020202020204"/>
              </a:rPr>
              <a:t>REMINDER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2400" i="1" u="sng">
              <a:cs typeface="Arial" panose="020B060402020202020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000">
                <a:cs typeface="Arial" panose="020B0604020202020204"/>
              </a:rPr>
              <a:t>3 Mandatory Meetings in the Multipurpose Room at 8:30am:</a:t>
            </a:r>
          </a:p>
          <a:p>
            <a:pPr marL="596265" lvl="1" indent="-257810">
              <a:buFont typeface="Courier New" panose="05000000000000000000" pitchFamily="2" charset="2"/>
              <a:buChar char="o"/>
            </a:pPr>
            <a:r>
              <a:rPr lang="en-CA" sz="2000"/>
              <a:t>  Wednesday, November 26th</a:t>
            </a:r>
            <a:endParaRPr lang="en-CA" sz="2000">
              <a:cs typeface="Arial"/>
            </a:endParaRPr>
          </a:p>
          <a:p>
            <a:pPr marL="596265" lvl="1" indent="-257810">
              <a:buFont typeface="Courier New" panose="05000000000000000000" pitchFamily="2" charset="2"/>
              <a:buChar char="o"/>
            </a:pPr>
            <a:r>
              <a:rPr lang="en-CA" sz="2000"/>
              <a:t>  Wednesday, February 4th </a:t>
            </a:r>
            <a:endParaRPr lang="en-CA" sz="2000">
              <a:cs typeface="Arial" panose="020B0604020202020204"/>
            </a:endParaRPr>
          </a:p>
          <a:p>
            <a:pPr marL="596265" lvl="1" indent="-257810">
              <a:buFont typeface="Courier New" panose="05000000000000000000" pitchFamily="2" charset="2"/>
              <a:buChar char="o"/>
            </a:pPr>
            <a:r>
              <a:rPr lang="en-CA" sz="2000"/>
              <a:t>  Wednesday, April 8th </a:t>
            </a:r>
            <a:endParaRPr lang="en-CA" sz="2000">
              <a:cs typeface="Arial" panose="020B060402020202020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2400">
              <a:cs typeface="Arial" panose="020B060402020202020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2400">
              <a:cs typeface="Arial" panose="020B060402020202020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2400">
              <a:cs typeface="Arial" panose="020B0604020202020204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F9CCB84-4641-45C1-9C0C-D35DEB9B2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40749" y="-2718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0">
            <a:extLst>
              <a:ext uri="{FF2B5EF4-FFF2-40B4-BE49-F238E27FC236}">
                <a16:creationId xmlns:a16="http://schemas.microsoft.com/office/drawing/2014/main" id="{CA9E1FF6-CCC9-40FF-8995-DDFB6C223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400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12">
            <a:extLst>
              <a:ext uri="{FF2B5EF4-FFF2-40B4-BE49-F238E27FC236}">
                <a16:creationId xmlns:a16="http://schemas.microsoft.com/office/drawing/2014/main" id="{7974B371-0BF2-4465-B103-CCE5A4692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24" name="Picture 14">
            <a:extLst>
              <a:ext uri="{FF2B5EF4-FFF2-40B4-BE49-F238E27FC236}">
                <a16:creationId xmlns:a16="http://schemas.microsoft.com/office/drawing/2014/main" id="{3ED069D5-F182-406C-9B9C-F335C3162C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26" name="Rectangle 16">
            <a:extLst>
              <a:ext uri="{FF2B5EF4-FFF2-40B4-BE49-F238E27FC236}">
                <a16:creationId xmlns:a16="http://schemas.microsoft.com/office/drawing/2014/main" id="{E6F58D63-E9A4-4707-B6D8-E89672A36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8">
            <a:extLst>
              <a:ext uri="{FF2B5EF4-FFF2-40B4-BE49-F238E27FC236}">
                <a16:creationId xmlns:a16="http://schemas.microsoft.com/office/drawing/2014/main" id="{1896B63F-B884-4CA6-BCEA-CB7B43E62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74D5E9C3-1490-41D0-8B4C-272B01559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9" y="0"/>
            <a:ext cx="77835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2C7BE-1E39-B14A-B258-C8B0B083D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290" y="556386"/>
            <a:ext cx="3805540" cy="951395"/>
          </a:xfrm>
        </p:spPr>
        <p:txBody>
          <a:bodyPr>
            <a:normAutofit/>
          </a:bodyPr>
          <a:lstStyle/>
          <a:p>
            <a:pPr algn="ctr"/>
            <a:r>
              <a:rPr lang="en-US" b="1"/>
              <a:t>Welcome </a:t>
            </a:r>
            <a:endParaRPr lang="en-US" b="1">
              <a:cs typeface="Arial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3D643B1E-9A42-2448-A6B8-F4D804F50939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1099848" y="1297107"/>
            <a:ext cx="3763596" cy="52876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omic Sans MS" panose="030F09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9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9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902030302020204" pitchFamily="66" charset="0"/>
                <a:ea typeface="MS PGothic" panose="020B0600070205080204" pitchFamily="34" charset="-128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CA" altLang="en-US" sz="2000">
                <a:latin typeface="Century Gothic"/>
                <a:ea typeface="Tamil MN" pitchFamily="2" charset="0"/>
                <a:cs typeface="Tamil MN" pitchFamily="2" charset="0"/>
              </a:rPr>
              <a:t>At Windsor, we acknowledge and honour the history and culture of the Coast Salish people, upon whose traditional territory the North Vancouver School District resides. </a:t>
            </a:r>
            <a:endParaRPr lang="en-CA" altLang="en-US" sz="2000">
              <a:latin typeface="Century Gothic" panose="020B0502020202020204" pitchFamily="34" charset="0"/>
              <a:ea typeface="Tamil MN" pitchFamily="2" charset="0"/>
              <a:cs typeface="Tamil MN" pitchFamily="2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CA" altLang="en-US" sz="2000">
                <a:latin typeface="Century Gothic"/>
                <a:ea typeface="Tamil MN" pitchFamily="2" charset="0"/>
                <a:cs typeface="Tamil MN" pitchFamily="2" charset="0"/>
              </a:rPr>
              <a:t>We express our gratitude to the Tsleil-Waututh and Squamish Nation and we value the opportunity to learn, live and share educational experiences on this traditional territory.</a:t>
            </a:r>
          </a:p>
        </p:txBody>
      </p:sp>
      <p:sp>
        <p:nvSpPr>
          <p:cNvPr id="32" name="Rectangle 22">
            <a:extLst>
              <a:ext uri="{FF2B5EF4-FFF2-40B4-BE49-F238E27FC236}">
                <a16:creationId xmlns:a16="http://schemas.microsoft.com/office/drawing/2014/main" id="{7BDCCCAB-BA10-4E7D-A3B2-9E56FC09B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6340" y="641225"/>
            <a:ext cx="2742295" cy="55702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 descr="mage result for tsleil waututh">
            <a:extLst>
              <a:ext uri="{FF2B5EF4-FFF2-40B4-BE49-F238E27FC236}">
                <a16:creationId xmlns:a16="http://schemas.microsoft.com/office/drawing/2014/main" id="{987C17E3-D889-B04D-9B19-6072517D7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4953" y="1008278"/>
            <a:ext cx="2262951" cy="22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mage result for squamish nation eagle">
            <a:extLst>
              <a:ext uri="{FF2B5EF4-FFF2-40B4-BE49-F238E27FC236}">
                <a16:creationId xmlns:a16="http://schemas.microsoft.com/office/drawing/2014/main" id="{C1541D03-3142-FB49-85CA-CF0C95E28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213" y="3587217"/>
            <a:ext cx="1455871" cy="2305130"/>
          </a:xfrm>
          <a:prstGeom prst="rect">
            <a:avLst/>
          </a:prstGeom>
          <a:ln>
            <a:noFill/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0DAEC7D-6DC2-4017-82A4-D29BA59FC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55589" y="319015"/>
            <a:ext cx="3242262" cy="6214421"/>
          </a:xfrm>
          <a:prstGeom prst="rect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CB6F2FC-7257-454A-BF7F-4515943F4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3898" y="883272"/>
            <a:ext cx="2386529" cy="2463837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638CFFE-9077-4273-AE5B-90EE4626B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3898" y="3503486"/>
            <a:ext cx="2386529" cy="2463837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B5CC5DA-C98E-49F8-97BA-F7E820FAB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40749" y="-2718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47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AA7C31-76FD-4B44-A1FF-D13D2515A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CE85F9-F4EE-4E5D-8235-528527A40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7338BB4-74FF-4836-86B7-F1B0C2B62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BFA8A3-A231-4BC1-B8A5-C5BE7315C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35963E-79B2-4A8E-8F24-A94E8DDDD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9" y="0"/>
            <a:ext cx="595076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08E4331-210E-4E5F-9501-4C830E340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6410" y="0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54F778-4E1C-4F6F-9318-9795AA35C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3461" y="3262852"/>
            <a:ext cx="311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00A9256-A44C-4406-9010-B9D7D8709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400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731F266-5507-4462-8427-0BD0B42C8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26A06D6-90F0-42BA-94C0-AC6E6657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0349629-70E2-4E72-9E59-209F1F323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3403E22-A267-491E-9711-05F332BE7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488C64B-FA72-4C34-B7D8-ABA7E2146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9" y="0"/>
            <a:ext cx="77835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D1EC9A-667D-284E-9C34-794D575DA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298" y="5166420"/>
            <a:ext cx="6330423" cy="104505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defTabSz="914400"/>
            <a:r>
              <a:rPr lang="en-US" sz="3900"/>
              <a:t>How To Get There From Here</a:t>
            </a:r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98F5671-E172-46A3-8DC0-54EC6D0E4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37898" y="647188"/>
            <a:ext cx="6818653" cy="32972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551972-5483-624A-9661-1AD53107FB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0127" y="1275834"/>
            <a:ext cx="3051913" cy="2042007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F78121-1340-D644-B073-659A7C2FC8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6915" y="1701757"/>
            <a:ext cx="3051913" cy="1190161"/>
          </a:xfrm>
          <a:prstGeom prst="rect">
            <a:avLst/>
          </a:prstGeom>
          <a:ln>
            <a:noFill/>
          </a:ln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F9744F83-FEC9-4E5B-8530-224C258F1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6861" y="319016"/>
            <a:ext cx="7300990" cy="3948816"/>
          </a:xfrm>
          <a:prstGeom prst="rect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81918A1-30EC-48DB-A535-4898EA927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2224" y="888935"/>
            <a:ext cx="3171515" cy="2818547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301236F-2DE7-4B56-B413-C201491DF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09012" y="888935"/>
            <a:ext cx="3171515" cy="2818547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304D462-CF3A-48B2-966A-0DA7B7E61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40749" y="-2718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97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0748FE5-971C-4D3D-9E82-844F9896D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400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265180ED-82FA-4DB9-977A-EF01472A5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770DC71-8434-464C-A23E-E7BC9BC89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357561C8-C082-42A2-8092-4FB6D770A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FC43BFC-462D-410C-B3EE-F37EF751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9" y="0"/>
            <a:ext cx="77835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09" name="Rectangle 2">
            <a:extLst>
              <a:ext uri="{FF2B5EF4-FFF2-40B4-BE49-F238E27FC236}">
                <a16:creationId xmlns:a16="http://schemas.microsoft.com/office/drawing/2014/main" id="{28F17CEF-A7D2-4381-8772-AEFB9CCC7B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89394" y="661407"/>
            <a:ext cx="4658357" cy="1056257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b="1"/>
              <a:t>Graduation Requirements</a:t>
            </a:r>
            <a:endParaRPr lang="en-US" altLang="en-US" b="1">
              <a:cs typeface="Arial"/>
            </a:endParaRPr>
          </a:p>
        </p:txBody>
      </p:sp>
      <p:pic>
        <p:nvPicPr>
          <p:cNvPr id="43011" name="Picture 3">
            <a:extLst>
              <a:ext uri="{FF2B5EF4-FFF2-40B4-BE49-F238E27FC236}">
                <a16:creationId xmlns:a16="http://schemas.microsoft.com/office/drawing/2014/main" id="{EC3D852F-272C-488A-AE28-56538FED901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3" r="43826"/>
          <a:stretch/>
        </p:blipFill>
        <p:spPr bwMode="auto">
          <a:xfrm>
            <a:off x="758910" y="227"/>
            <a:ext cx="2288595" cy="6858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DDB9C59E-E311-421C-83D7-D60C5EBE7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3BB0A295-92EA-44AE-B78D-848E1CAE70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44438" y="1715686"/>
            <a:ext cx="5258698" cy="4696567"/>
          </a:xfrm>
        </p:spPr>
        <p:txBody>
          <a:bodyPr>
            <a:normAutofit/>
          </a:bodyPr>
          <a:lstStyle/>
          <a:p>
            <a:pPr marL="257810" indent="-257810" eaLnBrk="1" hangingPunct="1">
              <a:buFont typeface="Wingdings" panose="05000000000000000000" pitchFamily="2" charset="2"/>
              <a:buNone/>
            </a:pPr>
            <a:r>
              <a:rPr lang="en-US" altLang="en-US">
                <a:ea typeface="MS PGothic"/>
              </a:rPr>
              <a:t>In order to graduate, the BC Ministry of Education requires students to complete the following:</a:t>
            </a:r>
            <a:endParaRPr lang="en-US"/>
          </a:p>
          <a:p>
            <a:pPr marL="943610" lvl="2" indent="-257810" eaLnBrk="1" hangingPunct="1">
              <a:buFont typeface="Wingdings" panose="05000000000000000000" pitchFamily="2" charset="2"/>
              <a:buChar char="q"/>
            </a:pPr>
            <a:r>
              <a:rPr lang="en-US" altLang="en-US" sz="1800">
                <a:ea typeface="MS PGothic"/>
              </a:rPr>
              <a:t>52 credits “Required” courses, including CLC 12, and Indigenous Grad Credit</a:t>
            </a:r>
            <a:endParaRPr lang="en-US" altLang="en-US" sz="1800">
              <a:ea typeface="MS PGothic"/>
              <a:cs typeface="Arial"/>
            </a:endParaRPr>
          </a:p>
          <a:p>
            <a:pPr marL="943610" lvl="2" indent="-257810" eaLnBrk="1" hangingPunct="1">
              <a:buFont typeface="Wingdings" panose="05000000000000000000" pitchFamily="2" charset="2"/>
              <a:buChar char="q"/>
            </a:pPr>
            <a:r>
              <a:rPr lang="en-US" altLang="en-US" sz="1800">
                <a:ea typeface="MS PGothic"/>
              </a:rPr>
              <a:t>28 credits “Elective” courses</a:t>
            </a:r>
            <a:endParaRPr lang="en-US" altLang="en-US" sz="1800">
              <a:ea typeface="MS PGothic"/>
              <a:cs typeface="Arial"/>
            </a:endParaRPr>
          </a:p>
          <a:p>
            <a:pPr marL="943610" lvl="2" indent="-257810" eaLnBrk="1" hangingPunct="1">
              <a:buFont typeface="Wingdings" panose="05000000000000000000" pitchFamily="2" charset="2"/>
              <a:buChar char="q"/>
            </a:pPr>
            <a:endParaRPr lang="en-US" altLang="en-US" sz="1800">
              <a:ea typeface="MS PGothic"/>
              <a:cs typeface="Arial"/>
            </a:endParaRPr>
          </a:p>
          <a:p>
            <a:pPr marL="943610" lvl="2" indent="-257810" eaLnBrk="1" hangingPunct="1">
              <a:buFont typeface="Wingdings" panose="05000000000000000000" pitchFamily="2" charset="2"/>
              <a:buChar char="q"/>
            </a:pPr>
            <a:r>
              <a:rPr lang="en-US" altLang="en-US" sz="1800">
                <a:ea typeface="MS PGothic"/>
              </a:rPr>
              <a:t>Completion of CLC 12</a:t>
            </a:r>
            <a:endParaRPr lang="en-US" altLang="en-US" sz="1800">
              <a:cs typeface="Arial"/>
            </a:endParaRPr>
          </a:p>
          <a:p>
            <a:pPr marL="1282065" lvl="3" indent="-253365">
              <a:buFont typeface="Wingdings" panose="05000000000000000000" pitchFamily="2" charset="2"/>
              <a:buChar char="q"/>
            </a:pPr>
            <a:r>
              <a:rPr lang="en-US" altLang="en-US" sz="1800">
                <a:ea typeface="MS PGothic"/>
              </a:rPr>
              <a:t> Capstone Presentation </a:t>
            </a:r>
            <a:endParaRPr lang="en-US" altLang="en-US" sz="1800">
              <a:ea typeface="MS PGothic"/>
              <a:cs typeface="Arial"/>
            </a:endParaRPr>
          </a:p>
          <a:p>
            <a:pPr marL="1282065" lvl="3" indent="-253365">
              <a:buFont typeface="Wingdings" panose="05000000000000000000" pitchFamily="2" charset="2"/>
              <a:buChar char="q"/>
            </a:pPr>
            <a:r>
              <a:rPr lang="en-US" altLang="en-US" sz="1800">
                <a:ea typeface="MS PGothic"/>
              </a:rPr>
              <a:t>30 hours work/volunteer experience</a:t>
            </a:r>
            <a:endParaRPr lang="en-US" altLang="en-US" sz="1800">
              <a:ea typeface="MS PGothic"/>
              <a:cs typeface="Arial"/>
            </a:endParaRPr>
          </a:p>
          <a:p>
            <a:pPr marL="257810" indent="-257810" eaLnBrk="1" hangingPunct="1">
              <a:buFont typeface="Wingdings" panose="05000000000000000000" pitchFamily="2" charset="2"/>
              <a:buChar char="q"/>
            </a:pPr>
            <a:endParaRPr lang="en-US" altLang="en-US">
              <a:cs typeface="Arial"/>
            </a:endParaRPr>
          </a:p>
          <a:p>
            <a:pPr marL="596265" lvl="1" indent="-253365" eaLnBrk="1" hangingPunct="1">
              <a:buFont typeface="Wingdings" panose="05000000000000000000" pitchFamily="2" charset="2"/>
              <a:buChar char="q"/>
            </a:pPr>
            <a:endParaRPr lang="en-US" altLang="en-US">
              <a:cs typeface="Arial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F9CCB84-4641-45C1-9C0C-D35DEB9B2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40749" y="-2718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6422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965" name="Rectangle 136">
            <a:extLst>
              <a:ext uri="{FF2B5EF4-FFF2-40B4-BE49-F238E27FC236}">
                <a16:creationId xmlns:a16="http://schemas.microsoft.com/office/drawing/2014/main" id="{CC3320C8-0DF2-47E2-AE32-8C570D54B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400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66" name="Picture 138">
            <a:extLst>
              <a:ext uri="{FF2B5EF4-FFF2-40B4-BE49-F238E27FC236}">
                <a16:creationId xmlns:a16="http://schemas.microsoft.com/office/drawing/2014/main" id="{9937E2AB-626F-4D5D-8344-EE2C08191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40967" name="Picture 140">
            <a:extLst>
              <a:ext uri="{FF2B5EF4-FFF2-40B4-BE49-F238E27FC236}">
                <a16:creationId xmlns:a16="http://schemas.microsoft.com/office/drawing/2014/main" id="{31374C91-3FF2-48F7-A02C-36E1E075F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40968" name="Rectangle 142">
            <a:extLst>
              <a:ext uri="{FF2B5EF4-FFF2-40B4-BE49-F238E27FC236}">
                <a16:creationId xmlns:a16="http://schemas.microsoft.com/office/drawing/2014/main" id="{AC084A8C-D0A6-4A75-AED9-C13FD20A6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9" name="Rectangle 144">
            <a:extLst>
              <a:ext uri="{FF2B5EF4-FFF2-40B4-BE49-F238E27FC236}">
                <a16:creationId xmlns:a16="http://schemas.microsoft.com/office/drawing/2014/main" id="{6B537086-027A-4360-81BC-8BA916D2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0" name="Rectangle 146">
            <a:extLst>
              <a:ext uri="{FF2B5EF4-FFF2-40B4-BE49-F238E27FC236}">
                <a16:creationId xmlns:a16="http://schemas.microsoft.com/office/drawing/2014/main" id="{EFAAFA00-A1E1-4789-A035-9CBB7B030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9" y="0"/>
            <a:ext cx="77835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1" name="Title 1">
            <a:extLst>
              <a:ext uri="{FF2B5EF4-FFF2-40B4-BE49-F238E27FC236}">
                <a16:creationId xmlns:a16="http://schemas.microsoft.com/office/drawing/2014/main" id="{96DCCA45-CF1E-4917-8DD2-B34AD42C54C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54990" y="368109"/>
            <a:ext cx="6456028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/>
            <a:r>
              <a:rPr lang="en-US" altLang="en-US" sz="3400" b="1"/>
              <a:t>New Path to Graduation </a:t>
            </a:r>
            <a:endParaRPr lang="en-US" altLang="en-US" sz="3400" b="1">
              <a:cs typeface="Arial"/>
            </a:endParaRPr>
          </a:p>
        </p:txBody>
      </p:sp>
      <p:sp>
        <p:nvSpPr>
          <p:cNvPr id="37891" name="TextBox 7">
            <a:extLst>
              <a:ext uri="{FF2B5EF4-FFF2-40B4-BE49-F238E27FC236}">
                <a16:creationId xmlns:a16="http://schemas.microsoft.com/office/drawing/2014/main" id="{E88777E3-0C15-4120-B20B-E3FB73BD5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810" y="1064234"/>
            <a:ext cx="7288509" cy="5389102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/>
            </a:pPr>
            <a:endParaRPr lang="en-US" altLang="en-US" sz="1300">
              <a:latin typeface="+mn-lt"/>
              <a:ea typeface="+mn-ea"/>
            </a:endParaRPr>
          </a:p>
          <a:p>
            <a:pPr marL="457200" lvl="1" indent="0" eaLnBrk="1" hangingPunct="1">
              <a:lnSpc>
                <a:spcPct val="110000"/>
              </a:lnSpc>
              <a:spcAft>
                <a:spcPts val="600"/>
              </a:spcAft>
              <a:buClr>
                <a:schemeClr val="accent6"/>
              </a:buClr>
              <a:buSzPct val="90000"/>
              <a:defRPr/>
            </a:pPr>
            <a:r>
              <a:rPr lang="en-US" altLang="en-US" sz="1800" b="1" u="sng">
                <a:latin typeface="+mn-lt"/>
                <a:ea typeface="+mn-ea"/>
              </a:rPr>
              <a:t>Current Grade 12 Students MUST write:</a:t>
            </a:r>
            <a:r>
              <a:rPr lang="en-US" altLang="en-US" sz="1800">
                <a:latin typeface="+mn-lt"/>
                <a:ea typeface="+mn-ea"/>
              </a:rPr>
              <a:t> </a:t>
            </a:r>
            <a:endParaRPr lang="en-US" altLang="en-US" sz="1800">
              <a:latin typeface="+mn-lt"/>
              <a:ea typeface="+mn-ea"/>
              <a:cs typeface="Arial"/>
            </a:endParaRPr>
          </a:p>
          <a:p>
            <a:pPr lvl="1" eaLnBrk="1" hangingPunct="1">
              <a:lnSpc>
                <a:spcPct val="110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altLang="en-US" sz="1800">
                <a:latin typeface="+mn-lt"/>
                <a:ea typeface="+mn-ea"/>
                <a:cs typeface="Arial"/>
              </a:rPr>
              <a:t>Literacy 12 Assessment</a:t>
            </a:r>
          </a:p>
          <a:p>
            <a:pPr lvl="1">
              <a:lnSpc>
                <a:spcPct val="110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altLang="en-US" sz="1800">
                <a:latin typeface="+mn-lt"/>
                <a:ea typeface="+mn-ea"/>
                <a:cs typeface="Arial"/>
              </a:rPr>
              <a:t>French Literacy 12 Assessment (if French Immersion Student)</a:t>
            </a:r>
          </a:p>
          <a:p>
            <a:pPr marL="457200" lvl="1" indent="0" eaLnBrk="1" hangingPunct="1">
              <a:lnSpc>
                <a:spcPct val="110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/>
            </a:pPr>
            <a:endParaRPr lang="en-US" altLang="en-US" sz="1800" b="1" u="sng">
              <a:latin typeface="+mn-lt"/>
              <a:ea typeface="+mn-ea"/>
              <a:cs typeface="Arial"/>
            </a:endParaRPr>
          </a:p>
          <a:p>
            <a:pPr marL="457200" lvl="1" indent="0" eaLnBrk="1" hangingPunct="1">
              <a:lnSpc>
                <a:spcPct val="110000"/>
              </a:lnSpc>
              <a:spcAft>
                <a:spcPts val="600"/>
              </a:spcAft>
              <a:buClr>
                <a:schemeClr val="accent6"/>
              </a:buClr>
              <a:buSzPct val="90000"/>
              <a:defRPr/>
            </a:pPr>
            <a:r>
              <a:rPr lang="en-US" altLang="en-US" sz="1800" b="1" u="sng">
                <a:latin typeface="+mn-lt"/>
                <a:ea typeface="+mn-ea"/>
              </a:rPr>
              <a:t>You should have written in Grade 10</a:t>
            </a:r>
            <a:r>
              <a:rPr lang="en-US" altLang="en-US" sz="1800">
                <a:latin typeface="+mn-lt"/>
                <a:ea typeface="+mn-ea"/>
              </a:rPr>
              <a:t>:</a:t>
            </a:r>
            <a:endParaRPr lang="en-US" altLang="en-US" sz="1800">
              <a:latin typeface="+mn-lt"/>
              <a:ea typeface="+mn-ea"/>
              <a:cs typeface="Arial"/>
            </a:endParaRPr>
          </a:p>
          <a:p>
            <a:pPr marL="457200" lvl="1" indent="0" eaLnBrk="1" hangingPunct="1">
              <a:lnSpc>
                <a:spcPct val="110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/>
            </a:pPr>
            <a:endParaRPr lang="en-US" altLang="en-US" sz="1800">
              <a:latin typeface="+mn-lt"/>
              <a:ea typeface="+mn-ea"/>
              <a:cs typeface="Arial"/>
            </a:endParaRPr>
          </a:p>
          <a:p>
            <a:pPr lvl="1" eaLnBrk="1" hangingPunct="1">
              <a:lnSpc>
                <a:spcPct val="110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altLang="en-US" sz="1800">
                <a:latin typeface="+mn-lt"/>
                <a:ea typeface="+mn-ea"/>
              </a:rPr>
              <a:t>Literacy 10 Assessment </a:t>
            </a:r>
            <a:r>
              <a:rPr lang="en-US" altLang="en-US" sz="1800" b="1" u="sng">
                <a:latin typeface="+mn-lt"/>
                <a:ea typeface="+mn-ea"/>
              </a:rPr>
              <a:t>AND</a:t>
            </a:r>
            <a:r>
              <a:rPr lang="en-US" altLang="en-US" sz="1800">
                <a:latin typeface="+mn-lt"/>
                <a:ea typeface="+mn-ea"/>
              </a:rPr>
              <a:t> </a:t>
            </a:r>
            <a:endParaRPr lang="en-US" altLang="en-US" sz="1800">
              <a:latin typeface="+mn-lt"/>
              <a:ea typeface="+mn-ea"/>
              <a:cs typeface="Arial"/>
            </a:endParaRPr>
          </a:p>
          <a:p>
            <a:pPr lvl="1" eaLnBrk="1" hangingPunct="1">
              <a:lnSpc>
                <a:spcPct val="110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altLang="en-US" sz="1800">
                <a:latin typeface="+mn-lt"/>
                <a:ea typeface="+mn-ea"/>
              </a:rPr>
              <a:t>Numeracy 10 Assessment</a:t>
            </a:r>
            <a:endParaRPr lang="en-US" altLang="en-US" sz="1800">
              <a:latin typeface="+mn-lt"/>
              <a:ea typeface="+mn-ea"/>
              <a:cs typeface="Arial"/>
            </a:endParaRP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/>
            </a:pPr>
            <a:endParaRPr lang="en-US" altLang="en-US" sz="1800">
              <a:latin typeface="+mn-lt"/>
              <a:ea typeface="+mn-ea"/>
              <a:cs typeface="Arial"/>
            </a:endParaRPr>
          </a:p>
          <a:p>
            <a:pPr marL="0" indent="0" eaLnBrk="1" hangingPunct="1">
              <a:lnSpc>
                <a:spcPct val="110000"/>
              </a:lnSpc>
              <a:spcAft>
                <a:spcPts val="600"/>
              </a:spcAft>
              <a:buClr>
                <a:schemeClr val="accent6"/>
              </a:buClr>
              <a:buSzPct val="90000"/>
              <a:defRPr/>
            </a:pPr>
            <a:r>
              <a:rPr lang="en-US" altLang="en-US" sz="1800">
                <a:latin typeface="+mn-lt"/>
                <a:ea typeface="+mn-ea"/>
              </a:rPr>
              <a:t>Contact your counsellor if you believe you're missing either of the grade 10 assessments.</a:t>
            </a:r>
          </a:p>
          <a:p>
            <a:pPr marL="0" indent="0" eaLnBrk="1" hangingPunct="1">
              <a:lnSpc>
                <a:spcPct val="110000"/>
              </a:lnSpc>
              <a:spcAft>
                <a:spcPts val="600"/>
              </a:spcAft>
              <a:buClr>
                <a:schemeClr val="accent6"/>
              </a:buClr>
              <a:buSzPct val="90000"/>
              <a:defRPr/>
            </a:pPr>
            <a:endParaRPr lang="en-US" altLang="en-US" sz="1800">
              <a:latin typeface="+mn-lt"/>
              <a:ea typeface="+mn-ea"/>
            </a:endParaRPr>
          </a:p>
          <a:p>
            <a:pPr marL="0" indent="0" eaLnBrk="1" hangingPunct="1">
              <a:lnSpc>
                <a:spcPct val="110000"/>
              </a:lnSpc>
              <a:spcAft>
                <a:spcPts val="600"/>
              </a:spcAft>
              <a:buClr>
                <a:schemeClr val="accent6"/>
              </a:buClr>
              <a:buSzPct val="90000"/>
              <a:defRPr/>
            </a:pPr>
            <a:r>
              <a:rPr lang="en-US" altLang="en-US" sz="1800">
                <a:latin typeface="+mn-lt"/>
                <a:ea typeface="+mn-ea"/>
                <a:cs typeface="Arial"/>
              </a:rPr>
              <a:t>Does NOT affect GPA</a:t>
            </a:r>
          </a:p>
        </p:txBody>
      </p:sp>
      <p:pic>
        <p:nvPicPr>
          <p:cNvPr id="40963" name="Picture 2">
            <a:extLst>
              <a:ext uri="{FF2B5EF4-FFF2-40B4-BE49-F238E27FC236}">
                <a16:creationId xmlns:a16="http://schemas.microsoft.com/office/drawing/2014/main" id="{FCC2813C-09D6-4BAD-B945-BCCCC7F8B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9646" y="3865502"/>
            <a:ext cx="1667131" cy="667826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1" name="Rectangle 148">
            <a:extLst>
              <a:ext uri="{FF2B5EF4-FFF2-40B4-BE49-F238E27FC236}">
                <a16:creationId xmlns:a16="http://schemas.microsoft.com/office/drawing/2014/main" id="{FC0230C3-CF46-441A-85D2-5E6F8B3A1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40749" y="-2718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8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0748FE5-971C-4D3D-9E82-844F9896D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400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5180ED-82FA-4DB9-977A-EF01472A5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70DC71-8434-464C-A23E-E7BC9BC89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57561C8-C082-42A2-8092-4FB6D770A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C43BFC-462D-410C-B3EE-F37EF751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9" y="0"/>
            <a:ext cx="77835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82E85C-4774-4B6A-969C-D444FFD49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893" y="808056"/>
            <a:ext cx="4003779" cy="1077229"/>
          </a:xfrm>
        </p:spPr>
        <p:txBody>
          <a:bodyPr>
            <a:normAutofit/>
          </a:bodyPr>
          <a:lstStyle/>
          <a:p>
            <a:pPr algn="l"/>
            <a:r>
              <a:rPr lang="en-GB" b="1">
                <a:cs typeface="Arial"/>
              </a:rPr>
              <a:t>Assessments</a:t>
            </a:r>
          </a:p>
        </p:txBody>
      </p:sp>
      <p:pic>
        <p:nvPicPr>
          <p:cNvPr id="5" name="Picture 4" descr="Calendar">
            <a:extLst>
              <a:ext uri="{FF2B5EF4-FFF2-40B4-BE49-F238E27FC236}">
                <a16:creationId xmlns:a16="http://schemas.microsoft.com/office/drawing/2014/main" id="{2F537A8B-E412-5B5B-1FC3-EFB6BD4762B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0772" r="36985" b="-3"/>
          <a:stretch/>
        </p:blipFill>
        <p:spPr>
          <a:xfrm>
            <a:off x="758910" y="227"/>
            <a:ext cx="2288595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DB9C59E-E311-421C-83D7-D60C5EBE7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F470C-5796-4D5F-B9C2-3B3D9497E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2610" y="1350948"/>
            <a:ext cx="4747457" cy="5332928"/>
          </a:xfrm>
        </p:spPr>
        <p:txBody>
          <a:bodyPr>
            <a:normAutofit/>
          </a:bodyPr>
          <a:lstStyle/>
          <a:p>
            <a:pPr marL="257810" indent="-257810">
              <a:lnSpc>
                <a:spcPct val="110000"/>
              </a:lnSpc>
            </a:pPr>
            <a:r>
              <a:rPr lang="en-GB"/>
              <a:t>Literacy 12 Assessment:  Nov 4th &amp; 5th, 2025 </a:t>
            </a:r>
            <a:endParaRPr lang="en-US"/>
          </a:p>
          <a:p>
            <a:pPr marL="596265" lvl="1" indent="-253365">
              <a:lnSpc>
                <a:spcPct val="110000"/>
              </a:lnSpc>
            </a:pPr>
            <a:r>
              <a:rPr lang="en-GB"/>
              <a:t>Re-write available in January 13 &amp; 14</a:t>
            </a:r>
            <a:endParaRPr lang="en-US"/>
          </a:p>
          <a:p>
            <a:pPr marL="596265" lvl="1" indent="-253365">
              <a:lnSpc>
                <a:spcPct val="110000"/>
              </a:lnSpc>
            </a:pPr>
            <a:r>
              <a:rPr lang="en-GB">
                <a:cs typeface="Arial"/>
              </a:rPr>
              <a:t>Re-write available in April 21 &amp; 22</a:t>
            </a:r>
          </a:p>
          <a:p>
            <a:pPr marL="257810" indent="-257810">
              <a:lnSpc>
                <a:spcPct val="110000"/>
              </a:lnSpc>
            </a:pPr>
            <a:endParaRPr lang="en-GB"/>
          </a:p>
          <a:p>
            <a:pPr marL="257810" indent="-257810">
              <a:lnSpc>
                <a:spcPct val="110000"/>
              </a:lnSpc>
            </a:pPr>
            <a:r>
              <a:rPr lang="en-GB"/>
              <a:t>Will have the opportunity to re-write the Numeracy or Literacy 10 Assessments OR write them for the first time</a:t>
            </a:r>
            <a:endParaRPr lang="en-US">
              <a:cs typeface="Arial"/>
            </a:endParaRPr>
          </a:p>
          <a:p>
            <a:pPr marL="257810" indent="-257810">
              <a:lnSpc>
                <a:spcPct val="110000"/>
              </a:lnSpc>
            </a:pPr>
            <a:endParaRPr lang="en-GB">
              <a:cs typeface="Arial" panose="020B0604020202020204"/>
            </a:endParaRPr>
          </a:p>
          <a:p>
            <a:pPr marL="257810" indent="-257810">
              <a:lnSpc>
                <a:spcPct val="110000"/>
              </a:lnSpc>
            </a:pPr>
            <a:r>
              <a:rPr lang="en-GB">
                <a:cs typeface="Arial" panose="020B0604020202020204"/>
              </a:rPr>
              <a:t>Written French Literacy 12 – June 9th and 10th, Orals are June 11th -16th</a:t>
            </a:r>
            <a:endParaRPr lang="en-GB"/>
          </a:p>
          <a:p>
            <a:pPr marL="0" indent="0">
              <a:lnSpc>
                <a:spcPct val="110000"/>
              </a:lnSpc>
              <a:buNone/>
            </a:pPr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9CCB84-4641-45C1-9C0C-D35DEB9B2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40749" y="-2718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87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CA" sz="8000"/>
              <a:t>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2049878"/>
            <a:ext cx="6912768" cy="40000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400"/>
              <a:t>Student Transcript Service</a:t>
            </a:r>
          </a:p>
        </p:txBody>
      </p:sp>
    </p:spTree>
    <p:extLst>
      <p:ext uri="{BB962C8B-B14F-4D97-AF65-F5344CB8AC3E}">
        <p14:creationId xmlns:p14="http://schemas.microsoft.com/office/powerpoint/2010/main" val="382417112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2E2DD-D9C8-474E-9CBB-48D7FDED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317" y="404665"/>
            <a:ext cx="5878011" cy="1480622"/>
          </a:xfrm>
        </p:spPr>
        <p:txBody>
          <a:bodyPr/>
          <a:lstStyle/>
          <a:p>
            <a:r>
              <a:rPr lang="en-GB">
                <a:cs typeface="Arial"/>
              </a:rPr>
              <a:t>Transcripts &amp; Assessment Results through STS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45BC2-431F-4909-BFAD-945A1541C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583" y="1885977"/>
            <a:ext cx="7170955" cy="4569409"/>
          </a:xfrm>
        </p:spPr>
        <p:txBody>
          <a:bodyPr/>
          <a:lstStyle/>
          <a:p>
            <a:pPr marL="257810" indent="-257810"/>
            <a:r>
              <a:rPr lang="en-US" sz="2400">
                <a:ea typeface="+mn-lt"/>
                <a:cs typeface="+mn-lt"/>
              </a:rPr>
              <a:t>Transcripts and Assessment results can be accessed through the Ministry of Education web site </a:t>
            </a:r>
            <a:endParaRPr lang="en-GB" sz="2400">
              <a:ea typeface="+mn-lt"/>
              <a:cs typeface="+mn-lt"/>
            </a:endParaRPr>
          </a:p>
          <a:p>
            <a:pPr marL="1024255" lvl="3" indent="0">
              <a:buNone/>
            </a:pPr>
            <a:r>
              <a:rPr lang="en-US" sz="2400">
                <a:ea typeface="+mn-lt"/>
                <a:cs typeface="+mn-lt"/>
                <a:hlinkClick r:id="rId2"/>
              </a:rPr>
              <a:t>www.studenttranscripts.gov.bc.ca</a:t>
            </a:r>
            <a:endParaRPr lang="en-US" sz="2400">
              <a:ea typeface="+mn-lt"/>
              <a:cs typeface="+mn-lt"/>
            </a:endParaRPr>
          </a:p>
          <a:p>
            <a:pPr marL="257810" indent="-257810"/>
            <a:r>
              <a:rPr lang="en-US" sz="2400">
                <a:ea typeface="+mn-lt"/>
                <a:cs typeface="+mn-lt"/>
              </a:rPr>
              <a:t>Student will need to create a BCeID  account that will follow you to graduation to order transcripts, so please remember your password!</a:t>
            </a:r>
          </a:p>
          <a:p>
            <a:pPr marL="257810" indent="-257810"/>
            <a:r>
              <a:rPr lang="en-US" sz="2400">
                <a:ea typeface="+mn-lt"/>
                <a:cs typeface="+mn-lt"/>
              </a:rPr>
              <a:t>Counsellors cannot access your account for you</a:t>
            </a:r>
          </a:p>
          <a:p>
            <a:pPr marL="1024255" lvl="3" indent="0">
              <a:buNone/>
            </a:pPr>
            <a:endParaRPr lang="en-US" sz="2400">
              <a:ea typeface="+mn-lt"/>
              <a:cs typeface="+mn-lt"/>
            </a:endParaRPr>
          </a:p>
          <a:p>
            <a:pPr marL="257810" indent="-257810"/>
            <a:endParaRPr lang="en-US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76732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755" y="3339547"/>
            <a:ext cx="5663554" cy="331966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70" y="88291"/>
            <a:ext cx="5869692" cy="3831702"/>
          </a:xfrm>
        </p:spPr>
      </p:pic>
      <p:sp>
        <p:nvSpPr>
          <p:cNvPr id="2" name="Right Arrow 1"/>
          <p:cNvSpPr/>
          <p:nvPr/>
        </p:nvSpPr>
        <p:spPr>
          <a:xfrm>
            <a:off x="1835696" y="2348880"/>
            <a:ext cx="86409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Left Arrow 2"/>
          <p:cNvSpPr/>
          <p:nvPr/>
        </p:nvSpPr>
        <p:spPr>
          <a:xfrm>
            <a:off x="4572000" y="2348880"/>
            <a:ext cx="756363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1763688" y="234888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>
                <a:solidFill>
                  <a:schemeClr val="bg1"/>
                </a:solidFill>
              </a:rPr>
              <a:t>Step</a:t>
            </a:r>
            <a:r>
              <a:rPr lang="en-CA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0791" y="2380818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>
                <a:solidFill>
                  <a:schemeClr val="bg1"/>
                </a:solidFill>
              </a:rPr>
              <a:t>Step 2</a:t>
            </a:r>
          </a:p>
        </p:txBody>
      </p:sp>
    </p:spTree>
    <p:extLst>
      <p:ext uri="{BB962C8B-B14F-4D97-AF65-F5344CB8AC3E}">
        <p14:creationId xmlns:p14="http://schemas.microsoft.com/office/powerpoint/2010/main" val="2347936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3C38C329-05C1-44E0-942C-D7A60A7F2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A40E99DB-69B1-42D9-9A2E-A196302E0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DA98F3A3-687B-4002-93F2-58E8590DC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7A1367E-049C-45E5-9C32-CC32DCEAE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130" y="0"/>
            <a:ext cx="71925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75777" name="Rectangle 2">
            <a:extLst>
              <a:ext uri="{FF2B5EF4-FFF2-40B4-BE49-F238E27FC236}">
                <a16:creationId xmlns:a16="http://schemas.microsoft.com/office/drawing/2014/main" id="{32EAE063-6E58-4E34-96C8-73E0F23472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21530" y="27271"/>
            <a:ext cx="5782605" cy="809441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altLang="en-US" sz="3500"/>
              <a:t>Marks to Universities</a:t>
            </a:r>
          </a:p>
        </p:txBody>
      </p:sp>
      <p:sp>
        <p:nvSpPr>
          <p:cNvPr id="143" name="Right Triangle 142">
            <a:extLst>
              <a:ext uri="{FF2B5EF4-FFF2-40B4-BE49-F238E27FC236}">
                <a16:creationId xmlns:a16="http://schemas.microsoft.com/office/drawing/2014/main" id="{16E2DAB7-48CB-400E-9ED2-FB1762BE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192079" y="326017"/>
            <a:ext cx="179902" cy="23986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778" name="Rectangle 3">
            <a:extLst>
              <a:ext uri="{FF2B5EF4-FFF2-40B4-BE49-F238E27FC236}">
                <a16:creationId xmlns:a16="http://schemas.microsoft.com/office/drawing/2014/main" id="{9F4A621D-9C24-4B87-9A53-763285E242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31491" y="692697"/>
            <a:ext cx="6834828" cy="6109422"/>
          </a:xfrm>
        </p:spPr>
        <p:txBody>
          <a:bodyPr anchor="ctr">
            <a:normAutofit/>
          </a:bodyPr>
          <a:lstStyle/>
          <a:p>
            <a:pPr marL="257810" indent="-257810" eaLnBrk="1" hangingPunct="1">
              <a:buFont typeface="Wingdings" panose="05000000000000000000" pitchFamily="2" charset="2"/>
              <a:buNone/>
            </a:pPr>
            <a:r>
              <a:rPr lang="en-US" altLang="en-US" sz="2000" b="1" u="sng">
                <a:ea typeface="MS PGothic"/>
              </a:rPr>
              <a:t>Students must give consent to universities through the </a:t>
            </a:r>
            <a:r>
              <a:rPr lang="en-US" altLang="en-US" sz="2000" b="1" u="sng">
                <a:solidFill>
                  <a:srgbClr val="FFFF00"/>
                </a:solidFill>
                <a:ea typeface="MS PGothic"/>
              </a:rPr>
              <a:t>STS site</a:t>
            </a:r>
          </a:p>
          <a:p>
            <a:pPr marL="0" indent="0">
              <a:buNone/>
            </a:pPr>
            <a:endParaRPr lang="en-US" altLang="en-US" sz="2000" b="1">
              <a:ea typeface="MS PGothic"/>
              <a:cs typeface="Arial"/>
            </a:endParaRPr>
          </a:p>
          <a:p>
            <a:pPr marL="0" indent="0">
              <a:buNone/>
            </a:pPr>
            <a:r>
              <a:rPr lang="en-US" altLang="en-US" sz="2000">
                <a:ea typeface="MS PGothic"/>
              </a:rPr>
              <a:t>It is an assignment for Unit 4.3 of CLC 12</a:t>
            </a:r>
            <a:endParaRPr lang="en-US" altLang="en-US" sz="2000">
              <a:ea typeface="MS PGothic"/>
              <a:cs typeface="Arial"/>
            </a:endParaRPr>
          </a:p>
          <a:p>
            <a:pPr marL="0" indent="0">
              <a:buNone/>
            </a:pPr>
            <a:r>
              <a:rPr lang="en-US" altLang="en-US" sz="2000">
                <a:ea typeface="MS PGothic"/>
              </a:rPr>
              <a:t>Final Marks - sent to universities in August </a:t>
            </a:r>
            <a:r>
              <a:rPr lang="en-US" altLang="en-US" sz="2000" b="1">
                <a:ea typeface="MS PGothic"/>
              </a:rPr>
              <a:t>ONLY</a:t>
            </a:r>
            <a:r>
              <a:rPr lang="en-US" altLang="en-US" sz="2000">
                <a:ea typeface="MS PGothic"/>
              </a:rPr>
              <a:t> if student has authorized marks to be sent. </a:t>
            </a:r>
            <a:endParaRPr lang="en-US" altLang="en-US" sz="2000">
              <a:cs typeface="Arial" panose="020B0604020202020204"/>
            </a:endParaRPr>
          </a:p>
          <a:p>
            <a:pPr marL="0" indent="0">
              <a:buNone/>
            </a:pPr>
            <a:r>
              <a:rPr lang="en-US" altLang="en-US" sz="2000">
                <a:ea typeface="MS PGothic"/>
              </a:rPr>
              <a:t>Universities may rescind your seat if courses not completed or if marks drop substantially.</a:t>
            </a:r>
            <a:endParaRPr lang="en-US" altLang="en-US" sz="2000">
              <a:ea typeface="MS PGothic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88933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317" y="548641"/>
            <a:ext cx="5878011" cy="1052735"/>
          </a:xfrm>
        </p:spPr>
        <p:txBody>
          <a:bodyPr>
            <a:normAutofit/>
          </a:bodyPr>
          <a:lstStyle/>
          <a:p>
            <a:r>
              <a:rPr lang="en-CA" sz="3200"/>
              <a:t>Transcripts for other purposes: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317912"/>
            <a:ext cx="6843728" cy="5351448"/>
          </a:xfrm>
        </p:spPr>
        <p:txBody>
          <a:bodyPr>
            <a:normAutofit/>
          </a:bodyPr>
          <a:lstStyle/>
          <a:p>
            <a:pPr marL="257810" indent="-257810"/>
            <a:r>
              <a:rPr lang="en-CA" sz="2400"/>
              <a:t> For PSI's which do not appear on STS site, see your counsellor</a:t>
            </a:r>
            <a:endParaRPr lang="en-CA" sz="2400">
              <a:cs typeface="Arial"/>
            </a:endParaRPr>
          </a:p>
          <a:p>
            <a:pPr marL="596265" lvl="1" indent="-253365"/>
            <a:endParaRPr lang="en-CA" sz="2200">
              <a:cs typeface="Arial" panose="020B0604020202020204"/>
            </a:endParaRPr>
          </a:p>
          <a:p>
            <a:pPr marL="257810" indent="-257810"/>
            <a:r>
              <a:rPr lang="en-CA" sz="2400"/>
              <a:t>Students can download unofficial transcripts directly from STS site </a:t>
            </a:r>
            <a:r>
              <a:rPr lang="en-CA" sz="2400" u="sng"/>
              <a:t>themselves</a:t>
            </a:r>
            <a:r>
              <a:rPr lang="en-CA" sz="2400"/>
              <a:t> </a:t>
            </a:r>
            <a:endParaRPr lang="en-CA" sz="2400">
              <a:cs typeface="Arial"/>
            </a:endParaRPr>
          </a:p>
          <a:p>
            <a:pPr marL="257810" indent="-257810"/>
            <a:endParaRPr lang="en-CA" sz="2400">
              <a:cs typeface="Arial"/>
            </a:endParaRPr>
          </a:p>
          <a:p>
            <a:pPr marL="257810" indent="-257810"/>
            <a:r>
              <a:rPr lang="en-CA" sz="2400">
                <a:cs typeface="Arial"/>
              </a:rPr>
              <a:t>If you need a transcript with </a:t>
            </a:r>
            <a:r>
              <a:rPr lang="en-CA" sz="2400" u="sng">
                <a:cs typeface="Arial"/>
              </a:rPr>
              <a:t>interim</a:t>
            </a:r>
            <a:r>
              <a:rPr lang="en-CA" sz="2400">
                <a:cs typeface="Arial"/>
              </a:rPr>
              <a:t> marks for scholarships, please see your counsellor, but universities CAN SEE your interim marks through the STS</a:t>
            </a:r>
          </a:p>
        </p:txBody>
      </p:sp>
    </p:spTree>
    <p:extLst>
      <p:ext uri="{BB962C8B-B14F-4D97-AF65-F5344CB8AC3E}">
        <p14:creationId xmlns:p14="http://schemas.microsoft.com/office/powerpoint/2010/main" val="20054899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Content Placeholder 2" descr="Screen Shot 2016-10-04 at 11.50.07 AM.png">
            <a:extLst>
              <a:ext uri="{FF2B5EF4-FFF2-40B4-BE49-F238E27FC236}">
                <a16:creationId xmlns:a16="http://schemas.microsoft.com/office/drawing/2014/main" id="{80A561A0-9265-444D-82D9-B47C22140EF2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8" b="2888"/>
          <a:stretch>
            <a:fillRect/>
          </a:stretch>
        </p:blipFill>
        <p:spPr bwMode="auto">
          <a:xfrm>
            <a:off x="1498024" y="2842450"/>
            <a:ext cx="6336704" cy="372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B76632-43EC-0947-8EED-15D354C9E442}"/>
              </a:ext>
            </a:extLst>
          </p:cNvPr>
          <p:cNvSpPr txBox="1"/>
          <p:nvPr/>
        </p:nvSpPr>
        <p:spPr>
          <a:xfrm>
            <a:off x="1721354" y="1885121"/>
            <a:ext cx="5887520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>
                <a:latin typeface="Arial"/>
                <a:ea typeface="MS PGothic"/>
                <a:cs typeface="Arial"/>
                <a:hlinkClick r:id="rId3"/>
              </a:rPr>
              <a:t>www.educationplanner.bc.ca</a:t>
            </a:r>
            <a:endParaRPr lang="en-US" sz="3200">
              <a:cs typeface="Arial" panose="020B0604020202020204" pitchFamily="34" charset="0"/>
            </a:endParaRPr>
          </a:p>
          <a:p>
            <a:pPr algn="ctr"/>
            <a:endParaRPr lang="en-US">
              <a:cs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D03E02E-BF52-524A-8DA0-81205F0871B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162793" y="684803"/>
            <a:ext cx="5674433" cy="796869"/>
          </a:xfrm>
        </p:spPr>
        <p:txBody>
          <a:bodyPr/>
          <a:lstStyle/>
          <a:p>
            <a:pPr algn="l"/>
            <a:r>
              <a:rPr lang="en-US" altLang="en-US"/>
              <a:t>Not Sure Where to Start…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22F0272-3878-4604-AA91-01CA8F08D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60EAEC-22E3-4448-8F0A-9ADAA793A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55E0F90-3FFF-4E04-B3C8-3C969A415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63A4EF-A033-4ED0-9EB6-6E1A8D264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4965EE-80F2-417F-9652-5BFF14DA7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359" y="0"/>
            <a:ext cx="7779237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3C9611-CFD7-4C23-A8F2-00E7865A5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2996" y="0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6116BCD-5FB8-42E9-B87B-7506752D64E9}"/>
              </a:ext>
            </a:extLst>
          </p:cNvPr>
          <p:cNvSpPr/>
          <p:nvPr/>
        </p:nvSpPr>
        <p:spPr>
          <a:xfrm>
            <a:off x="1112524" y="3723295"/>
            <a:ext cx="2304102" cy="534947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>
                <a:cs typeface="Arial"/>
              </a:rPr>
              <a:t>Ms. Caren Hall, Principal </a:t>
            </a:r>
            <a:endParaRPr lang="en-GB">
              <a:cs typeface="Arial"/>
            </a:endParaRPr>
          </a:p>
          <a:p>
            <a:pPr algn="ctr"/>
            <a:r>
              <a:rPr lang="en-GB" sz="1000">
                <a:cs typeface="Arial"/>
              </a:rPr>
              <a:t>Gr. 12</a:t>
            </a:r>
            <a:endParaRPr lang="en-GB">
              <a:cs typeface="Arial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5859080-2389-4E16-AC82-33305EFB2849}"/>
              </a:ext>
            </a:extLst>
          </p:cNvPr>
          <p:cNvSpPr/>
          <p:nvPr/>
        </p:nvSpPr>
        <p:spPr>
          <a:xfrm>
            <a:off x="3496615" y="3726557"/>
            <a:ext cx="2227513" cy="535759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>
                <a:cs typeface="Arial"/>
              </a:rPr>
              <a:t>Mr. Greg Hockley, Vice-Principal </a:t>
            </a:r>
            <a:endParaRPr lang="en-GB">
              <a:cs typeface="Arial"/>
            </a:endParaRPr>
          </a:p>
          <a:p>
            <a:pPr algn="ctr"/>
            <a:r>
              <a:rPr lang="en-GB" sz="1000">
                <a:cs typeface="Arial"/>
              </a:rPr>
              <a:t>Gr. 9 &amp; 11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F1D87E-13FD-4D8F-8493-5F3C98DA1E46}"/>
              </a:ext>
            </a:extLst>
          </p:cNvPr>
          <p:cNvSpPr/>
          <p:nvPr/>
        </p:nvSpPr>
        <p:spPr>
          <a:xfrm>
            <a:off x="1367057" y="4279626"/>
            <a:ext cx="6365979" cy="121869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>
                <a:latin typeface="Calibri"/>
                <a:cs typeface="Arial"/>
              </a:rPr>
              <a:t>Windsor Admin. Team</a:t>
            </a:r>
            <a:endParaRPr lang="en-US" sz="4000">
              <a:latin typeface="Calibri"/>
              <a:cs typeface="Arial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735C075-2FD6-4CDC-8842-D63BF53C8D8D}"/>
              </a:ext>
            </a:extLst>
          </p:cNvPr>
          <p:cNvSpPr/>
          <p:nvPr/>
        </p:nvSpPr>
        <p:spPr>
          <a:xfrm>
            <a:off x="5792694" y="3712958"/>
            <a:ext cx="2236170" cy="535759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>
                <a:cs typeface="Arial"/>
              </a:rPr>
              <a:t>Ms. Jennifer Tieche, Vice-Principal Gr. 8 &amp; 10</a:t>
            </a:r>
            <a:endParaRPr lang="en-GB">
              <a:cs typeface="Arial"/>
            </a:endParaRPr>
          </a:p>
        </p:txBody>
      </p:sp>
      <p:pic>
        <p:nvPicPr>
          <p:cNvPr id="6" name="Picture 5" descr="A person in a black shirt&#10;&#10;Description automatically generated">
            <a:extLst>
              <a:ext uri="{FF2B5EF4-FFF2-40B4-BE49-F238E27FC236}">
                <a16:creationId xmlns:a16="http://schemas.microsoft.com/office/drawing/2014/main" id="{B47A70C4-6A51-E6C4-8EAD-2926E5B36F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6850" y="1252538"/>
            <a:ext cx="1676400" cy="2428875"/>
          </a:xfrm>
          <a:prstGeom prst="rect">
            <a:avLst/>
          </a:prstGeom>
        </p:spPr>
      </p:pic>
      <p:pic>
        <p:nvPicPr>
          <p:cNvPr id="10" name="Picture 9" descr="A person in a black dress&#10;&#10;Description automatically generated">
            <a:extLst>
              <a:ext uri="{FF2B5EF4-FFF2-40B4-BE49-F238E27FC236}">
                <a16:creationId xmlns:a16="http://schemas.microsoft.com/office/drawing/2014/main" id="{6A1EB837-26D0-65E7-8C44-8396C7CC15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9325" y="1257300"/>
            <a:ext cx="1628775" cy="24288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F718563-1B58-5366-1B8E-C87938FF51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3229" y="1266253"/>
            <a:ext cx="1759839" cy="239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4199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1821" y="1320121"/>
            <a:ext cx="6646107" cy="1077229"/>
          </a:xfrm>
        </p:spPr>
        <p:txBody>
          <a:bodyPr/>
          <a:lstStyle/>
          <a:p>
            <a:r>
              <a:rPr lang="en-CA"/>
              <a:t>Explore the EducationPlannerBC.ca site: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412776"/>
            <a:ext cx="7128792" cy="5445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/>
              <a:t>1. www.EducationPlannerbc.ca – “Plan” page </a:t>
            </a:r>
            <a:r>
              <a:rPr lang="en-CA" sz="2400">
                <a:sym typeface="Wingdings" panose="05000000000000000000" pitchFamily="2" charset="2"/>
              </a:rPr>
              <a:t> “Work”   to “Career Assessments” </a:t>
            </a:r>
            <a:r>
              <a:rPr lang="en-CA" sz="2400"/>
              <a:t>to find Career Finder quizzes</a:t>
            </a:r>
          </a:p>
          <a:p>
            <a:pPr marL="0" indent="0">
              <a:buNone/>
            </a:pPr>
            <a:r>
              <a:rPr lang="en-CA" sz="2400"/>
              <a:t>2. Go to “Search” to find programs offered</a:t>
            </a:r>
          </a:p>
          <a:p>
            <a:pPr marL="0" indent="0">
              <a:buNone/>
            </a:pPr>
            <a:r>
              <a:rPr lang="en-CA" sz="2400"/>
              <a:t>3.  Click under “Apply” as central hub for BC PSI’s.</a:t>
            </a:r>
          </a:p>
        </p:txBody>
      </p:sp>
    </p:spTree>
    <p:extLst>
      <p:ext uri="{BB962C8B-B14F-4D97-AF65-F5344CB8AC3E}">
        <p14:creationId xmlns:p14="http://schemas.microsoft.com/office/powerpoint/2010/main" val="30159273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E015EFE6-C976-4909-8BE4-2E6B8AE285A9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endParaRPr lang="en-US" altLang="en-US"/>
          </a:p>
        </p:txBody>
      </p:sp>
      <p:pic>
        <p:nvPicPr>
          <p:cNvPr id="2" name="Content Placeholder 1" descr="A screenshot of a computer&#10;&#10;Description automatically generated">
            <a:extLst>
              <a:ext uri="{FF2B5EF4-FFF2-40B4-BE49-F238E27FC236}">
                <a16:creationId xmlns:a16="http://schemas.microsoft.com/office/drawing/2014/main" id="{266A1C65-613F-FE76-2F0C-A99ADD6B6B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765" y="135421"/>
            <a:ext cx="8121893" cy="6455118"/>
          </a:xfrm>
        </p:spPr>
      </p:pic>
    </p:spTree>
    <p:extLst>
      <p:ext uri="{BB962C8B-B14F-4D97-AF65-F5344CB8AC3E}">
        <p14:creationId xmlns:p14="http://schemas.microsoft.com/office/powerpoint/2010/main" val="2632897699"/>
      </p:ext>
    </p:extLst>
  </p:cSld>
  <p:clrMapOvr>
    <a:masterClrMapping/>
  </p:clrMapOvr>
  <p:transition spd="med">
    <p:cut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042" y="562146"/>
            <a:ext cx="5868867" cy="857773"/>
          </a:xfrm>
        </p:spPr>
        <p:txBody>
          <a:bodyPr>
            <a:normAutofit/>
          </a:bodyPr>
          <a:lstStyle/>
          <a:p>
            <a:pPr algn="l"/>
            <a:r>
              <a:rPr lang="en-CA" sz="3600"/>
              <a:t>Options to Consider ...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268760"/>
            <a:ext cx="6867728" cy="5400600"/>
          </a:xfrm>
        </p:spPr>
        <p:txBody>
          <a:bodyPr>
            <a:normAutofit/>
          </a:bodyPr>
          <a:lstStyle/>
          <a:p>
            <a:pPr marL="257810" indent="-257810"/>
            <a:r>
              <a:rPr lang="en-CA" sz="2400"/>
              <a:t>Certificate programs (1-2 year)</a:t>
            </a:r>
            <a:endParaRPr lang="en-US"/>
          </a:p>
          <a:p>
            <a:pPr marL="257810" indent="-257810"/>
            <a:r>
              <a:rPr lang="en-CA" sz="2400"/>
              <a:t>Diploma programs (3-4 years) </a:t>
            </a:r>
            <a:endParaRPr lang="en-CA" sz="2400">
              <a:cs typeface="Arial" panose="020B0604020202020204"/>
            </a:endParaRPr>
          </a:p>
          <a:p>
            <a:pPr marL="257810" indent="-257810"/>
            <a:r>
              <a:rPr lang="en-CA" sz="2400"/>
              <a:t>Associate Degrees (half degree, intended for university transfer)</a:t>
            </a:r>
            <a:endParaRPr lang="en-CA" sz="2400">
              <a:cs typeface="Arial" panose="020B0604020202020204"/>
            </a:endParaRPr>
          </a:p>
          <a:p>
            <a:pPr marL="257810" indent="-257810"/>
            <a:r>
              <a:rPr lang="en-CA" sz="2400"/>
              <a:t>Direct entry Bachelor degrees (4 years)</a:t>
            </a:r>
            <a:endParaRPr lang="en-CA" sz="2400">
              <a:cs typeface="Arial" panose="020B0604020202020204"/>
            </a:endParaRPr>
          </a:p>
          <a:p>
            <a:pPr marL="257810" indent="-257810"/>
            <a:r>
              <a:rPr lang="en-CA" sz="2400"/>
              <a:t>Trades/Tech programs (i.e. BCIT, VCC)</a:t>
            </a:r>
            <a:endParaRPr lang="en-CA" sz="2400">
              <a:cs typeface="Arial"/>
            </a:endParaRPr>
          </a:p>
          <a:p>
            <a:pPr marL="257810" indent="-257810"/>
            <a:r>
              <a:rPr lang="en-CA" sz="2400">
                <a:cs typeface="Arial"/>
              </a:rPr>
              <a:t>Military, Coast Guard, etc.</a:t>
            </a:r>
            <a:endParaRPr lang="en-CA" sz="2400"/>
          </a:p>
          <a:p>
            <a:pPr marL="257810" indent="-257810"/>
            <a:r>
              <a:rPr lang="en-CA" sz="2400"/>
              <a:t>Upgrade high school courses</a:t>
            </a:r>
            <a:endParaRPr lang="en-CA" sz="2400">
              <a:cs typeface="Arial" panose="020B0604020202020204"/>
            </a:endParaRPr>
          </a:p>
          <a:p>
            <a:pPr marL="257810" indent="-257810"/>
            <a:r>
              <a:rPr lang="en-CA" sz="2400"/>
              <a:t>Gap years – work, travel</a:t>
            </a:r>
            <a:endParaRPr lang="en-CA" sz="240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783086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79F9F-5F30-669E-B8F6-382D98129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026">
            <a:extLst>
              <a:ext uri="{FF2B5EF4-FFF2-40B4-BE49-F238E27FC236}">
                <a16:creationId xmlns:a16="http://schemas.microsoft.com/office/drawing/2014/main" id="{3C052336-3C80-BEEE-D687-F15FCFEF8F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20749" y="900697"/>
            <a:ext cx="6456028" cy="1077229"/>
          </a:xfrm>
        </p:spPr>
        <p:txBody>
          <a:bodyPr>
            <a:noAutofit/>
          </a:bodyPr>
          <a:lstStyle/>
          <a:p>
            <a:pPr algn="l"/>
            <a:r>
              <a:rPr lang="en-US" altLang="en-US" sz="3200"/>
              <a:t>BC Post Secondary Institute Night</a:t>
            </a:r>
            <a:endParaRPr lang="en-US" sz="3200">
              <a:cs typeface="Arial"/>
            </a:endParaRPr>
          </a:p>
        </p:txBody>
      </p:sp>
      <p:sp>
        <p:nvSpPr>
          <p:cNvPr id="68610" name="Rectangle 1027">
            <a:extLst>
              <a:ext uri="{FF2B5EF4-FFF2-40B4-BE49-F238E27FC236}">
                <a16:creationId xmlns:a16="http://schemas.microsoft.com/office/drawing/2014/main" id="{3B77B300-0C9A-7966-60AE-38E1C2C821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09651" y="1875472"/>
            <a:ext cx="7455094" cy="473491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57810" indent="-257810">
              <a:buNone/>
            </a:pPr>
            <a:endParaRPr lang="en-US" sz="1200">
              <a:cs typeface="Arial" panose="020B0604020202020204"/>
            </a:endParaRPr>
          </a:p>
          <a:p>
            <a:pPr marL="257810" indent="-257810"/>
            <a:r>
              <a:rPr lang="en-CA" sz="2000" b="1"/>
              <a:t>Representatives from universities / institutes in BC.  </a:t>
            </a:r>
            <a:r>
              <a:rPr lang="en-CA" sz="2000" b="1">
                <a:solidFill>
                  <a:srgbClr val="FFFF00"/>
                </a:solidFill>
              </a:rPr>
              <a:t>Thursday. Oct 30</a:t>
            </a:r>
            <a:r>
              <a:rPr lang="en-CA" sz="2000" b="1" baseline="30000">
                <a:solidFill>
                  <a:srgbClr val="FFFF00"/>
                </a:solidFill>
              </a:rPr>
              <a:t>th</a:t>
            </a:r>
            <a:r>
              <a:rPr lang="en-CA" sz="2000" b="1">
                <a:solidFill>
                  <a:srgbClr val="FFFF00"/>
                </a:solidFill>
              </a:rPr>
              <a:t> 6 pm at </a:t>
            </a:r>
            <a:r>
              <a:rPr lang="en-CA" sz="2000" b="1" err="1">
                <a:solidFill>
                  <a:srgbClr val="FFFF00"/>
                </a:solidFill>
              </a:rPr>
              <a:t>Seycove</a:t>
            </a:r>
            <a:br>
              <a:rPr lang="en-CA" sz="2000" b="1">
                <a:solidFill>
                  <a:srgbClr val="FFFF00"/>
                </a:solidFill>
              </a:rPr>
            </a:br>
            <a:endParaRPr lang="en-CA" sz="2000" b="1">
              <a:solidFill>
                <a:srgbClr val="FFFF00"/>
              </a:solidFill>
              <a:cs typeface="Arial" panose="020B0604020202020204"/>
            </a:endParaRPr>
          </a:p>
          <a:p>
            <a:pPr marL="266700" marR="30480" indent="-229235">
              <a:lnSpc>
                <a:spcPct val="79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>
                <a:ea typeface="+mn-lt"/>
                <a:cs typeface="+mn-lt"/>
              </a:rPr>
              <a:t>Over 30 Universities and Post-Secondary Institutions from all over BC will be available for questions</a:t>
            </a:r>
          </a:p>
          <a:p>
            <a:pPr marL="257810" indent="-257810">
              <a:lnSpc>
                <a:spcPct val="100000"/>
              </a:lnSpc>
              <a:spcBef>
                <a:spcPts val="1085"/>
              </a:spcBef>
              <a:spcAft>
                <a:spcPts val="0"/>
              </a:spcAft>
            </a:pPr>
            <a:endParaRPr lang="en-US" sz="2000">
              <a:ea typeface="+mn-lt"/>
              <a:cs typeface="+mn-lt"/>
            </a:endParaRPr>
          </a:p>
          <a:p>
            <a:pPr marL="266700" marR="1040765" indent="-229235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2000">
                <a:ea typeface="+mn-lt"/>
                <a:cs typeface="+mn-lt"/>
              </a:rPr>
              <a:t>Hear the representatives from each school</a:t>
            </a:r>
            <a:br>
              <a:rPr lang="en-CA" sz="2000">
                <a:ea typeface="+mn-lt"/>
                <a:cs typeface="+mn-lt"/>
              </a:rPr>
            </a:br>
            <a:endParaRPr lang="en-CA" sz="2000">
              <a:ea typeface="+mn-lt"/>
              <a:cs typeface="+mn-lt"/>
            </a:endParaRPr>
          </a:p>
          <a:p>
            <a:pPr marL="257810" marR="1040765" indent="-25781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CA" sz="2000">
              <a:ea typeface="+mn-lt"/>
              <a:cs typeface="+mn-lt"/>
            </a:endParaRPr>
          </a:p>
          <a:p>
            <a:pPr marL="266700" marR="1040765" indent="-229235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2000">
                <a:ea typeface="+mn-lt"/>
                <a:cs typeface="+mn-lt"/>
              </a:rPr>
              <a:t>Ask</a:t>
            </a:r>
            <a:r>
              <a:rPr lang="en-US" sz="2000">
                <a:ea typeface="+mn-lt"/>
                <a:cs typeface="+mn-lt"/>
              </a:rPr>
              <a:t> questions!</a:t>
            </a:r>
            <a:endParaRPr lang="en-CA">
              <a:cs typeface="Arial" panose="020B0604020202020204"/>
            </a:endParaRPr>
          </a:p>
          <a:p>
            <a:pPr marL="257810" indent="-257810"/>
            <a:endParaRPr lang="en-CA" sz="2000">
              <a:solidFill>
                <a:srgbClr val="FFFF00"/>
              </a:solidFill>
              <a:ea typeface="MS PGothic"/>
              <a:cs typeface="Arial"/>
            </a:endParaRPr>
          </a:p>
          <a:p>
            <a:pPr marL="257810" indent="-257810"/>
            <a:endParaRPr lang="en-CA" sz="2000">
              <a:ea typeface="MS PGothic"/>
              <a:cs typeface="Arial"/>
            </a:endParaRPr>
          </a:p>
          <a:p>
            <a:pPr marL="257810" indent="-257810"/>
            <a:endParaRPr lang="en-CA" sz="2000">
              <a:ea typeface="MS PGothic"/>
              <a:cs typeface="Arial"/>
            </a:endParaRPr>
          </a:p>
        </p:txBody>
      </p:sp>
      <p:pic>
        <p:nvPicPr>
          <p:cNvPr id="2" name="Picture 1" descr="A blue statue outside of a building&#10;&#10;AI-generated content may be incorrect.">
            <a:extLst>
              <a:ext uri="{FF2B5EF4-FFF2-40B4-BE49-F238E27FC236}">
                <a16:creationId xmlns:a16="http://schemas.microsoft.com/office/drawing/2014/main" id="{51893492-A2D3-9D27-565B-5DD28997F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746" y="4782632"/>
            <a:ext cx="2909697" cy="183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3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026">
            <a:extLst>
              <a:ext uri="{FF2B5EF4-FFF2-40B4-BE49-F238E27FC236}">
                <a16:creationId xmlns:a16="http://schemas.microsoft.com/office/drawing/2014/main" id="{5083398F-717C-4A32-9CAA-FD09206796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22301" y="532401"/>
            <a:ext cx="6227428" cy="1077229"/>
          </a:xfrm>
        </p:spPr>
        <p:txBody>
          <a:bodyPr>
            <a:normAutofit/>
          </a:bodyPr>
          <a:lstStyle/>
          <a:p>
            <a:pPr algn="l"/>
            <a:r>
              <a:rPr lang="en-US" altLang="en-US" sz="3200"/>
              <a:t>Post Secondary Visits noted on Counselling website…</a:t>
            </a:r>
            <a:endParaRPr lang="en-US" altLang="en-US" sz="3200">
              <a:cs typeface="Arial"/>
            </a:endParaRPr>
          </a:p>
        </p:txBody>
      </p:sp>
      <p:sp>
        <p:nvSpPr>
          <p:cNvPr id="68610" name="Rectangle 1027">
            <a:extLst>
              <a:ext uri="{FF2B5EF4-FFF2-40B4-BE49-F238E27FC236}">
                <a16:creationId xmlns:a16="http://schemas.microsoft.com/office/drawing/2014/main" id="{C9337771-50CF-43C8-B03E-8710B2063C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09651" y="1875472"/>
            <a:ext cx="7349439" cy="473491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57810" indent="-257810">
              <a:buNone/>
            </a:pPr>
            <a:endParaRPr lang="en-US" sz="1400">
              <a:cs typeface="Arial" panose="020B0604020202020204"/>
            </a:endParaRPr>
          </a:p>
          <a:p>
            <a:pPr marL="257810" indent="-257810"/>
            <a:endParaRPr lang="en-CA" sz="2000">
              <a:ea typeface="MS PGothic"/>
              <a:cs typeface="Arial"/>
            </a:endParaRPr>
          </a:p>
          <a:p>
            <a:pPr marL="257810" indent="-257810"/>
            <a:endParaRPr lang="en-CA" sz="2000">
              <a:ea typeface="MS PGothic"/>
              <a:cs typeface="Arial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257B98-86A7-1FF7-A6D2-5AB14CBF08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344434"/>
              </p:ext>
            </p:extLst>
          </p:nvPr>
        </p:nvGraphicFramePr>
        <p:xfrm>
          <a:off x="1069848" y="1709928"/>
          <a:ext cx="7176065" cy="4971519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2798465">
                  <a:extLst>
                    <a:ext uri="{9D8B030D-6E8A-4147-A177-3AD203B41FA5}">
                      <a16:colId xmlns:a16="http://schemas.microsoft.com/office/drawing/2014/main" val="161754266"/>
                    </a:ext>
                  </a:extLst>
                </a:gridCol>
                <a:gridCol w="2371200">
                  <a:extLst>
                    <a:ext uri="{9D8B030D-6E8A-4147-A177-3AD203B41FA5}">
                      <a16:colId xmlns:a16="http://schemas.microsoft.com/office/drawing/2014/main" val="729846501"/>
                    </a:ext>
                  </a:extLst>
                </a:gridCol>
                <a:gridCol w="2006400">
                  <a:extLst>
                    <a:ext uri="{9D8B030D-6E8A-4147-A177-3AD203B41FA5}">
                      <a16:colId xmlns:a16="http://schemas.microsoft.com/office/drawing/2014/main" val="3275069093"/>
                    </a:ext>
                  </a:extLst>
                </a:gridCol>
              </a:tblGrid>
              <a:tr h="4250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</a:rPr>
                        <a:t>Visiting PSI and contact</a:t>
                      </a:r>
                      <a:endParaRPr lang="en-US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</a:rPr>
                        <a:t>Date/Time</a:t>
                      </a:r>
                      <a:endParaRPr lang="en-US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</a:rPr>
                        <a:t>Location</a:t>
                      </a:r>
                      <a:endParaRPr lang="en-US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8702571"/>
                  </a:ext>
                </a:extLst>
              </a:tr>
              <a:tr h="3755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Acadia U.- Regan Cyr</a:t>
                      </a:r>
                      <a:endParaRPr lang="en-US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Mon Oct 6th 3 pm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Windsor Conf. room 412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0962698"/>
                  </a:ext>
                </a:extLst>
              </a:tr>
              <a:tr h="3755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BCIT Open House</a:t>
                      </a:r>
                      <a:endParaRPr lang="en-US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Oct 8th 4 pm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BCIT Campus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0926677"/>
                  </a:ext>
                </a:extLst>
              </a:tr>
              <a:tr h="113663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err="1">
                          <a:solidFill>
                            <a:srgbClr val="000000"/>
                          </a:solidFill>
                          <a:effectLst/>
                        </a:rPr>
                        <a:t>SchoolFinder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 Student Education Fair  * should pre-register online</a:t>
                      </a:r>
                      <a:endParaRPr lang="en-US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Sat Oct 18 1-5 pm,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Pinnacle Hotel Vancouver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0948905"/>
                  </a:ext>
                </a:extLst>
              </a:tr>
              <a:tr h="7610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U. of Calgary – Jamie Bradshaw</a:t>
                      </a:r>
                      <a:endParaRPr lang="en-US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Tues Oct 21st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Windsor Conf. room 412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6166183"/>
                  </a:ext>
                </a:extLst>
              </a:tr>
              <a:tr h="7610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Capilano University – Gabriel Leony Primo</a:t>
                      </a:r>
                      <a:endParaRPr lang="en-US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Wed Nov 5th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Windsor Conf. room 412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028509"/>
                  </a:ext>
                </a:extLst>
              </a:tr>
              <a:tr h="7610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National Portfolio Day *should pre-register online</a:t>
                      </a:r>
                      <a:endParaRPr lang="en-US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Sat Nov 8th, 11:00 – 3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Emily Carr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2738234"/>
                  </a:ext>
                </a:extLst>
              </a:tr>
              <a:tr h="3755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</a:rPr>
                        <a:t>Capilano University</a:t>
                      </a:r>
                      <a:endParaRPr lang="en-US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Sat Nov 29, 10:30 – 2:30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Cap U Campus, NV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0753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950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36FA072-D541-4EE8-9DC6-513AAB2B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9" y="-1"/>
            <a:ext cx="838835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BD4AA0B-889E-42F1-8C61-06B590988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7A27B9E-2573-4972-8BC6-6FC372B9F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2684A4E-2FEB-456B-BFC9-4FEA3CCD5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87EAC1-7DB5-4D12-B342-3F66ADCC5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93" y="2748353"/>
            <a:ext cx="3798144" cy="223890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GB" sz="3600">
                <a:cs typeface="Arial"/>
              </a:rPr>
              <a:t>Post-Secondary </a:t>
            </a:r>
            <a:br>
              <a:rPr lang="en-GB" sz="3600">
                <a:cs typeface="Arial"/>
              </a:rPr>
            </a:br>
            <a:r>
              <a:rPr lang="en-GB" sz="3600">
                <a:cs typeface="Arial"/>
              </a:rPr>
              <a:t>Application Process</a:t>
            </a:r>
            <a:endParaRPr lang="en-GB" sz="3600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2B1FD965-2F25-45F6-9266-8B05B30E39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7764816"/>
              </p:ext>
            </p:extLst>
          </p:nvPr>
        </p:nvGraphicFramePr>
        <p:xfrm>
          <a:off x="4710198" y="550974"/>
          <a:ext cx="3971833" cy="5727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449653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5C12349-62E6-4BD7-9794-8785CD02D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DF2C9459-3C4B-453D-B2C2-AD0679BF0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4DB48376-A646-4B75-9776-453930C4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73729" name="Rectangle 2">
            <a:extLst>
              <a:ext uri="{FF2B5EF4-FFF2-40B4-BE49-F238E27FC236}">
                <a16:creationId xmlns:a16="http://schemas.microsoft.com/office/drawing/2014/main" id="{4AA2C09D-5105-44E0-8B4D-E7169F75B2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17534" y="535414"/>
            <a:ext cx="6445849" cy="107722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900"/>
              <a:t>Applying to Post-Secondary Institutes (PSI)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719933" cy="6858001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ight Triangle 80">
            <a:extLst>
              <a:ext uri="{FF2B5EF4-FFF2-40B4-BE49-F238E27FC236}">
                <a16:creationId xmlns:a16="http://schemas.microsoft.com/office/drawing/2014/main" id="{761FE168-5946-42F5-93BC-ED1F21847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275905" y="812732"/>
            <a:ext cx="179901" cy="23986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0B4D3C-6BA8-43BB-82A6-E56355C5FC13}"/>
              </a:ext>
            </a:extLst>
          </p:cNvPr>
          <p:cNvSpPr txBox="1"/>
          <p:nvPr/>
        </p:nvSpPr>
        <p:spPr>
          <a:xfrm>
            <a:off x="820024" y="1942052"/>
            <a:ext cx="8374308" cy="43314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MS PGothic"/>
                <a:cs typeface="Arial"/>
              </a:rPr>
              <a:t>BC – use </a:t>
            </a:r>
            <a:r>
              <a:rPr lang="en-US" b="1" u="sng">
                <a:latin typeface="Arial"/>
                <a:ea typeface="MS PGothic"/>
                <a:cs typeface="Arial"/>
              </a:rPr>
              <a:t>educationplanner.ca</a:t>
            </a:r>
            <a:r>
              <a:rPr lang="en-US" b="1">
                <a:latin typeface="Arial"/>
                <a:ea typeface="MS PGothic"/>
                <a:cs typeface="Arial"/>
              </a:rPr>
              <a:t> </a:t>
            </a:r>
            <a:endParaRPr lang="en-GB">
              <a:latin typeface="Arial"/>
              <a:ea typeface="MS PGothic"/>
              <a:cs typeface="Arial"/>
            </a:endParaRPr>
          </a:p>
          <a:p>
            <a:endParaRPr lang="en-US" b="1">
              <a:latin typeface="Arial"/>
              <a:ea typeface="MS PGothic"/>
              <a:cs typeface="Arial"/>
            </a:endParaRPr>
          </a:p>
          <a:p>
            <a:r>
              <a:rPr lang="en-US">
                <a:cs typeface="Arial"/>
              </a:rPr>
              <a:t>Prairies – directly to PSI website</a:t>
            </a:r>
          </a:p>
          <a:p>
            <a:endParaRPr lang="en-US">
              <a:latin typeface="Arial"/>
              <a:ea typeface="MS PGothic"/>
              <a:cs typeface="Arial"/>
            </a:endParaRPr>
          </a:p>
          <a:p>
            <a:r>
              <a:rPr lang="en-US">
                <a:latin typeface="Arial"/>
                <a:ea typeface="MS PGothic"/>
                <a:cs typeface="Arial"/>
              </a:rPr>
              <a:t>Ontario – use </a:t>
            </a:r>
            <a:r>
              <a:rPr lang="en-US" b="1" u="sng">
                <a:latin typeface="Arial"/>
                <a:ea typeface="MS PGothic"/>
                <a:cs typeface="Arial"/>
                <a:hlinkClick r:id="rId6"/>
              </a:rPr>
              <a:t>www.ouac.on.ca</a:t>
            </a:r>
            <a:endParaRPr lang="en-US">
              <a:cs typeface="Arial"/>
            </a:endParaRPr>
          </a:p>
          <a:p>
            <a:endParaRPr lang="en-US" b="1" u="sng">
              <a:latin typeface="Arial"/>
              <a:ea typeface="MS PGothic"/>
              <a:cs typeface="Arial"/>
            </a:endParaRPr>
          </a:p>
          <a:p>
            <a:r>
              <a:rPr lang="en-US">
                <a:cs typeface="Arial"/>
              </a:rPr>
              <a:t>Quebec – directly to PSI website</a:t>
            </a:r>
          </a:p>
          <a:p>
            <a:endParaRPr lang="en-US">
              <a:latin typeface="Arial"/>
              <a:ea typeface="MS PGothic"/>
              <a:cs typeface="Arial"/>
            </a:endParaRPr>
          </a:p>
          <a:p>
            <a:r>
              <a:rPr lang="en-US">
                <a:cs typeface="Arial"/>
              </a:rPr>
              <a:t>Maritimes – directly to PSI website</a:t>
            </a:r>
          </a:p>
          <a:p>
            <a:endParaRPr lang="en-US">
              <a:latin typeface="Arial"/>
              <a:ea typeface="MS PGothic"/>
              <a:cs typeface="Arial"/>
            </a:endParaRPr>
          </a:p>
          <a:p>
            <a:pPr marL="257810" indent="-257810">
              <a:lnSpc>
                <a:spcPct val="120000"/>
              </a:lnSpc>
              <a:spcBef>
                <a:spcPts val="750"/>
              </a:spcBef>
              <a:spcAft>
                <a:spcPts val="450"/>
              </a:spcAft>
            </a:pPr>
            <a:r>
              <a:rPr lang="en-US">
                <a:latin typeface="Arial"/>
                <a:ea typeface="MS PGothic"/>
                <a:cs typeface="Arial"/>
              </a:rPr>
              <a:t>United States – </a:t>
            </a:r>
            <a:r>
              <a:rPr lang="en-US" b="1" u="sng">
                <a:latin typeface="Arial"/>
                <a:ea typeface="MS PGothic"/>
                <a:cs typeface="Arial"/>
                <a:hlinkClick r:id="rId7"/>
              </a:rPr>
              <a:t>www.commonapp.org</a:t>
            </a:r>
            <a:endParaRPr lang="en-US">
              <a:latin typeface="Arial"/>
              <a:ea typeface="MS PGothic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26627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0EB1DA57-6DA7-4EE9-892A-593017AFF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400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3" name="Picture 192">
            <a:extLst>
              <a:ext uri="{FF2B5EF4-FFF2-40B4-BE49-F238E27FC236}">
                <a16:creationId xmlns:a16="http://schemas.microsoft.com/office/drawing/2014/main" id="{9C479AD4-D3C9-4161-BE99-FA7232E04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194" name="Picture 193">
            <a:extLst>
              <a:ext uri="{FF2B5EF4-FFF2-40B4-BE49-F238E27FC236}">
                <a16:creationId xmlns:a16="http://schemas.microsoft.com/office/drawing/2014/main" id="{B43E23FE-8278-4E58-A322-8E2C1B417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195" name="Rectangle 194">
            <a:extLst>
              <a:ext uri="{FF2B5EF4-FFF2-40B4-BE49-F238E27FC236}">
                <a16:creationId xmlns:a16="http://schemas.microsoft.com/office/drawing/2014/main" id="{E07AC6C7-58A1-4878-BE16-FC67C10C1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50C32CA1-E929-4EA1-ADB6-072CF1687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0860DE19-38FB-45EF-9C4F-458B8687B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9" y="0"/>
            <a:ext cx="77835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537" name="Title 1">
            <a:extLst>
              <a:ext uri="{FF2B5EF4-FFF2-40B4-BE49-F238E27FC236}">
                <a16:creationId xmlns:a16="http://schemas.microsoft.com/office/drawing/2014/main" id="{CF316B6E-B39D-493C-99C9-B9D2B4272F2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681446" y="678660"/>
            <a:ext cx="4433501" cy="7494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/>
              <a:t>Scholastic Aptitude Test (SAT)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C2CE2F36-9B83-4FF5-9929-494863F06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3913" y="641224"/>
            <a:ext cx="2157454" cy="55717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539" name="Picture 1">
            <a:extLst>
              <a:ext uri="{FF2B5EF4-FFF2-40B4-BE49-F238E27FC236}">
                <a16:creationId xmlns:a16="http://schemas.microsoft.com/office/drawing/2014/main" id="{0A7C5AC0-92A4-4E74-BE85-32C600020C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3254" y="2854859"/>
            <a:ext cx="1671817" cy="115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Content Placeholder 2">
            <a:extLst>
              <a:ext uri="{FF2B5EF4-FFF2-40B4-BE49-F238E27FC236}">
                <a16:creationId xmlns:a16="http://schemas.microsoft.com/office/drawing/2014/main" id="{F44D47FF-C9BB-4462-A437-8ECC3AD26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334" y="1318872"/>
            <a:ext cx="4836163" cy="488583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altLang="en-US" sz="1600">
                <a:ea typeface="MS PGothic"/>
              </a:rPr>
              <a:t>Needed for:</a:t>
            </a:r>
            <a:endParaRPr lang="en-US" sz="1600">
              <a:cs typeface="Arial"/>
            </a:endParaRPr>
          </a:p>
          <a:p>
            <a:pPr marL="596265" lvl="1" indent="-253365">
              <a:buFont typeface="Wingdings" panose="05000000000000000000" pitchFamily="2" charset="2"/>
              <a:buChar char="q"/>
            </a:pPr>
            <a:r>
              <a:rPr lang="en-US" altLang="en-US">
                <a:ea typeface="MS PGothic"/>
              </a:rPr>
              <a:t>American Universities (not mandatory now)</a:t>
            </a:r>
            <a:endParaRPr lang="en-US" altLang="en-US">
              <a:ea typeface="MS PGothic"/>
              <a:cs typeface="Arial" panose="020B0604020202020204"/>
            </a:endParaRPr>
          </a:p>
          <a:p>
            <a:pPr marL="596265" lvl="1" indent="-253365">
              <a:buFont typeface="Wingdings" panose="05000000000000000000" pitchFamily="2" charset="2"/>
              <a:buChar char="q"/>
            </a:pPr>
            <a:r>
              <a:rPr lang="en-US" altLang="en-US">
                <a:ea typeface="MS PGothic"/>
              </a:rPr>
              <a:t>Canadian Universities with NCAA athletics </a:t>
            </a:r>
            <a:endParaRPr lang="en-US" altLang="en-US">
              <a:ea typeface="MS PGothic"/>
              <a:cs typeface="Arial"/>
            </a:endParaRPr>
          </a:p>
          <a:p>
            <a:pPr marL="596265" lvl="1" indent="-253365">
              <a:buFont typeface="Wingdings" panose="05000000000000000000" pitchFamily="2" charset="2"/>
              <a:buChar char="q"/>
            </a:pPr>
            <a:r>
              <a:rPr lang="en-US" altLang="en-US">
                <a:ea typeface="MS PGothic"/>
              </a:rPr>
              <a:t>Minimum score 840 on SAT to qualify for NCAA eligibility (</a:t>
            </a:r>
            <a:r>
              <a:rPr lang="en-US" altLang="en-US">
                <a:ea typeface="MS PGothic"/>
                <a:hlinkClick r:id="rId7"/>
              </a:rPr>
              <a:t>www.elegibilitycenter.org</a:t>
            </a:r>
            <a:r>
              <a:rPr lang="en-US" altLang="en-US">
                <a:ea typeface="MS PGothic"/>
              </a:rPr>
              <a:t>)</a:t>
            </a:r>
            <a:endParaRPr lang="en-US" altLang="en-US">
              <a:ea typeface="MS PGothic"/>
              <a:cs typeface="Arial"/>
            </a:endParaRPr>
          </a:p>
          <a:p>
            <a:pPr marL="0" indent="0">
              <a:buNone/>
            </a:pPr>
            <a:endParaRPr lang="en-US" altLang="en-US" sz="1600">
              <a:ea typeface="MS PGothic"/>
              <a:cs typeface="Arial"/>
            </a:endParaRPr>
          </a:p>
          <a:p>
            <a:pPr marL="0" indent="0">
              <a:buNone/>
            </a:pPr>
            <a:r>
              <a:rPr lang="en-US" altLang="en-US" sz="1600">
                <a:ea typeface="MS PGothic"/>
              </a:rPr>
              <a:t>Recommended to write SAT prior to November of gr 12 year, may write more than once</a:t>
            </a:r>
            <a:endParaRPr lang="en-US" altLang="en-US" sz="1600">
              <a:ea typeface="MS PGothic"/>
              <a:cs typeface="Arial" panose="020B0604020202020204"/>
            </a:endParaRPr>
          </a:p>
          <a:p>
            <a:pPr marL="0" indent="0">
              <a:buNone/>
            </a:pPr>
            <a:endParaRPr lang="en-US" altLang="en-US" sz="1600">
              <a:ea typeface="MS PGothic"/>
              <a:cs typeface="Arial" panose="020B0604020202020204"/>
            </a:endParaRPr>
          </a:p>
          <a:p>
            <a:pPr marL="0" indent="0">
              <a:buNone/>
            </a:pPr>
            <a:r>
              <a:rPr lang="en-US" altLang="en-US" sz="1600">
                <a:ea typeface="MS PGothic"/>
              </a:rPr>
              <a:t>Registration &amp; more info at </a:t>
            </a:r>
            <a:r>
              <a:rPr lang="en-US" altLang="en-US" sz="1600">
                <a:ea typeface="MS PGothic"/>
                <a:hlinkClick r:id="rId8"/>
              </a:rPr>
              <a:t>www.collegeboard.com</a:t>
            </a:r>
            <a:endParaRPr lang="en-US" altLang="en-US" sz="1600">
              <a:ea typeface="MS PGothic"/>
              <a:cs typeface="Arial" panose="020B0604020202020204"/>
            </a:endParaRP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EAB418F2-D8E9-4F9C-AE63-3A0825405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40749" y="-2718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3306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D0390-34BF-40AC-9261-46DC940FC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400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CB6B56-9C1C-44DD-B973-C2B1F233A2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A363CE-60DD-4ABB-A0E6-1294AB0FB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9F61B35-8B17-4284-8EC1-80628EE63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D6F20C-3324-4FEE-A14F-84CEC82D1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148D7B-86F6-4516-8EEA-A549827E4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9" y="0"/>
            <a:ext cx="77835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A02DCF-F41E-DF42-BF07-868D8EE71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856" y="268560"/>
            <a:ext cx="7425292" cy="839485"/>
          </a:xfrm>
        </p:spPr>
        <p:txBody>
          <a:bodyPr>
            <a:normAutofit/>
          </a:bodyPr>
          <a:lstStyle/>
          <a:p>
            <a:pPr algn="l"/>
            <a:r>
              <a:rPr lang="en-US"/>
              <a:t>Applying To Post Secondary Institutions (PSI)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D3DF4-09F0-1749-AB3F-5B23587D8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856" y="854252"/>
            <a:ext cx="5802712" cy="573518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000"/>
              <a:t>In BC, generally:</a:t>
            </a:r>
            <a:endParaRPr lang="en-US" sz="2000">
              <a:cs typeface="Arial"/>
            </a:endParaRPr>
          </a:p>
          <a:p>
            <a:pPr marL="596265" lvl="1" indent="-253365">
              <a:lnSpc>
                <a:spcPct val="110000"/>
              </a:lnSpc>
            </a:pPr>
            <a:r>
              <a:rPr lang="en-US" sz="2000"/>
              <a:t>PSI application process begins:</a:t>
            </a:r>
          </a:p>
          <a:p>
            <a:pPr marL="943610" lvl="2" indent="-257810">
              <a:lnSpc>
                <a:spcPct val="110000"/>
              </a:lnSpc>
            </a:pPr>
            <a:r>
              <a:rPr lang="en-US" sz="1800"/>
              <a:t>October – online application portals open </a:t>
            </a:r>
            <a:endParaRPr lang="en-US" sz="1800">
              <a:cs typeface="Arial"/>
            </a:endParaRPr>
          </a:p>
          <a:p>
            <a:pPr marL="596265" lvl="1" indent="-253365">
              <a:lnSpc>
                <a:spcPct val="110000"/>
              </a:lnSpc>
            </a:pPr>
            <a:r>
              <a:rPr lang="en-US" sz="2000"/>
              <a:t>Application deadlines vary:</a:t>
            </a:r>
            <a:endParaRPr lang="en-US" sz="2000">
              <a:cs typeface="Arial"/>
            </a:endParaRPr>
          </a:p>
          <a:p>
            <a:pPr marL="943610" lvl="2" indent="-257810">
              <a:lnSpc>
                <a:spcPct val="110000"/>
              </a:lnSpc>
            </a:pPr>
            <a:r>
              <a:rPr lang="en-US" sz="1800"/>
              <a:t>usually December – March, </a:t>
            </a:r>
          </a:p>
          <a:p>
            <a:pPr marL="943610" lvl="2" indent="-257810">
              <a:lnSpc>
                <a:spcPct val="110000"/>
              </a:lnSpc>
            </a:pPr>
            <a:r>
              <a:rPr lang="en-US" sz="1800"/>
              <a:t>best to check the specific PSI websites </a:t>
            </a:r>
          </a:p>
          <a:p>
            <a:pPr marL="943610" lvl="2" indent="-257810">
              <a:lnSpc>
                <a:spcPct val="110000"/>
              </a:lnSpc>
            </a:pPr>
            <a:r>
              <a:rPr lang="en-US" sz="1800"/>
              <a:t>earlier for major entrance awards</a:t>
            </a:r>
            <a:endParaRPr lang="en-US" sz="1800">
              <a:cs typeface="Arial" panose="020B0604020202020204"/>
            </a:endParaRPr>
          </a:p>
          <a:p>
            <a:pPr marL="596265" lvl="1" indent="-253365">
              <a:lnSpc>
                <a:spcPct val="110000"/>
              </a:lnSpc>
            </a:pPr>
            <a:r>
              <a:rPr lang="en-US" sz="2000"/>
              <a:t>Decision of acceptance:</a:t>
            </a:r>
          </a:p>
          <a:p>
            <a:pPr marL="943610" lvl="2" indent="-257810">
              <a:lnSpc>
                <a:spcPct val="110000"/>
              </a:lnSpc>
            </a:pPr>
            <a:r>
              <a:rPr lang="en-US" sz="1800"/>
              <a:t>usually around April/May </a:t>
            </a:r>
          </a:p>
          <a:p>
            <a:pPr marL="943610" lvl="2" indent="-257810">
              <a:lnSpc>
                <a:spcPct val="110000"/>
              </a:lnSpc>
            </a:pPr>
            <a:r>
              <a:rPr lang="en-US" sz="1800"/>
              <a:t>later for Ontario</a:t>
            </a:r>
            <a:endParaRPr lang="en-US" sz="1800">
              <a:cs typeface="Arial"/>
            </a:endParaRPr>
          </a:p>
          <a:p>
            <a:pPr marL="596265" lvl="1" indent="-253365">
              <a:lnSpc>
                <a:spcPct val="110000"/>
              </a:lnSpc>
            </a:pPr>
            <a:r>
              <a:rPr lang="en-US" sz="2000"/>
              <a:t>September 2026 course registration:</a:t>
            </a:r>
          </a:p>
          <a:p>
            <a:pPr marL="943610" lvl="2" indent="-257810">
              <a:lnSpc>
                <a:spcPct val="110000"/>
              </a:lnSpc>
            </a:pPr>
            <a:r>
              <a:rPr lang="en-US" sz="1800"/>
              <a:t>begins in June</a:t>
            </a:r>
            <a:endParaRPr lang="en-US" sz="1800">
              <a:cs typeface="Arial"/>
            </a:endParaRPr>
          </a:p>
          <a:p>
            <a:pPr marL="596265" lvl="1" indent="-253365">
              <a:lnSpc>
                <a:spcPct val="110000"/>
              </a:lnSpc>
            </a:pPr>
            <a:r>
              <a:rPr lang="en-US" sz="2000">
                <a:cs typeface="Arial"/>
              </a:rPr>
              <a:t>Note deadline to apply for Housing!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D3817F-8740-7E47-901B-6E4255189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9" r="8744" b="4"/>
          <a:stretch>
            <a:fillRect/>
          </a:stretch>
        </p:blipFill>
        <p:spPr bwMode="auto">
          <a:xfrm>
            <a:off x="7100834" y="2522515"/>
            <a:ext cx="1292227" cy="2724244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3F52668-573E-409A-9976-4842BB9EA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40749" y="-2718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33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B61B46FA-D2F2-4B63-BFAA-355F38ED04F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46300" y="714615"/>
            <a:ext cx="5039846" cy="891244"/>
          </a:xfrm>
        </p:spPr>
        <p:txBody>
          <a:bodyPr/>
          <a:lstStyle/>
          <a:p>
            <a:pPr algn="l"/>
            <a:r>
              <a:rPr lang="en-US" altLang="en-US"/>
              <a:t>Broad Based Admission</a:t>
            </a:r>
            <a:endParaRPr lang="en-US"/>
          </a:p>
        </p:txBody>
      </p:sp>
      <p:sp>
        <p:nvSpPr>
          <p:cNvPr id="60418" name="Content Placeholder 2">
            <a:extLst>
              <a:ext uri="{FF2B5EF4-FFF2-40B4-BE49-F238E27FC236}">
                <a16:creationId xmlns:a16="http://schemas.microsoft.com/office/drawing/2014/main" id="{77294151-9056-4AE1-A866-6A46E0A5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703" y="1717417"/>
            <a:ext cx="7180113" cy="5207334"/>
          </a:xfrm>
        </p:spPr>
        <p:txBody>
          <a:bodyPr>
            <a:normAutofit lnSpcReduction="10000"/>
          </a:bodyPr>
          <a:lstStyle/>
          <a:p>
            <a:pPr marL="257810" indent="-25781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000">
                <a:ea typeface="MS PGothic"/>
              </a:rPr>
              <a:t>Some schools ask for a wider application (not just grades)</a:t>
            </a:r>
            <a:endParaRPr lang="en-US" altLang="en-US" sz="2000">
              <a:ea typeface="MS PGothic"/>
              <a:cs typeface="Arial" panose="020B0604020202020204"/>
            </a:endParaRPr>
          </a:p>
          <a:p>
            <a:pPr marL="257810" indent="-25781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>
                <a:ea typeface="MS PGothic"/>
              </a:rPr>
              <a:t>Tips sheet available from counselling suite</a:t>
            </a:r>
            <a:endParaRPr lang="en-US" sz="2000">
              <a:cs typeface="Arial"/>
            </a:endParaRPr>
          </a:p>
          <a:p>
            <a:pPr marL="257810" indent="-25781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000">
                <a:ea typeface="MS PGothic"/>
              </a:rPr>
              <a:t>Students may be asked to submit a personal profile which may include:</a:t>
            </a:r>
            <a:endParaRPr lang="en-US" altLang="en-US" sz="2000">
              <a:ea typeface="MS PGothic"/>
              <a:cs typeface="Arial" panose="020B0604020202020204"/>
            </a:endParaRPr>
          </a:p>
          <a:p>
            <a:pPr marL="943610" lvl="2" indent="-25781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000">
                <a:ea typeface="MS PGothic"/>
              </a:rPr>
              <a:t>Written submission</a:t>
            </a:r>
            <a:endParaRPr lang="en-US" altLang="en-US" sz="2000">
              <a:ea typeface="MS PGothic"/>
              <a:cs typeface="Arial" panose="020B0604020202020204"/>
            </a:endParaRPr>
          </a:p>
          <a:p>
            <a:pPr marL="943610" lvl="2" indent="-25781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000">
                <a:ea typeface="MS PGothic"/>
              </a:rPr>
              <a:t>Letter of intent</a:t>
            </a:r>
            <a:endParaRPr lang="en-US" altLang="en-US" sz="2000">
              <a:ea typeface="MS PGothic"/>
              <a:cs typeface="Arial" panose="020B0604020202020204"/>
            </a:endParaRPr>
          </a:p>
          <a:p>
            <a:pPr marL="943610" lvl="2" indent="-25781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000">
                <a:ea typeface="MS PGothic"/>
              </a:rPr>
              <a:t>List of accomplishments </a:t>
            </a:r>
            <a:endParaRPr lang="en-US" altLang="en-US" sz="2000">
              <a:cs typeface="Arial" panose="020B0604020202020204"/>
            </a:endParaRPr>
          </a:p>
          <a:p>
            <a:pPr marL="943610" lvl="2" indent="-25781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000">
                <a:ea typeface="MS PGothic"/>
              </a:rPr>
              <a:t>Personal References</a:t>
            </a:r>
            <a:endParaRPr lang="en-US" altLang="en-US" sz="2000">
              <a:ea typeface="MS PGothic"/>
              <a:cs typeface="Arial" panose="020B0604020202020204"/>
            </a:endParaRPr>
          </a:p>
          <a:p>
            <a:pPr marL="943610" lvl="2" indent="-25781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000">
                <a:ea typeface="MS PGothic"/>
              </a:rPr>
              <a:t>Portfolio</a:t>
            </a:r>
            <a:endParaRPr lang="en-US" altLang="en-US" sz="2000">
              <a:ea typeface="MS PGothic"/>
              <a:cs typeface="Arial" panose="020B0604020202020204"/>
            </a:endParaRPr>
          </a:p>
          <a:p>
            <a:pPr marL="943610" lvl="2" indent="-25781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2000" i="1">
              <a:cs typeface="Arial" panose="020B0604020202020204"/>
            </a:endParaRPr>
          </a:p>
          <a:p>
            <a:pPr marL="943610" lvl="2" indent="-257810">
              <a:lnSpc>
                <a:spcPct val="90000"/>
              </a:lnSpc>
              <a:buNone/>
            </a:pPr>
            <a:endParaRPr lang="en-US" altLang="en-US" i="1">
              <a:ea typeface="MS PGothic"/>
            </a:endParaRPr>
          </a:p>
          <a:p>
            <a:pPr marL="943610" lvl="2" indent="-257810">
              <a:lnSpc>
                <a:spcPct val="90000"/>
              </a:lnSpc>
              <a:buNone/>
            </a:pPr>
            <a:endParaRPr lang="en-US" altLang="en-US" i="1">
              <a:ea typeface="MS PGothic"/>
            </a:endParaRPr>
          </a:p>
          <a:p>
            <a:pPr marL="943610" lvl="2" indent="-257810">
              <a:lnSpc>
                <a:spcPct val="90000"/>
              </a:lnSpc>
              <a:buNone/>
            </a:pPr>
            <a:endParaRPr lang="en-US" altLang="en-US" i="1">
              <a:ea typeface="MS PGothic"/>
            </a:endParaRPr>
          </a:p>
          <a:p>
            <a:pPr marL="943610" lvl="2" indent="-257810" eaLnBrk="1" hangingPunct="1">
              <a:lnSpc>
                <a:spcPct val="90000"/>
              </a:lnSpc>
              <a:buNone/>
            </a:pPr>
            <a:r>
              <a:rPr lang="en-US" altLang="en-US" b="1" i="1">
                <a:ea typeface="MS PGothic"/>
              </a:rPr>
              <a:t>         </a:t>
            </a:r>
            <a:r>
              <a:rPr lang="en-US" altLang="en-US" sz="2800" b="1" i="1">
                <a:ea typeface="MS PGothic"/>
              </a:rPr>
              <a:t>*Remember your digital footprint!</a:t>
            </a:r>
            <a:endParaRPr lang="en-US" altLang="en-US" sz="2800" b="1" i="1">
              <a:ea typeface="MS PGothic"/>
              <a:cs typeface="Arial" panose="020B0604020202020204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88D789E-B231-4A67-85F9-4195ED050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8776" y="4141943"/>
            <a:ext cx="1936781" cy="163012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>
            <a:solidFill>
              <a:srgbClr val="990000"/>
            </a:solidFill>
            <a:round/>
            <a:headEnd/>
            <a:tailEnd/>
          </a:ln>
          <a:effectLst>
            <a:outerShdw blurRad="38100"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lIns="91440" tIns="45720" rIns="91440" bIns="45720" anchor="ctr"/>
          <a:lstStyle/>
          <a:p>
            <a:pPr algn="ctr" eaLnBrk="1" hangingPunct="1">
              <a:defRPr/>
            </a:pPr>
            <a:r>
              <a:rPr lang="en-US" sz="1600">
                <a:latin typeface="+mn-lt"/>
                <a:ea typeface="+mn-ea"/>
              </a:rPr>
              <a:t>Focus on demonstrating reflective and engaged learning</a:t>
            </a:r>
            <a:r>
              <a:rPr lang="en-US" sz="1600">
                <a:solidFill>
                  <a:schemeClr val="lt1"/>
                </a:solidFill>
                <a:latin typeface="+mn-lt"/>
                <a:ea typeface="+mn-ea"/>
              </a:rPr>
              <a:t>.</a:t>
            </a:r>
            <a:endParaRPr lang="en-US" sz="1600">
              <a:solidFill>
                <a:schemeClr val="lt1"/>
              </a:solidFill>
              <a:latin typeface="+mn-lt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1312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70">
            <a:extLst>
              <a:ext uri="{FF2B5EF4-FFF2-40B4-BE49-F238E27FC236}">
                <a16:creationId xmlns:a16="http://schemas.microsoft.com/office/drawing/2014/main" id="{722F0272-3878-4604-AA91-01CA8F08D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3077" name="Picture 72">
            <a:extLst>
              <a:ext uri="{FF2B5EF4-FFF2-40B4-BE49-F238E27FC236}">
                <a16:creationId xmlns:a16="http://schemas.microsoft.com/office/drawing/2014/main" id="{1F60EAEC-22E3-4448-8F0A-9ADAA793A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3078" name="Rectangle 74">
            <a:extLst>
              <a:ext uri="{FF2B5EF4-FFF2-40B4-BE49-F238E27FC236}">
                <a16:creationId xmlns:a16="http://schemas.microsoft.com/office/drawing/2014/main" id="{355E0F90-3FFF-4E04-B3C8-3C969A415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3079" name="Rectangle 76">
            <a:extLst>
              <a:ext uri="{FF2B5EF4-FFF2-40B4-BE49-F238E27FC236}">
                <a16:creationId xmlns:a16="http://schemas.microsoft.com/office/drawing/2014/main" id="{EC63A4EF-A033-4ED0-9EB6-6E1A8D264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3080" name="Rectangle 78">
            <a:extLst>
              <a:ext uri="{FF2B5EF4-FFF2-40B4-BE49-F238E27FC236}">
                <a16:creationId xmlns:a16="http://schemas.microsoft.com/office/drawing/2014/main" id="{964965EE-80F2-417F-9652-5BFF14DA7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359" y="0"/>
            <a:ext cx="7779237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3081" name="Rectangle 80">
            <a:extLst>
              <a:ext uri="{FF2B5EF4-FFF2-40B4-BE49-F238E27FC236}">
                <a16:creationId xmlns:a16="http://schemas.microsoft.com/office/drawing/2014/main" id="{AA3C9611-CFD7-4C23-A8F2-00E7865A5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2996" y="0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99DE1B2-E9DD-7846-919C-499432EFC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4" t="683" r="50176" b="45103"/>
          <a:stretch/>
        </p:blipFill>
        <p:spPr bwMode="auto">
          <a:xfrm>
            <a:off x="1046510" y="1305643"/>
            <a:ext cx="1763731" cy="230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D8AB6F1-6DB9-4324-87DE-9E6A99E3E08C}"/>
              </a:ext>
            </a:extLst>
          </p:cNvPr>
          <p:cNvSpPr/>
          <p:nvPr/>
        </p:nvSpPr>
        <p:spPr>
          <a:xfrm>
            <a:off x="2880657" y="3620024"/>
            <a:ext cx="1761687" cy="545284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>
                <a:cs typeface="Arial"/>
              </a:rPr>
              <a:t>Mr. Chris Barnes  </a:t>
            </a:r>
            <a:endParaRPr lang="en-US"/>
          </a:p>
          <a:p>
            <a:pPr algn="ctr"/>
            <a:r>
              <a:rPr lang="en-GB" sz="1200">
                <a:cs typeface="Arial"/>
              </a:rPr>
              <a:t>Gr. 12</a:t>
            </a:r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C717104-2B54-46D2-B693-657151DAA8F6}"/>
              </a:ext>
            </a:extLst>
          </p:cNvPr>
          <p:cNvSpPr/>
          <p:nvPr/>
        </p:nvSpPr>
        <p:spPr>
          <a:xfrm>
            <a:off x="1047663" y="3611460"/>
            <a:ext cx="1761687" cy="545284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>
                <a:cs typeface="Arial"/>
              </a:rPr>
              <a:t>Ms. Sue </a:t>
            </a:r>
            <a:r>
              <a:rPr lang="en-GB" sz="1200" err="1">
                <a:cs typeface="Arial"/>
              </a:rPr>
              <a:t>Maquignaz</a:t>
            </a:r>
            <a:r>
              <a:rPr lang="en-GB" sz="1200">
                <a:cs typeface="Arial"/>
              </a:rPr>
              <a:t> Gr. 10 &amp; Choices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256659C-140E-40AA-90FA-642633859D88}"/>
              </a:ext>
            </a:extLst>
          </p:cNvPr>
          <p:cNvSpPr/>
          <p:nvPr/>
        </p:nvSpPr>
        <p:spPr>
          <a:xfrm>
            <a:off x="4701068" y="3611459"/>
            <a:ext cx="1761687" cy="545284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>
                <a:cs typeface="Arial"/>
              </a:rPr>
              <a:t>Ms. Mancy So</a:t>
            </a:r>
            <a:endParaRPr lang="en-US"/>
          </a:p>
          <a:p>
            <a:pPr algn="ctr"/>
            <a:r>
              <a:rPr lang="en-GB" sz="1200">
                <a:cs typeface="Arial"/>
              </a:rPr>
              <a:t>Gr. 11 &amp; Internationals</a:t>
            </a:r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8A0BE43-60F5-4EDB-B2ED-0443139AD872}"/>
              </a:ext>
            </a:extLst>
          </p:cNvPr>
          <p:cNvSpPr/>
          <p:nvPr/>
        </p:nvSpPr>
        <p:spPr>
          <a:xfrm>
            <a:off x="6516148" y="3611460"/>
            <a:ext cx="1761687" cy="545284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>
                <a:cs typeface="Arial"/>
              </a:rPr>
              <a:t>Ms. Megan Brady</a:t>
            </a:r>
            <a:endParaRPr lang="en-US"/>
          </a:p>
          <a:p>
            <a:pPr algn="ctr"/>
            <a:r>
              <a:rPr lang="en-GB" sz="1200">
                <a:cs typeface="Arial"/>
              </a:rPr>
              <a:t>Gr. 8 &amp; 9</a:t>
            </a:r>
            <a:endParaRPr lang="en-GB"/>
          </a:p>
        </p:txBody>
      </p:sp>
      <p:pic>
        <p:nvPicPr>
          <p:cNvPr id="5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AC0F71DD-7932-22F7-18F3-B566BFF6E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1" r="24616" b="44861"/>
          <a:stretch/>
        </p:blipFill>
        <p:spPr bwMode="auto">
          <a:xfrm>
            <a:off x="4686213" y="1315347"/>
            <a:ext cx="1820758" cy="227977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F5F908A-891E-544B-0B38-F978E0252150}"/>
              </a:ext>
            </a:extLst>
          </p:cNvPr>
          <p:cNvSpPr/>
          <p:nvPr/>
        </p:nvSpPr>
        <p:spPr>
          <a:xfrm>
            <a:off x="1367057" y="4279626"/>
            <a:ext cx="6365979" cy="121869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4000">
                <a:latin typeface="Calibri"/>
                <a:cs typeface="Arial"/>
              </a:rPr>
              <a:t>Windsor Counselling Team</a:t>
            </a:r>
            <a:endParaRPr lang="en-US" sz="4000">
              <a:latin typeface="Calibri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F44F00-61D8-078E-C813-86BCD211B8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1285" y="1310450"/>
            <a:ext cx="1806702" cy="2271141"/>
          </a:xfrm>
          <a:prstGeom prst="rect">
            <a:avLst/>
          </a:prstGeom>
        </p:spPr>
      </p:pic>
      <p:pic>
        <p:nvPicPr>
          <p:cNvPr id="4" name="Picture 3" descr="A person with a beard and mustache wearing a plaid shirt&#10;&#10;AI-generated content may be incorrect.">
            <a:extLst>
              <a:ext uri="{FF2B5EF4-FFF2-40B4-BE49-F238E27FC236}">
                <a16:creationId xmlns:a16="http://schemas.microsoft.com/office/drawing/2014/main" id="{11A4314C-8B8D-8920-6FEE-E20CA34969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1210" y="1311934"/>
            <a:ext cx="1831316" cy="227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339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E1875-54D0-9A3C-6615-58ACCD16E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FDD734F9-6DB4-44EF-47CC-25374976430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46300" y="714615"/>
            <a:ext cx="6347438" cy="891244"/>
          </a:xfrm>
        </p:spPr>
        <p:txBody>
          <a:bodyPr>
            <a:normAutofit/>
          </a:bodyPr>
          <a:lstStyle/>
          <a:p>
            <a:pPr algn="l"/>
            <a:r>
              <a:rPr lang="en-US" sz="3200"/>
              <a:t>English Language Requirement</a:t>
            </a:r>
            <a:endParaRPr lang="en-US"/>
          </a:p>
          <a:p>
            <a:pPr algn="l"/>
            <a:endParaRPr lang="en-US"/>
          </a:p>
        </p:txBody>
      </p:sp>
      <p:sp>
        <p:nvSpPr>
          <p:cNvPr id="60418" name="Content Placeholder 2">
            <a:extLst>
              <a:ext uri="{FF2B5EF4-FFF2-40B4-BE49-F238E27FC236}">
                <a16:creationId xmlns:a16="http://schemas.microsoft.com/office/drawing/2014/main" id="{256C3932-9102-AC6D-6A93-19268F134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703" y="1717417"/>
            <a:ext cx="7097817" cy="5143326"/>
          </a:xfrm>
        </p:spPr>
        <p:txBody>
          <a:bodyPr>
            <a:normAutofit fontScale="85000" lnSpcReduction="20000"/>
          </a:bodyPr>
          <a:lstStyle/>
          <a:p>
            <a:pPr marL="257810" indent="-257810"/>
            <a:r>
              <a:rPr lang="en-GB" sz="2400">
                <a:ea typeface="MS PGothic"/>
              </a:rPr>
              <a:t>English language requirement - </a:t>
            </a:r>
          </a:p>
          <a:p>
            <a:pPr marL="596265" lvl="1" indent="-253365"/>
            <a:r>
              <a:rPr lang="en-GB" sz="2200">
                <a:ea typeface="MS PGothic"/>
              </a:rPr>
              <a:t>required for students for whom English is not their first language or </a:t>
            </a:r>
            <a:endParaRPr lang="en-GB" sz="2200">
              <a:ea typeface="MS PGothic"/>
              <a:cs typeface="Arial" panose="020B0604020202020204"/>
            </a:endParaRPr>
          </a:p>
          <a:p>
            <a:pPr marL="596265" lvl="1" indent="-253365"/>
            <a:r>
              <a:rPr lang="en-GB" sz="2200">
                <a:ea typeface="MS PGothic"/>
              </a:rPr>
              <a:t>received their education in a language other than English and have not studied in a Canadian high school for less than a minimum number of years (usually between 2-4 years)</a:t>
            </a:r>
            <a:endParaRPr lang="en-GB" sz="2200">
              <a:ea typeface="MS PGothic"/>
              <a:cs typeface="Arial" panose="020B0604020202020204"/>
            </a:endParaRPr>
          </a:p>
          <a:p>
            <a:pPr marL="257810" indent="-257810">
              <a:buFont typeface="Wingdings" panose="05000000000000000000" pitchFamily="2" charset="2"/>
              <a:buChar char="§"/>
            </a:pPr>
            <a:endParaRPr lang="en-GB" sz="2400">
              <a:cs typeface="Arial"/>
            </a:endParaRPr>
          </a:p>
          <a:p>
            <a:pPr marL="257810" indent="-257810"/>
            <a:r>
              <a:rPr lang="en-GB" sz="2400">
                <a:ea typeface="MS PGothic"/>
              </a:rPr>
              <a:t>You may need to write an English proficiency exam - the TOEFL / IELTS exam… see counsellor for information</a:t>
            </a:r>
            <a:endParaRPr lang="en-GB" sz="2400">
              <a:ea typeface="MS PGothic"/>
              <a:cs typeface="Arial" panose="020B0604020202020204"/>
            </a:endParaRPr>
          </a:p>
          <a:p>
            <a:pPr marL="257810" indent="-25781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2000">
              <a:ea typeface="MS PGothic"/>
              <a:cs typeface="Arial" panose="020B0604020202020204"/>
            </a:endParaRPr>
          </a:p>
          <a:p>
            <a:pPr marL="943610" lvl="2" indent="-257810">
              <a:lnSpc>
                <a:spcPct val="90000"/>
              </a:lnSpc>
              <a:buNone/>
            </a:pPr>
            <a:endParaRPr lang="en-US" altLang="en-US" i="1">
              <a:ea typeface="MS PGothic"/>
            </a:endParaRPr>
          </a:p>
          <a:p>
            <a:pPr marL="943610" lvl="2" indent="-257810">
              <a:lnSpc>
                <a:spcPct val="90000"/>
              </a:lnSpc>
              <a:buNone/>
            </a:pPr>
            <a:endParaRPr lang="en-US" altLang="en-US" i="1">
              <a:ea typeface="MS PGothic"/>
            </a:endParaRPr>
          </a:p>
          <a:p>
            <a:pPr marL="943610" lvl="2" indent="-257810">
              <a:lnSpc>
                <a:spcPct val="90000"/>
              </a:lnSpc>
              <a:buNone/>
            </a:pPr>
            <a:endParaRPr lang="en-US" altLang="en-US" i="1">
              <a:ea typeface="MS PGothic"/>
            </a:endParaRPr>
          </a:p>
          <a:p>
            <a:pPr marL="943610" lvl="2" indent="-257810" eaLnBrk="1" hangingPunct="1">
              <a:lnSpc>
                <a:spcPct val="90000"/>
              </a:lnSpc>
              <a:buNone/>
            </a:pPr>
            <a:r>
              <a:rPr lang="en-US" altLang="en-US" b="1" i="1">
                <a:ea typeface="MS PGothic"/>
              </a:rPr>
              <a:t>         </a:t>
            </a:r>
            <a:endParaRPr lang="en-US" altLang="en-US" sz="2800" b="1" i="1">
              <a:ea typeface="MS PGothic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548841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FACC6384-74E9-4BB5-A14F-EEEFD33F68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10925" y="634321"/>
            <a:ext cx="5878011" cy="1077229"/>
          </a:xfrm>
        </p:spPr>
        <p:txBody>
          <a:bodyPr/>
          <a:lstStyle/>
          <a:p>
            <a:pPr eaLnBrk="1" hangingPunct="1"/>
            <a:r>
              <a:rPr lang="en-US" altLang="en-US"/>
              <a:t>Trades and Apprenticeship</a:t>
            </a:r>
          </a:p>
        </p:txBody>
      </p:sp>
      <p:pic>
        <p:nvPicPr>
          <p:cNvPr id="57346" name="Picture 5">
            <a:extLst>
              <a:ext uri="{FF2B5EF4-FFF2-40B4-BE49-F238E27FC236}">
                <a16:creationId xmlns:a16="http://schemas.microsoft.com/office/drawing/2014/main" id="{B134E85F-0936-4F74-A910-81BADD7D6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3316288"/>
            <a:ext cx="2566988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40884E2-EB30-4BE0-9460-11B3D86266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8268832"/>
              </p:ext>
            </p:extLst>
          </p:nvPr>
        </p:nvGraphicFramePr>
        <p:xfrm>
          <a:off x="639897" y="1710353"/>
          <a:ext cx="7758131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3412764"/>
      </p:ext>
    </p:extLst>
  </p:cSld>
  <p:clrMapOvr>
    <a:masterClrMapping/>
  </p:clrMapOvr>
  <p:transition spd="med">
    <p:cut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BDB03-52BE-91A0-642C-A5D9F021A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133" y="497161"/>
            <a:ext cx="5878011" cy="1077229"/>
          </a:xfrm>
        </p:spPr>
        <p:txBody>
          <a:bodyPr>
            <a:normAutofit/>
          </a:bodyPr>
          <a:lstStyle/>
          <a:p>
            <a:r>
              <a:rPr lang="en-US" sz="3600">
                <a:cs typeface="Arial"/>
              </a:rPr>
              <a:t>Admission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0984D-3BC2-8E30-018B-9AC183366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337" y="1348710"/>
            <a:ext cx="6932932" cy="5008595"/>
          </a:xfrm>
        </p:spPr>
        <p:txBody>
          <a:bodyPr>
            <a:normAutofit/>
          </a:bodyPr>
          <a:lstStyle/>
          <a:p>
            <a:pPr marL="257810" indent="-257810"/>
            <a:r>
              <a:rPr lang="en-US">
                <a:cs typeface="Arial"/>
              </a:rPr>
              <a:t>Different schools and programs require different courses – you must check specifically</a:t>
            </a:r>
            <a:endParaRPr lang="en-US"/>
          </a:p>
          <a:p>
            <a:pPr marL="257810" indent="-257810"/>
            <a:r>
              <a:rPr lang="en-US">
                <a:cs typeface="Arial"/>
              </a:rPr>
              <a:t>Requirements for similar programs at different schools are </a:t>
            </a:r>
            <a:r>
              <a:rPr lang="en-US" b="1" u="sng">
                <a:cs typeface="Arial"/>
              </a:rPr>
              <a:t>NOT</a:t>
            </a:r>
            <a:r>
              <a:rPr lang="en-US">
                <a:cs typeface="Arial"/>
              </a:rPr>
              <a:t> always the same</a:t>
            </a:r>
          </a:p>
          <a:p>
            <a:pPr marL="596265" lvl="1" indent="-253365">
              <a:buFont typeface="Courier New" panose="05000000000000000000" pitchFamily="2" charset="2"/>
              <a:buChar char="o"/>
            </a:pPr>
            <a:r>
              <a:rPr lang="en-US">
                <a:cs typeface="Arial"/>
              </a:rPr>
              <a:t>UBC, SFU, UVIC, CAP can all have different course and GPA requirements for the same program</a:t>
            </a:r>
          </a:p>
          <a:p>
            <a:pPr marL="257810" indent="-257810"/>
            <a:r>
              <a:rPr lang="en-US">
                <a:cs typeface="Arial"/>
              </a:rPr>
              <a:t>Important for you to look at admission requirements at all the programs to which you are applying</a:t>
            </a:r>
          </a:p>
          <a:p>
            <a:pPr marL="257810" indent="-257810"/>
            <a:r>
              <a:rPr lang="en-US">
                <a:cs typeface="Arial"/>
              </a:rPr>
              <a:t>Some programs need more grade 12 courses than others</a:t>
            </a:r>
          </a:p>
          <a:p>
            <a:pPr marL="257810" indent="-257810"/>
            <a:r>
              <a:rPr lang="en-US">
                <a:cs typeface="Arial"/>
              </a:rPr>
              <a:t>Also check language requirements, some schools do not need a language to get accepted but need one to graduate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8743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7DA0CE8D-34B1-4845-95C4-8EA7C3D5955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40940" y="808057"/>
            <a:ext cx="6876934" cy="1077229"/>
          </a:xfrm>
        </p:spPr>
        <p:txBody>
          <a:bodyPr>
            <a:noAutofit/>
          </a:bodyPr>
          <a:lstStyle/>
          <a:p>
            <a:r>
              <a:rPr lang="en-US" altLang="en-US" sz="3200"/>
              <a:t>University Admissions Requirements</a:t>
            </a:r>
            <a:endParaRPr lang="en-US" altLang="en-US" sz="3200">
              <a:cs typeface="Arial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BF75649-9B06-4A28-A6A2-05F9D518EAD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3568" y="2132856"/>
          <a:ext cx="7992888" cy="47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EA880E2-697F-401C-9B52-5F87C4EAC850}"/>
              </a:ext>
            </a:extLst>
          </p:cNvPr>
          <p:cNvGraphicFramePr/>
          <p:nvPr/>
        </p:nvGraphicFramePr>
        <p:xfrm>
          <a:off x="1907704" y="1988840"/>
          <a:ext cx="554461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med">
    <p:cut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78938-6394-DD74-E34B-7BA52DE4C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873" y="2889446"/>
            <a:ext cx="5878011" cy="1077229"/>
          </a:xfrm>
        </p:spPr>
        <p:txBody>
          <a:bodyPr/>
          <a:lstStyle/>
          <a:p>
            <a:r>
              <a:rPr lang="en-US">
                <a:cs typeface="Arial"/>
              </a:rPr>
              <a:t>UBC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389BFA-CE01-CFFD-6ADF-C843C88BE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0" y="0"/>
            <a:ext cx="6958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438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E488C-5243-AD7F-21A7-0210611A2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B571B-CF9B-19F2-2E7B-6D489AEB0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273" y="2889446"/>
            <a:ext cx="5878011" cy="1077229"/>
          </a:xfrm>
        </p:spPr>
        <p:txBody>
          <a:bodyPr/>
          <a:lstStyle/>
          <a:p>
            <a:r>
              <a:rPr lang="en-US">
                <a:cs typeface="Arial"/>
              </a:rPr>
              <a:t>SFU</a:t>
            </a:r>
            <a:endParaRPr lang="en-US"/>
          </a:p>
        </p:txBody>
      </p:sp>
      <p:pic>
        <p:nvPicPr>
          <p:cNvPr id="4" name="Picture 3" descr="A screenshot of a white and red page&#10;&#10;AI-generated content may be incorrect.">
            <a:extLst>
              <a:ext uri="{FF2B5EF4-FFF2-40B4-BE49-F238E27FC236}">
                <a16:creationId xmlns:a16="http://schemas.microsoft.com/office/drawing/2014/main" id="{651C7555-98C7-90CA-B984-25F05D3F9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64" y="0"/>
            <a:ext cx="67709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217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D1AFE-0F3B-BDC0-3C71-888FFA360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EDBA4-BEF5-0016-46F1-DA437297F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873" y="2889446"/>
            <a:ext cx="5878011" cy="1077229"/>
          </a:xfrm>
        </p:spPr>
        <p:txBody>
          <a:bodyPr/>
          <a:lstStyle/>
          <a:p>
            <a:r>
              <a:rPr lang="en-US">
                <a:cs typeface="Arial"/>
              </a:rPr>
              <a:t>UVIC</a:t>
            </a:r>
            <a:endParaRPr lang="en-US"/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686DCAC-8C5D-AB6B-E402-E7A4BAB3F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918" y="-9605"/>
            <a:ext cx="6846557" cy="686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331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3DB1A-F16E-5723-D068-EC3CE1FD2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ED058-D5D1-5231-2B04-5C3C6042C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873" y="2889446"/>
            <a:ext cx="5878011" cy="1077229"/>
          </a:xfrm>
        </p:spPr>
        <p:txBody>
          <a:bodyPr/>
          <a:lstStyle/>
          <a:p>
            <a:r>
              <a:rPr lang="en-US">
                <a:cs typeface="Arial"/>
              </a:rPr>
              <a:t>CAP</a:t>
            </a:r>
            <a:endParaRPr lang="en-US"/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8A402AF-C78F-6D2C-81FB-74E63976E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604" y="0"/>
            <a:ext cx="5273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966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883" name="Rectangle 191">
            <a:extLst>
              <a:ext uri="{FF2B5EF4-FFF2-40B4-BE49-F238E27FC236}">
                <a16:creationId xmlns:a16="http://schemas.microsoft.com/office/drawing/2014/main" id="{725BC238-C762-4D13-A195-D96782130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400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884" name="Picture 192">
            <a:extLst>
              <a:ext uri="{FF2B5EF4-FFF2-40B4-BE49-F238E27FC236}">
                <a16:creationId xmlns:a16="http://schemas.microsoft.com/office/drawing/2014/main" id="{E46C2F34-1655-46BB-AA7C-FE1E7C94D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79885" name="Picture 193">
            <a:extLst>
              <a:ext uri="{FF2B5EF4-FFF2-40B4-BE49-F238E27FC236}">
                <a16:creationId xmlns:a16="http://schemas.microsoft.com/office/drawing/2014/main" id="{9E212255-06CB-48A7-8DDC-16BB691C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79886" name="Rectangle 194">
            <a:extLst>
              <a:ext uri="{FF2B5EF4-FFF2-40B4-BE49-F238E27FC236}">
                <a16:creationId xmlns:a16="http://schemas.microsoft.com/office/drawing/2014/main" id="{380DDC1E-06A0-46BA-AE64-DBDD05947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887" name="Rectangle 195">
            <a:extLst>
              <a:ext uri="{FF2B5EF4-FFF2-40B4-BE49-F238E27FC236}">
                <a16:creationId xmlns:a16="http://schemas.microsoft.com/office/drawing/2014/main" id="{339C1BC9-83BE-489D-9B3E-B164525B1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888" name="Rectangle 196">
            <a:extLst>
              <a:ext uri="{FF2B5EF4-FFF2-40B4-BE49-F238E27FC236}">
                <a16:creationId xmlns:a16="http://schemas.microsoft.com/office/drawing/2014/main" id="{F00FBAF5-0C55-4EC9-9950-7797B8DF7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820" y="0"/>
            <a:ext cx="779183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873" name="Title 1">
            <a:extLst>
              <a:ext uri="{FF2B5EF4-FFF2-40B4-BE49-F238E27FC236}">
                <a16:creationId xmlns:a16="http://schemas.microsoft.com/office/drawing/2014/main" id="{C0315526-988B-4075-93F6-75C899FE71C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90124" y="808056"/>
            <a:ext cx="4710950" cy="1108688"/>
          </a:xfrm>
        </p:spPr>
        <p:txBody>
          <a:bodyPr>
            <a:normAutofit/>
          </a:bodyPr>
          <a:lstStyle/>
          <a:p>
            <a:pPr algn="l"/>
            <a:r>
              <a:rPr lang="en-CA" altLang="en-US"/>
              <a:t>Thinking of a Gap Year?	</a:t>
            </a:r>
            <a:endParaRPr lang="en-US"/>
          </a:p>
        </p:txBody>
      </p:sp>
      <p:sp>
        <p:nvSpPr>
          <p:cNvPr id="79874" name="Content Placeholder 2">
            <a:extLst>
              <a:ext uri="{FF2B5EF4-FFF2-40B4-BE49-F238E27FC236}">
                <a16:creationId xmlns:a16="http://schemas.microsoft.com/office/drawing/2014/main" id="{1B31369B-FD5E-4F5E-B1FF-50863435B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963" y="1992218"/>
            <a:ext cx="4747742" cy="4278229"/>
          </a:xfrm>
        </p:spPr>
        <p:txBody>
          <a:bodyPr>
            <a:normAutofit/>
          </a:bodyPr>
          <a:lstStyle/>
          <a:p>
            <a:pPr marL="257810" indent="-257810"/>
            <a:r>
              <a:rPr lang="en-CA" altLang="en-US" sz="2000"/>
              <a:t>You should still apply to PSI this year</a:t>
            </a:r>
            <a:endParaRPr lang="en-US" sz="2000"/>
          </a:p>
          <a:p>
            <a:pPr marL="257810" indent="-257810"/>
            <a:endParaRPr lang="en-CA" altLang="en-US" sz="2000"/>
          </a:p>
          <a:p>
            <a:pPr marL="257810" indent="-253365"/>
            <a:r>
              <a:rPr lang="en-CA" altLang="en-US" sz="2000"/>
              <a:t>As long as you do not take courses at another institution, most universities will grant you a deferral </a:t>
            </a:r>
            <a:endParaRPr lang="en-CA" altLang="en-US" sz="2000">
              <a:cs typeface="Arial"/>
            </a:endParaRPr>
          </a:p>
          <a:p>
            <a:pPr marL="257810" indent="-253365"/>
            <a:endParaRPr lang="en-CA" altLang="en-US" sz="2000">
              <a:cs typeface="Arial"/>
            </a:endParaRPr>
          </a:p>
          <a:p>
            <a:pPr marL="257810" indent="-253365"/>
            <a:r>
              <a:rPr lang="en-US" sz="2000">
                <a:cs typeface="Arial"/>
              </a:rPr>
              <a:t>For options – talk to your counsellor or check out the Counselling website</a:t>
            </a:r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B865A2A-53DA-479B-8FEE-3D7FCCFF35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854" r="6412" b="-2"/>
          <a:stretch/>
        </p:blipFill>
        <p:spPr>
          <a:xfrm>
            <a:off x="5707131" y="810680"/>
            <a:ext cx="2722143" cy="2540479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0C8132A4-AD8F-4F0E-A2F8-78992FABCFC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473" r="6375"/>
          <a:stretch/>
        </p:blipFill>
        <p:spPr>
          <a:xfrm>
            <a:off x="5597402" y="3762434"/>
            <a:ext cx="2837289" cy="2577055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79889" name="Rectangle 197">
            <a:extLst>
              <a:ext uri="{FF2B5EF4-FFF2-40B4-BE49-F238E27FC236}">
                <a16:creationId xmlns:a16="http://schemas.microsoft.com/office/drawing/2014/main" id="{12BC0108-11C3-4CBB-B5D0-7945DB64D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40749" y="-2718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011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8">
            <a:extLst>
              <a:ext uri="{FF2B5EF4-FFF2-40B4-BE49-F238E27FC236}">
                <a16:creationId xmlns:a16="http://schemas.microsoft.com/office/drawing/2014/main" id="{01AF5FBB-9FDC-4D75-9DD6-DAF01ED19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43" name="Picture 10">
            <a:extLst>
              <a:ext uri="{FF2B5EF4-FFF2-40B4-BE49-F238E27FC236}">
                <a16:creationId xmlns:a16="http://schemas.microsoft.com/office/drawing/2014/main" id="{933BBBE6-F4CF-483E-BA74-B51421B4D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44" name="Rectangle 12">
            <a:extLst>
              <a:ext uri="{FF2B5EF4-FFF2-40B4-BE49-F238E27FC236}">
                <a16:creationId xmlns:a16="http://schemas.microsoft.com/office/drawing/2014/main" id="{4C790028-99AE-4AE4-8269-9913E2D50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45" name="Rectangle 14">
            <a:extLst>
              <a:ext uri="{FF2B5EF4-FFF2-40B4-BE49-F238E27FC236}">
                <a16:creationId xmlns:a16="http://schemas.microsoft.com/office/drawing/2014/main" id="{06936A2A-FE08-4EE0-A409-3EF3FA244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46" name="Rectangle 16">
            <a:extLst>
              <a:ext uri="{FF2B5EF4-FFF2-40B4-BE49-F238E27FC236}">
                <a16:creationId xmlns:a16="http://schemas.microsoft.com/office/drawing/2014/main" id="{BAF0407B-48CB-4C05-B0D7-7A69A0D40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9" y="0"/>
            <a:ext cx="595076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47" name="Rectangle 18">
            <a:extLst>
              <a:ext uri="{FF2B5EF4-FFF2-40B4-BE49-F238E27FC236}">
                <a16:creationId xmlns:a16="http://schemas.microsoft.com/office/drawing/2014/main" id="{ADC50C3D-0DA0-4914-B5B4-D1819CC69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6410" y="0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48" name="TextBox 20">
            <a:extLst>
              <a:ext uri="{FF2B5EF4-FFF2-40B4-BE49-F238E27FC236}">
                <a16:creationId xmlns:a16="http://schemas.microsoft.com/office/drawing/2014/main" id="{8CF9E583-1A92-4144-B4FA-81D98317F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3461" y="3262852"/>
            <a:ext cx="311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49" name="Rectangle 22">
            <a:extLst>
              <a:ext uri="{FF2B5EF4-FFF2-40B4-BE49-F238E27FC236}">
                <a16:creationId xmlns:a16="http://schemas.microsoft.com/office/drawing/2014/main" id="{55980737-1E33-40A8-819D-C20C41E4F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400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24">
            <a:extLst>
              <a:ext uri="{FF2B5EF4-FFF2-40B4-BE49-F238E27FC236}">
                <a16:creationId xmlns:a16="http://schemas.microsoft.com/office/drawing/2014/main" id="{6ABBD51A-FA48-44B8-B184-A40D7F13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51" name="Picture 26">
            <a:extLst>
              <a:ext uri="{FF2B5EF4-FFF2-40B4-BE49-F238E27FC236}">
                <a16:creationId xmlns:a16="http://schemas.microsoft.com/office/drawing/2014/main" id="{510188A9-F0D9-4FE9-85DC-217914527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52" name="Rectangle 28">
            <a:extLst>
              <a:ext uri="{FF2B5EF4-FFF2-40B4-BE49-F238E27FC236}">
                <a16:creationId xmlns:a16="http://schemas.microsoft.com/office/drawing/2014/main" id="{32927575-BD84-44B6-BE49-E0C7EDD0E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30">
            <a:extLst>
              <a:ext uri="{FF2B5EF4-FFF2-40B4-BE49-F238E27FC236}">
                <a16:creationId xmlns:a16="http://schemas.microsoft.com/office/drawing/2014/main" id="{73FDF09A-B960-49F4-BAEB-DA397BDCD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32">
            <a:extLst>
              <a:ext uri="{FF2B5EF4-FFF2-40B4-BE49-F238E27FC236}">
                <a16:creationId xmlns:a16="http://schemas.microsoft.com/office/drawing/2014/main" id="{791BE6C0-4118-460B-90C2-160041247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9" y="0"/>
            <a:ext cx="77835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FFC702-1031-614E-883C-0BAEF09D4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872" y="3428998"/>
            <a:ext cx="4967015" cy="12772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/>
            <a:r>
              <a:rPr lang="en-US" sz="2600"/>
              <a:t>FINANCING  YOUR FUTURE</a:t>
            </a:r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93104F-FDE8-8046-B2D3-459A2C9E16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512117" y="2106746"/>
            <a:ext cx="2718938" cy="2968562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55" name="Rectangle 34">
            <a:extLst>
              <a:ext uri="{FF2B5EF4-FFF2-40B4-BE49-F238E27FC236}">
                <a16:creationId xmlns:a16="http://schemas.microsoft.com/office/drawing/2014/main" id="{15B5C763-A6E8-4D31-B139-30D083B82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40749" y="-2718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3556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C38C329-05C1-44E0-942C-D7A60A7F2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40E99DB-69B1-42D9-9A2E-A196302E0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A98F3A3-687B-4002-93F2-58E8590DC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7A1367E-049C-45E5-9C32-CC32DCEAE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130" y="0"/>
            <a:ext cx="71925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AA404-21AB-D947-B0DD-FFA442F2A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481" y="305044"/>
            <a:ext cx="5782605" cy="678752"/>
          </a:xfrm>
        </p:spPr>
        <p:txBody>
          <a:bodyPr anchor="b">
            <a:normAutofit/>
          </a:bodyPr>
          <a:lstStyle/>
          <a:p>
            <a:r>
              <a:rPr lang="en-US" sz="3500"/>
              <a:t>Key Contacts</a:t>
            </a:r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16E2DAB7-48CB-400E-9ED2-FB1762BE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192079" y="326017"/>
            <a:ext cx="179902" cy="23986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4C870-C021-EE49-A36E-6122FF987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468" y="1321251"/>
            <a:ext cx="7525939" cy="512556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u="sng"/>
              <a:t>Grade 12:</a:t>
            </a:r>
            <a:endParaRPr lang="en-US" b="1" u="sng">
              <a:cs typeface="Arial"/>
            </a:endParaRPr>
          </a:p>
          <a:p>
            <a:pPr marL="0" indent="0">
              <a:buNone/>
            </a:pPr>
            <a:r>
              <a:rPr lang="en-US" b="1"/>
              <a:t>Ms. Caren Hall – </a:t>
            </a:r>
            <a:r>
              <a:rPr lang="en-US" b="1" i="1"/>
              <a:t>Principal, </a:t>
            </a:r>
            <a:r>
              <a:rPr lang="en-US" b="1">
                <a:hlinkClick r:id="rId5"/>
              </a:rPr>
              <a:t>chall@sd44.ca</a:t>
            </a:r>
            <a:endParaRPr lang="en-US" b="1" i="1">
              <a:cs typeface="Arial"/>
            </a:endParaRPr>
          </a:p>
          <a:p>
            <a:pPr marL="0" indent="0">
              <a:buNone/>
            </a:pPr>
            <a:r>
              <a:rPr lang="en-US" b="1">
                <a:ea typeface="ＭＳ Ｐゴシック"/>
                <a:cs typeface="Arial"/>
              </a:rPr>
              <a:t>Mr. Chris Barnes –</a:t>
            </a:r>
            <a:r>
              <a:rPr lang="en-US" b="1" i="1">
                <a:ea typeface="ＭＳ Ｐゴシック"/>
                <a:cs typeface="Arial"/>
              </a:rPr>
              <a:t> Grade 12 Counsellor</a:t>
            </a:r>
            <a:r>
              <a:rPr lang="en-US" b="1">
                <a:ea typeface="ＭＳ Ｐゴシック"/>
                <a:cs typeface="Arial"/>
              </a:rPr>
              <a:t>, </a:t>
            </a:r>
            <a:r>
              <a:rPr lang="en-US" b="1">
                <a:ea typeface="ＭＳ Ｐゴシック"/>
                <a:cs typeface="Arial"/>
                <a:hlinkClick r:id="rId6"/>
              </a:rPr>
              <a:t>chrisbarnes@sd44.ca</a:t>
            </a:r>
            <a:r>
              <a:rPr lang="en-US" b="1">
                <a:ea typeface="ＭＳ Ｐゴシック"/>
                <a:cs typeface="Arial"/>
              </a:rPr>
              <a:t> </a:t>
            </a:r>
          </a:p>
          <a:p>
            <a:pPr marL="0" indent="0">
              <a:buNone/>
            </a:pPr>
            <a:r>
              <a:rPr lang="en-US" b="1">
                <a:ea typeface="ＭＳ Ｐゴシック"/>
                <a:cs typeface="Calibri"/>
              </a:rPr>
              <a:t>Ms. Connie </a:t>
            </a:r>
            <a:r>
              <a:rPr lang="en-US" b="1" err="1">
                <a:ea typeface="ＭＳ Ｐゴシック"/>
                <a:cs typeface="Calibri"/>
              </a:rPr>
              <a:t>Misceo</a:t>
            </a:r>
            <a:r>
              <a:rPr lang="en-US" b="1">
                <a:ea typeface="ＭＳ Ｐゴシック"/>
                <a:cs typeface="Calibri"/>
              </a:rPr>
              <a:t>–</a:t>
            </a:r>
            <a:r>
              <a:rPr lang="en-US" b="1" i="1">
                <a:ea typeface="ＭＳ Ｐゴシック"/>
                <a:cs typeface="Calibri"/>
              </a:rPr>
              <a:t> Careers Life Connection 12 Teacher </a:t>
            </a:r>
            <a:r>
              <a:rPr lang="en-US" b="1">
                <a:ea typeface="ＭＳ Ｐゴシック"/>
                <a:cs typeface="Calibri"/>
                <a:hlinkClick r:id="rId7"/>
              </a:rPr>
              <a:t>cmisceo@sd44.ca</a:t>
            </a:r>
            <a:r>
              <a:rPr lang="en-US" b="1">
                <a:ea typeface="ＭＳ Ｐゴシック"/>
                <a:cs typeface="Calibri"/>
              </a:rPr>
              <a:t> </a:t>
            </a:r>
          </a:p>
          <a:p>
            <a:pPr marL="0" indent="0">
              <a:buNone/>
            </a:pPr>
            <a:endParaRPr lang="en-US" b="1">
              <a:ea typeface="ＭＳ Ｐゴシック"/>
              <a:cs typeface="Calibri"/>
            </a:endParaRPr>
          </a:p>
          <a:p>
            <a:pPr marL="0" indent="0">
              <a:buNone/>
            </a:pPr>
            <a:r>
              <a:rPr lang="en-US" b="1" u="sng">
                <a:ea typeface="ＭＳ Ｐゴシック"/>
                <a:cs typeface="Calibri"/>
              </a:rPr>
              <a:t>Grade 11:</a:t>
            </a:r>
          </a:p>
          <a:p>
            <a:pPr marL="0" indent="0">
              <a:buNone/>
            </a:pPr>
            <a:r>
              <a:rPr lang="en-US" b="1">
                <a:ea typeface="ＭＳ Ｐゴシック"/>
                <a:cs typeface="Calibri"/>
              </a:rPr>
              <a:t>Ms. Jennifer Tieche–</a:t>
            </a:r>
            <a:r>
              <a:rPr lang="en-US" b="1" i="1">
                <a:ea typeface="ＭＳ Ｐゴシック"/>
                <a:cs typeface="Calibri"/>
              </a:rPr>
              <a:t> Vice Principal (for Grade 11), </a:t>
            </a:r>
            <a:r>
              <a:rPr lang="en-US" b="1">
                <a:ea typeface="ＭＳ Ｐゴシック"/>
                <a:cs typeface="Calibri"/>
                <a:hlinkClick r:id="rId8"/>
              </a:rPr>
              <a:t>jtieche@sd44.ca</a:t>
            </a:r>
            <a:r>
              <a:rPr lang="en-US" b="1" i="1">
                <a:ea typeface="ＭＳ Ｐゴシック"/>
                <a:cs typeface="Calibri"/>
              </a:rPr>
              <a:t> </a:t>
            </a:r>
          </a:p>
          <a:p>
            <a:pPr marL="0" indent="0">
              <a:buNone/>
            </a:pPr>
            <a:r>
              <a:rPr lang="en-US" b="1">
                <a:ea typeface="ＭＳ Ｐゴシック"/>
                <a:cs typeface="Arial"/>
              </a:rPr>
              <a:t>Ms. Mancy So – </a:t>
            </a:r>
            <a:r>
              <a:rPr lang="en-US" b="1" i="1">
                <a:ea typeface="ＭＳ Ｐゴシック"/>
                <a:cs typeface="Arial"/>
              </a:rPr>
              <a:t>Grade 11 Counsellor,</a:t>
            </a:r>
            <a:r>
              <a:rPr lang="en-US" b="1">
                <a:ea typeface="ＭＳ Ｐゴシック"/>
                <a:cs typeface="Arial"/>
              </a:rPr>
              <a:t> </a:t>
            </a:r>
            <a:r>
              <a:rPr lang="en-US" b="1">
                <a:ea typeface="ＭＳ Ｐゴシック"/>
                <a:cs typeface="Arial"/>
                <a:hlinkClick r:id="rId9"/>
              </a:rPr>
              <a:t>mso@sd44.ca</a:t>
            </a:r>
            <a:r>
              <a:rPr lang="en-US" b="1">
                <a:ea typeface="ＭＳ Ｐゴシック"/>
                <a:cs typeface="Arial"/>
              </a:rPr>
              <a:t> </a:t>
            </a:r>
            <a:endParaRPr lang="en-US">
              <a:ea typeface="ＭＳ Ｐゴシック"/>
              <a:cs typeface="Arial"/>
            </a:endParaRPr>
          </a:p>
          <a:p>
            <a:pPr marL="0" indent="0">
              <a:buNone/>
            </a:pPr>
            <a:endParaRPr lang="en-US" b="1">
              <a:ea typeface="ＭＳ Ｐゴシック"/>
              <a:cs typeface="Calibri"/>
              <a:hlinkClick r:id="rId10"/>
            </a:endParaRPr>
          </a:p>
        </p:txBody>
      </p:sp>
    </p:spTree>
    <p:extLst>
      <p:ext uri="{BB962C8B-B14F-4D97-AF65-F5344CB8AC3E}">
        <p14:creationId xmlns:p14="http://schemas.microsoft.com/office/powerpoint/2010/main" val="30360827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C06D6-6DB0-3448-976E-4E1204012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710" y="589505"/>
            <a:ext cx="7055839" cy="1121941"/>
          </a:xfrm>
        </p:spPr>
        <p:txBody>
          <a:bodyPr>
            <a:normAutofit/>
          </a:bodyPr>
          <a:lstStyle/>
          <a:p>
            <a:r>
              <a:rPr lang="en-US" altLang="en-US" sz="4000">
                <a:ea typeface="ＭＳ Ｐゴシック"/>
              </a:rPr>
              <a:t>Scholarships and Awards</a:t>
            </a:r>
            <a:endParaRPr lang="en-US" sz="4000">
              <a:ea typeface="ＭＳ Ｐゴシック"/>
              <a:cs typeface="Arial"/>
            </a:endParaRPr>
          </a:p>
        </p:txBody>
      </p:sp>
      <p:pic>
        <p:nvPicPr>
          <p:cNvPr id="4" name="Picture 4" descr="MCj04325450000[1]">
            <a:extLst>
              <a:ext uri="{FF2B5EF4-FFF2-40B4-BE49-F238E27FC236}">
                <a16:creationId xmlns:a16="http://schemas.microsoft.com/office/drawing/2014/main" id="{B0BEB480-69E1-0545-957A-FC8432D86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70902">
            <a:off x="2685547" y="1939028"/>
            <a:ext cx="4211007" cy="392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>
            <a:extLst>
              <a:ext uri="{FF2B5EF4-FFF2-40B4-BE49-F238E27FC236}">
                <a16:creationId xmlns:a16="http://schemas.microsoft.com/office/drawing/2014/main" id="{CD13826C-DB11-144D-AC7E-635658F16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657" y="2955816"/>
            <a:ext cx="43265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Ｐゴシック"/>
                <a:cs typeface="Arial"/>
              </a:rPr>
              <a:t>Bursaries, Scholarships </a:t>
            </a:r>
            <a:endParaRPr lang="en-US" sz="2800">
              <a:effectLst>
                <a:outerShdw blurRad="38100" dist="38100" dir="2700000" algn="tl">
                  <a:srgbClr val="FFFFFF"/>
                </a:outerShdw>
              </a:effectLst>
              <a:cs typeface="Arial"/>
            </a:endParaRPr>
          </a:p>
          <a:p>
            <a:pPr algn="ctr"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Ｐゴシック"/>
                <a:cs typeface="Arial"/>
              </a:rPr>
              <a:t>&amp; Awards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D589EF8A-37C3-B24D-AF9E-881017258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591" y="4885976"/>
            <a:ext cx="32756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/>
              <a:t>Entrance Awards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860BEAAC-9A93-BB42-9D0E-1E3B9A4FF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312" y="4818473"/>
            <a:ext cx="3101267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Internal  </a:t>
            </a:r>
            <a:r>
              <a:rPr lang="en-US" altLang="en-US"/>
              <a:t>(Windsor) </a:t>
            </a:r>
          </a:p>
          <a:p>
            <a:r>
              <a:rPr lang="en-US" altLang="en-US"/>
              <a:t>and External</a:t>
            </a:r>
          </a:p>
        </p:txBody>
      </p:sp>
    </p:spTree>
    <p:extLst>
      <p:ext uri="{BB962C8B-B14F-4D97-AF65-F5344CB8AC3E}">
        <p14:creationId xmlns:p14="http://schemas.microsoft.com/office/powerpoint/2010/main" val="28480803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32" name="Rectangle 71">
            <a:extLst>
              <a:ext uri="{FF2B5EF4-FFF2-40B4-BE49-F238E27FC236}">
                <a16:creationId xmlns:a16="http://schemas.microsoft.com/office/drawing/2014/main" id="{CC3320C8-0DF2-47E2-AE32-8C570D54B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400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33" name="Picture 73">
            <a:extLst>
              <a:ext uri="{FF2B5EF4-FFF2-40B4-BE49-F238E27FC236}">
                <a16:creationId xmlns:a16="http://schemas.microsoft.com/office/drawing/2014/main" id="{9937E2AB-626F-4D5D-8344-EE2C08191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81934" name="Picture 75">
            <a:extLst>
              <a:ext uri="{FF2B5EF4-FFF2-40B4-BE49-F238E27FC236}">
                <a16:creationId xmlns:a16="http://schemas.microsoft.com/office/drawing/2014/main" id="{31374C91-3FF2-48F7-A02C-36E1E075F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81935" name="Rectangle 77">
            <a:extLst>
              <a:ext uri="{FF2B5EF4-FFF2-40B4-BE49-F238E27FC236}">
                <a16:creationId xmlns:a16="http://schemas.microsoft.com/office/drawing/2014/main" id="{AC084A8C-D0A6-4A75-AED9-C13FD20A6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36" name="Rectangle 79">
            <a:extLst>
              <a:ext uri="{FF2B5EF4-FFF2-40B4-BE49-F238E27FC236}">
                <a16:creationId xmlns:a16="http://schemas.microsoft.com/office/drawing/2014/main" id="{6B537086-027A-4360-81BC-8BA916D2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37" name="Rectangle 81">
            <a:extLst>
              <a:ext uri="{FF2B5EF4-FFF2-40B4-BE49-F238E27FC236}">
                <a16:creationId xmlns:a16="http://schemas.microsoft.com/office/drawing/2014/main" id="{EFAAFA00-A1E1-4789-A035-9CBB7B030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9" y="0"/>
            <a:ext cx="77835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21" name="Title 3">
            <a:extLst>
              <a:ext uri="{FF2B5EF4-FFF2-40B4-BE49-F238E27FC236}">
                <a16:creationId xmlns:a16="http://schemas.microsoft.com/office/drawing/2014/main" id="{78510D16-87B4-4B78-8344-D52E8E8D1EE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04823" y="171412"/>
            <a:ext cx="6456028" cy="124024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b="1"/>
              <a:t>Windsor Internal Scholarships (more than 35)</a:t>
            </a:r>
            <a:endParaRPr lang="en-US" altLang="en-US" sz="3600" b="1">
              <a:cs typeface="Arial"/>
            </a:endParaRPr>
          </a:p>
        </p:txBody>
      </p:sp>
      <p:sp>
        <p:nvSpPr>
          <p:cNvPr id="81922" name="Rectangle 3">
            <a:extLst>
              <a:ext uri="{FF2B5EF4-FFF2-40B4-BE49-F238E27FC236}">
                <a16:creationId xmlns:a16="http://schemas.microsoft.com/office/drawing/2014/main" id="{379055B4-22CA-40F7-9125-B9D114B376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36787" y="1212140"/>
            <a:ext cx="7992131" cy="564314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en-US" altLang="en-US" sz="2000">
              <a:ea typeface="MS PGothic"/>
              <a:cs typeface="Arial"/>
            </a:endParaRPr>
          </a:p>
          <a:p>
            <a:pPr marL="257810" indent="-257810" eaLnBrk="1" hangingPunct="1">
              <a:lnSpc>
                <a:spcPct val="110000"/>
              </a:lnSpc>
            </a:pPr>
            <a:r>
              <a:rPr lang="en-US" altLang="en-US" sz="2000">
                <a:ea typeface="MS PGothic"/>
              </a:rPr>
              <a:t>Digital application form – </a:t>
            </a:r>
            <a:r>
              <a:rPr lang="en-US" altLang="en-US" sz="2000" b="1" u="sng">
                <a:ea typeface="MS PGothic"/>
              </a:rPr>
              <a:t>Due Thurs. Dec. 4th</a:t>
            </a:r>
            <a:endParaRPr lang="en-US" altLang="en-US" sz="2000" b="1" u="sng" baseline="30000">
              <a:ea typeface="MS PGothic"/>
              <a:cs typeface="Arial"/>
            </a:endParaRPr>
          </a:p>
          <a:p>
            <a:pPr marL="596265" lvl="1" indent="-253365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altLang="en-US" sz="1800" b="1" u="sng">
                <a:ea typeface="MS PGothic"/>
              </a:rPr>
              <a:t>Will be posted on Teams Nov 7th</a:t>
            </a:r>
            <a:endParaRPr lang="en-US" altLang="en-US" sz="1800">
              <a:ea typeface="MS PGothic"/>
              <a:cs typeface="Arial" panose="020B0604020202020204"/>
            </a:endParaRPr>
          </a:p>
          <a:p>
            <a:pPr marL="596265" lvl="1" indent="-253365">
              <a:lnSpc>
                <a:spcPct val="110000"/>
              </a:lnSpc>
              <a:buFont typeface="Wingdings"/>
              <a:buChar char="§"/>
            </a:pPr>
            <a:r>
              <a:rPr lang="en-US" altLang="en-US" sz="1800">
                <a:ea typeface="MS PGothic"/>
              </a:rPr>
              <a:t>General criteria includes:</a:t>
            </a:r>
            <a:endParaRPr lang="en-US" altLang="en-US" sz="1800">
              <a:ea typeface="MS PGothic"/>
              <a:cs typeface="Arial"/>
            </a:endParaRPr>
          </a:p>
          <a:p>
            <a:pPr marL="943610" lvl="2" indent="-25781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altLang="en-US" sz="1600">
                <a:ea typeface="MS PGothic"/>
              </a:rPr>
              <a:t>Academic standing</a:t>
            </a:r>
            <a:endParaRPr lang="en-US" altLang="en-US" sz="1600">
              <a:ea typeface="MS PGothic"/>
              <a:cs typeface="Arial"/>
            </a:endParaRPr>
          </a:p>
          <a:p>
            <a:pPr marL="943610" lvl="2" indent="-25781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altLang="en-US" sz="1600">
                <a:ea typeface="MS PGothic"/>
              </a:rPr>
              <a:t>Volunteer service </a:t>
            </a:r>
            <a:endParaRPr lang="en-US" altLang="en-US" sz="1600">
              <a:ea typeface="MS PGothic"/>
              <a:cs typeface="Arial"/>
            </a:endParaRPr>
          </a:p>
          <a:p>
            <a:pPr marL="943610" lvl="2" indent="-25781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altLang="en-US" sz="1600">
                <a:ea typeface="MS PGothic"/>
                <a:cs typeface="Arial"/>
              </a:rPr>
              <a:t>Citizenship</a:t>
            </a:r>
          </a:p>
          <a:p>
            <a:pPr marL="943610" lvl="2" indent="-257810"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altLang="en-US" sz="1600">
                <a:ea typeface="MS PGothic"/>
              </a:rPr>
              <a:t>Extracurricular involvement </a:t>
            </a:r>
            <a:endParaRPr lang="en-US" altLang="en-US" sz="1600">
              <a:ea typeface="MS PGothic"/>
              <a:cs typeface="Arial"/>
            </a:endParaRPr>
          </a:p>
          <a:p>
            <a:pPr marL="257810" indent="-257810">
              <a:lnSpc>
                <a:spcPct val="110000"/>
              </a:lnSpc>
            </a:pPr>
            <a:r>
              <a:rPr lang="en-US" altLang="en-US" sz="2400">
                <a:ea typeface="MS PGothic"/>
              </a:rPr>
              <a:t>Specific Criteria – depends on scholarship or bursary </a:t>
            </a:r>
            <a:endParaRPr lang="en-US" sz="2000">
              <a:ea typeface="MS PGothic"/>
              <a:cs typeface="Arial" panose="020B0604020202020204"/>
            </a:endParaRPr>
          </a:p>
          <a:p>
            <a:pPr marL="943610" lvl="2" indent="-257810">
              <a:lnSpc>
                <a:spcPct val="110000"/>
              </a:lnSpc>
            </a:pPr>
            <a:r>
              <a:rPr lang="en-US" sz="1600">
                <a:ea typeface="MS PGothic"/>
              </a:rPr>
              <a:t>Vocational interest * may not need above criteria</a:t>
            </a:r>
            <a:endParaRPr lang="en-US" sz="1600">
              <a:ea typeface="MS PGothic"/>
              <a:cs typeface="Arial" panose="020B0604020202020204"/>
            </a:endParaRPr>
          </a:p>
          <a:p>
            <a:pPr marL="943610" lvl="2" indent="-257810">
              <a:lnSpc>
                <a:spcPct val="110000"/>
              </a:lnSpc>
            </a:pPr>
            <a:r>
              <a:rPr lang="en-US" sz="1600">
                <a:ea typeface="MS PGothic"/>
              </a:rPr>
              <a:t>Financial need * requires interview with counsellor</a:t>
            </a:r>
            <a:endParaRPr lang="en-US">
              <a:cs typeface="Arial" panose="020B0604020202020204"/>
            </a:endParaRPr>
          </a:p>
          <a:p>
            <a:pPr marL="257810" indent="-25781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altLang="en-US" sz="2000">
                <a:ea typeface="MS PGothic"/>
              </a:rPr>
              <a:t>Decided by Windsor’s Scholarship Committee on behalf of donors</a:t>
            </a:r>
            <a:endParaRPr lang="en-US" altLang="en-US" sz="2000">
              <a:ea typeface="MS PGothic"/>
              <a:cs typeface="Arial" panose="020B0604020202020204"/>
            </a:endParaRPr>
          </a:p>
        </p:txBody>
      </p:sp>
      <p:pic>
        <p:nvPicPr>
          <p:cNvPr id="81923" name="Picture 1">
            <a:extLst>
              <a:ext uri="{FF2B5EF4-FFF2-40B4-BE49-F238E27FC236}">
                <a16:creationId xmlns:a16="http://schemas.microsoft.com/office/drawing/2014/main" id="{194C3251-8C1D-40C4-953B-AA94B81729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1503" y="2394939"/>
            <a:ext cx="1667131" cy="1867186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38" name="Rectangle 83">
            <a:extLst>
              <a:ext uri="{FF2B5EF4-FFF2-40B4-BE49-F238E27FC236}">
                <a16:creationId xmlns:a16="http://schemas.microsoft.com/office/drawing/2014/main" id="{FC0230C3-CF46-441A-85D2-5E6F8B3A1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40749" y="-2718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734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001" name="Rectangle 71">
            <a:extLst>
              <a:ext uri="{FF2B5EF4-FFF2-40B4-BE49-F238E27FC236}">
                <a16:creationId xmlns:a16="http://schemas.microsoft.com/office/drawing/2014/main" id="{CC3320C8-0DF2-47E2-AE32-8C570D54B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400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002" name="Picture 73">
            <a:extLst>
              <a:ext uri="{FF2B5EF4-FFF2-40B4-BE49-F238E27FC236}">
                <a16:creationId xmlns:a16="http://schemas.microsoft.com/office/drawing/2014/main" id="{9937E2AB-626F-4D5D-8344-EE2C08191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84003" name="Picture 75">
            <a:extLst>
              <a:ext uri="{FF2B5EF4-FFF2-40B4-BE49-F238E27FC236}">
                <a16:creationId xmlns:a16="http://schemas.microsoft.com/office/drawing/2014/main" id="{31374C91-3FF2-48F7-A02C-36E1E075F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84004" name="Rectangle 77">
            <a:extLst>
              <a:ext uri="{FF2B5EF4-FFF2-40B4-BE49-F238E27FC236}">
                <a16:creationId xmlns:a16="http://schemas.microsoft.com/office/drawing/2014/main" id="{AC084A8C-D0A6-4A75-AED9-C13FD20A6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005" name="Rectangle 79">
            <a:extLst>
              <a:ext uri="{FF2B5EF4-FFF2-40B4-BE49-F238E27FC236}">
                <a16:creationId xmlns:a16="http://schemas.microsoft.com/office/drawing/2014/main" id="{6B537086-027A-4360-81BC-8BA916D2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006" name="Rectangle 81">
            <a:extLst>
              <a:ext uri="{FF2B5EF4-FFF2-40B4-BE49-F238E27FC236}">
                <a16:creationId xmlns:a16="http://schemas.microsoft.com/office/drawing/2014/main" id="{EFAAFA00-A1E1-4789-A035-9CBB7B030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9" y="0"/>
            <a:ext cx="77835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970" name="Title 3">
            <a:extLst>
              <a:ext uri="{FF2B5EF4-FFF2-40B4-BE49-F238E27FC236}">
                <a16:creationId xmlns:a16="http://schemas.microsoft.com/office/drawing/2014/main" id="{B8D60EE8-8C62-494C-924E-2752C1E6A8D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83737" y="482983"/>
            <a:ext cx="6456028" cy="1077229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600" b="1"/>
              <a:t>External Scholarships</a:t>
            </a:r>
            <a:endParaRPr lang="en-US" altLang="en-US" sz="3600" b="1">
              <a:cs typeface="Arial"/>
            </a:endParaRPr>
          </a:p>
        </p:txBody>
      </p:sp>
      <p:sp>
        <p:nvSpPr>
          <p:cNvPr id="83969" name="Rectangle 3">
            <a:extLst>
              <a:ext uri="{FF2B5EF4-FFF2-40B4-BE49-F238E27FC236}">
                <a16:creationId xmlns:a16="http://schemas.microsoft.com/office/drawing/2014/main" id="{2456AF02-507E-4EF0-9F0F-5CC2EA9AAA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7992" y="1321504"/>
            <a:ext cx="7784884" cy="6139944"/>
          </a:xfrm>
        </p:spPr>
        <p:txBody>
          <a:bodyPr>
            <a:normAutofit fontScale="92500" lnSpcReduction="20000"/>
          </a:bodyPr>
          <a:lstStyle/>
          <a:p>
            <a:pPr marL="257810" indent="-257810"/>
            <a:r>
              <a:rPr lang="en-US" sz="2400">
                <a:ea typeface="+mn-lt"/>
                <a:cs typeface="+mn-lt"/>
                <a:hlinkClick r:id="rId6"/>
              </a:rPr>
              <a:t>www.scholarshipscanada.com</a:t>
            </a:r>
            <a:endParaRPr lang="en-US" altLang="en-US" sz="2400">
              <a:ea typeface="MS PGothic"/>
              <a:cs typeface="Arial" panose="020B0604020202020204"/>
            </a:endParaRPr>
          </a:p>
          <a:p>
            <a:pPr marL="257810" indent="-257810"/>
            <a:r>
              <a:rPr lang="en-US" sz="2400">
                <a:ea typeface="+mn-lt"/>
                <a:cs typeface="+mn-lt"/>
                <a:hlinkClick r:id="rId7"/>
              </a:rPr>
              <a:t>www.studentawards.com</a:t>
            </a:r>
            <a:endParaRPr lang="en-US" sz="2400">
              <a:ea typeface="MS PGothic"/>
              <a:cs typeface="Arial" panose="020B0604020202020204"/>
            </a:endParaRPr>
          </a:p>
          <a:p>
            <a:pPr marL="257810" indent="-257810"/>
            <a:r>
              <a:rPr lang="en-US" sz="2400">
                <a:ea typeface="+mn-lt"/>
                <a:cs typeface="+mn-lt"/>
                <a:hlinkClick r:id="rId8"/>
              </a:rPr>
              <a:t>www.studentscholarships.org</a:t>
            </a:r>
            <a:endParaRPr lang="en-US" sz="2400">
              <a:ea typeface="+mn-lt"/>
              <a:cs typeface="+mn-lt"/>
            </a:endParaRPr>
          </a:p>
          <a:p>
            <a:pPr marL="257810" indent="-257810"/>
            <a:r>
              <a:rPr lang="en-US" altLang="en-US" sz="2400">
                <a:ea typeface="+mn-lt"/>
                <a:cs typeface="+mn-lt"/>
              </a:rPr>
              <a:t>PSI Entrance scholarships</a:t>
            </a:r>
          </a:p>
          <a:p>
            <a:pPr marL="257810" indent="-257810"/>
            <a:r>
              <a:rPr lang="en-US" altLang="en-US" sz="2400">
                <a:ea typeface="+mn-lt"/>
                <a:cs typeface="+mn-lt"/>
              </a:rPr>
              <a:t>Employer scholarships (i.e. CUPE)</a:t>
            </a:r>
          </a:p>
          <a:p>
            <a:pPr marL="257810" indent="-257810"/>
            <a:r>
              <a:rPr lang="en-US" altLang="en-US" sz="2400">
                <a:ea typeface="+mn-lt"/>
                <a:cs typeface="+mn-lt"/>
              </a:rPr>
              <a:t>Many require detailed application - save your essay!</a:t>
            </a:r>
          </a:p>
          <a:p>
            <a:pPr marL="257810" indent="-257810"/>
            <a:r>
              <a:rPr lang="en-US" altLang="en-US" sz="2400">
                <a:ea typeface="+mn-lt"/>
                <a:cs typeface="+mn-lt"/>
              </a:rPr>
              <a:t>May require reference letter – give 2 weeks, give outline of scholarship criteria and follow up with thank you letter!</a:t>
            </a:r>
            <a:endParaRPr lang="en-US" altLang="en-US" sz="2400">
              <a:ea typeface="MS PGothic"/>
              <a:cs typeface="+mn-lt"/>
            </a:endParaRPr>
          </a:p>
          <a:p>
            <a:pPr marL="257810" indent="-257810"/>
            <a:endParaRPr lang="en-US" sz="2400">
              <a:ea typeface="MS PGothic"/>
              <a:cs typeface="Arial" panose="020B0604020202020204"/>
            </a:endParaRPr>
          </a:p>
          <a:p>
            <a:pPr marL="257810" indent="-257810"/>
            <a:r>
              <a:rPr lang="en-US" altLang="en-US" sz="2400">
                <a:ea typeface="MS PGothic"/>
              </a:rPr>
              <a:t>More "External Scholarships" on Windsor Counselling Website, listed by month of due date</a:t>
            </a:r>
            <a:endParaRPr lang="en-US" altLang="en-US" sz="2400">
              <a:cs typeface="Arial"/>
            </a:endParaRPr>
          </a:p>
          <a:p>
            <a:pPr marL="257810" indent="-257810" eaLnBrk="1" hangingPunct="1">
              <a:buFont typeface="Wingdings" panose="05000000000000000000" pitchFamily="2" charset="2"/>
              <a:buChar char="§"/>
            </a:pPr>
            <a:br>
              <a:rPr lang="en-US" altLang="en-US"/>
            </a:br>
            <a:endParaRPr lang="en-US" altLang="en-US">
              <a:cs typeface="Arial" panose="020B0604020202020204"/>
            </a:endParaRPr>
          </a:p>
          <a:p>
            <a:pPr marL="257810" indent="-257810" eaLnBrk="1" hangingPunct="1">
              <a:buFont typeface="Wingdings" panose="05000000000000000000" pitchFamily="2" charset="2"/>
              <a:buNone/>
            </a:pPr>
            <a:endParaRPr lang="en-US" altLang="en-US">
              <a:cs typeface="Arial" panose="020B0604020202020204"/>
            </a:endParaRPr>
          </a:p>
        </p:txBody>
      </p:sp>
      <p:pic>
        <p:nvPicPr>
          <p:cNvPr id="83971" name="Picture 1">
            <a:extLst>
              <a:ext uri="{FF2B5EF4-FFF2-40B4-BE49-F238E27FC236}">
                <a16:creationId xmlns:a16="http://schemas.microsoft.com/office/drawing/2014/main" id="{CFECC479-0A60-4017-B601-7B928B6961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4011" y="1321504"/>
            <a:ext cx="2288232" cy="1564679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007" name="Rectangle 83">
            <a:extLst>
              <a:ext uri="{FF2B5EF4-FFF2-40B4-BE49-F238E27FC236}">
                <a16:creationId xmlns:a16="http://schemas.microsoft.com/office/drawing/2014/main" id="{FC0230C3-CF46-441A-85D2-5E6F8B3A1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40749" y="-2718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757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3">
            <a:extLst>
              <a:ext uri="{FF2B5EF4-FFF2-40B4-BE49-F238E27FC236}">
                <a16:creationId xmlns:a16="http://schemas.microsoft.com/office/drawing/2014/main" id="{B8D60EE8-8C62-494C-924E-2752C1E6A8D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880171" y="552517"/>
            <a:ext cx="6583464" cy="998696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600"/>
              <a:t>How to access this information</a:t>
            </a:r>
            <a:endParaRPr lang="en-US" sz="3600"/>
          </a:p>
        </p:txBody>
      </p:sp>
      <p:pic>
        <p:nvPicPr>
          <p:cNvPr id="2" name="Picture 1" descr="A screenshot of a school website&#10;&#10;AI-generated content may be incorrect.">
            <a:extLst>
              <a:ext uri="{FF2B5EF4-FFF2-40B4-BE49-F238E27FC236}">
                <a16:creationId xmlns:a16="http://schemas.microsoft.com/office/drawing/2014/main" id="{772E0628-88BD-5CE4-977D-B6535E051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530" y="1277764"/>
            <a:ext cx="6384206" cy="5390568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7ABAC449-03F2-41FA-A13D-501BF3870296}"/>
              </a:ext>
            </a:extLst>
          </p:cNvPr>
          <p:cNvSpPr/>
          <p:nvPr/>
        </p:nvSpPr>
        <p:spPr>
          <a:xfrm>
            <a:off x="5174025" y="4909856"/>
            <a:ext cx="978408" cy="36004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937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3">
            <a:extLst>
              <a:ext uri="{FF2B5EF4-FFF2-40B4-BE49-F238E27FC236}">
                <a16:creationId xmlns:a16="http://schemas.microsoft.com/office/drawing/2014/main" id="{B8D60EE8-8C62-494C-924E-2752C1E6A8D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437649" y="774900"/>
            <a:ext cx="6634133" cy="1169760"/>
          </a:xfrm>
        </p:spPr>
        <p:txBody>
          <a:bodyPr/>
          <a:lstStyle/>
          <a:p>
            <a:r>
              <a:rPr lang="en-US" altLang="en-US"/>
              <a:t>External Awards (Scholarships &amp; Bursaries)</a:t>
            </a:r>
          </a:p>
        </p:txBody>
      </p:sp>
      <p:pic>
        <p:nvPicPr>
          <p:cNvPr id="5" name="Picture 4" descr="A screenshot of a website&#10;&#10;AI-generated content may be incorrect.">
            <a:extLst>
              <a:ext uri="{FF2B5EF4-FFF2-40B4-BE49-F238E27FC236}">
                <a16:creationId xmlns:a16="http://schemas.microsoft.com/office/drawing/2014/main" id="{4FFB4EC5-690A-14A9-97EC-1F98C2493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53" y="0"/>
            <a:ext cx="8003416" cy="685800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E47CA20D-B87D-4865-8BDB-9B333AEA3B37}"/>
              </a:ext>
            </a:extLst>
          </p:cNvPr>
          <p:cNvSpPr/>
          <p:nvPr/>
        </p:nvSpPr>
        <p:spPr>
          <a:xfrm>
            <a:off x="562297" y="4499378"/>
            <a:ext cx="754641" cy="286677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473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AEF9200-1555-B37B-52BD-1997759582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7121" y="-6523"/>
            <a:ext cx="7391352" cy="685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0389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00748FE5-971C-4D3D-9E82-844F9896D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400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3" name="Picture 192">
            <a:extLst>
              <a:ext uri="{FF2B5EF4-FFF2-40B4-BE49-F238E27FC236}">
                <a16:creationId xmlns:a16="http://schemas.microsoft.com/office/drawing/2014/main" id="{265180ED-82FA-4DB9-977A-EF01472A5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194" name="Picture 193">
            <a:extLst>
              <a:ext uri="{FF2B5EF4-FFF2-40B4-BE49-F238E27FC236}">
                <a16:creationId xmlns:a16="http://schemas.microsoft.com/office/drawing/2014/main" id="{1770DC71-8434-464C-A23E-E7BC9BC89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195" name="Rectangle 194">
            <a:extLst>
              <a:ext uri="{FF2B5EF4-FFF2-40B4-BE49-F238E27FC236}">
                <a16:creationId xmlns:a16="http://schemas.microsoft.com/office/drawing/2014/main" id="{357561C8-C082-42A2-8092-4FB6D770A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7FC43BFC-462D-410C-B3EE-F37EF751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9" y="0"/>
            <a:ext cx="77835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249AB746-FA98-9A41-B91D-17A95D0297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77366" y="642277"/>
            <a:ext cx="4003779" cy="107722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b="1">
                <a:ea typeface="ＭＳ Ｐゴシック"/>
              </a:rPr>
              <a:t>Bursaries</a:t>
            </a:r>
            <a:endParaRPr lang="en-US" altLang="en-US" b="1">
              <a:ea typeface="ＭＳ Ｐゴシック"/>
              <a:cs typeface="Arial"/>
            </a:endParaRPr>
          </a:p>
        </p:txBody>
      </p:sp>
      <p:pic>
        <p:nvPicPr>
          <p:cNvPr id="3" name="Picture 3" descr="A black umbrella over a piggybank">
            <a:extLst>
              <a:ext uri="{FF2B5EF4-FFF2-40B4-BE49-F238E27FC236}">
                <a16:creationId xmlns:a16="http://schemas.microsoft.com/office/drawing/2014/main" id="{C7784726-9404-4975-AAB9-2EF3ECD903F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841" r="37295" b="-1"/>
          <a:stretch/>
        </p:blipFill>
        <p:spPr>
          <a:xfrm>
            <a:off x="758910" y="227"/>
            <a:ext cx="2288595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7" name="Rectangle 196">
            <a:extLst>
              <a:ext uri="{FF2B5EF4-FFF2-40B4-BE49-F238E27FC236}">
                <a16:creationId xmlns:a16="http://schemas.microsoft.com/office/drawing/2014/main" id="{DDB9C59E-E311-421C-83D7-D60C5EBE7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9361209-20C6-554B-93A3-73327D09BA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47684" y="1886338"/>
            <a:ext cx="5074422" cy="4813272"/>
          </a:xfrm>
        </p:spPr>
        <p:txBody>
          <a:bodyPr>
            <a:normAutofit fontScale="77500" lnSpcReduction="20000"/>
          </a:bodyPr>
          <a:lstStyle/>
          <a:p>
            <a:pPr marL="257810" indent="-257810">
              <a:lnSpc>
                <a:spcPct val="110000"/>
              </a:lnSpc>
              <a:buNone/>
            </a:pPr>
            <a:endParaRPr lang="en-US" altLang="en-US" b="1">
              <a:ea typeface="ＭＳ Ｐゴシック" panose="020B0600070205080204" pitchFamily="34" charset="-128"/>
              <a:cs typeface="Arial"/>
            </a:endParaRPr>
          </a:p>
          <a:p>
            <a:pPr marL="596265" lvl="1" indent="-253365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en-US" sz="2800">
                <a:ea typeface="ＭＳ Ｐゴシック"/>
              </a:rPr>
              <a:t>For students in financial need</a:t>
            </a:r>
            <a:endParaRPr lang="en-US" altLang="en-US" sz="2800">
              <a:ea typeface="ＭＳ Ｐゴシック"/>
              <a:cs typeface="Arial"/>
            </a:endParaRPr>
          </a:p>
          <a:p>
            <a:pPr marL="596265" lvl="1" indent="-253365">
              <a:lnSpc>
                <a:spcPct val="110000"/>
              </a:lnSpc>
            </a:pPr>
            <a:endParaRPr lang="en-US" altLang="en-US" sz="2800">
              <a:ea typeface="ＭＳ Ｐゴシック"/>
              <a:cs typeface="Arial"/>
            </a:endParaRPr>
          </a:p>
          <a:p>
            <a:pPr marL="596265" lvl="1" indent="-253365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en-US" sz="2800">
                <a:ea typeface="ＭＳ Ｐゴシック"/>
                <a:cs typeface="Arial"/>
              </a:rPr>
              <a:t>Must indicate ‘need’ on your application and have interview with counsellor</a:t>
            </a:r>
          </a:p>
          <a:p>
            <a:pPr marL="596265" lvl="1" indent="-253365">
              <a:lnSpc>
                <a:spcPct val="110000"/>
              </a:lnSpc>
            </a:pPr>
            <a:endParaRPr lang="en-US" altLang="en-US" sz="2800">
              <a:ea typeface="ＭＳ Ｐゴシック"/>
              <a:cs typeface="Arial"/>
            </a:endParaRPr>
          </a:p>
          <a:p>
            <a:pPr marL="596265" lvl="1" indent="-253365" eaLnBrk="1" hangingPunct="1">
              <a:lnSpc>
                <a:spcPct val="110000"/>
              </a:lnSpc>
            </a:pPr>
            <a:r>
              <a:rPr lang="en-US" altLang="en-US" sz="2800">
                <a:ea typeface="ＭＳ Ｐゴシック"/>
              </a:rPr>
              <a:t>Non-repayable financial award</a:t>
            </a:r>
            <a:endParaRPr lang="en-US" altLang="en-US" sz="2800">
              <a:ea typeface="ＭＳ Ｐゴシック"/>
              <a:cs typeface="Arial"/>
            </a:endParaRPr>
          </a:p>
          <a:p>
            <a:pPr marL="257810" indent="-257810" eaLnBrk="1" hangingPunct="1">
              <a:lnSpc>
                <a:spcPct val="110000"/>
              </a:lnSpc>
              <a:buClr>
                <a:srgbClr val="404040"/>
              </a:buClr>
              <a:buFont typeface="Wingdings" pitchFamily="2" charset="2"/>
              <a:buNone/>
            </a:pPr>
            <a:r>
              <a:rPr lang="en-US" altLang="en-US">
                <a:ea typeface="ＭＳ Ｐゴシック"/>
              </a:rPr>
              <a:t>			</a:t>
            </a:r>
            <a:endParaRPr lang="en-US" altLang="en-US" b="1">
              <a:ea typeface="ＭＳ Ｐゴシック"/>
              <a:cs typeface="Arial" panose="020B0604020202020204"/>
            </a:endParaRPr>
          </a:p>
          <a:p>
            <a:pPr marL="596265" lvl="1" indent="-253365" eaLnBrk="1" hangingPunct="1">
              <a:lnSpc>
                <a:spcPct val="110000"/>
              </a:lnSpc>
              <a:buFont typeface="Wingdings" pitchFamily="2" charset="2"/>
              <a:buChar char="§"/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596265" lvl="1" indent="-253365" eaLnBrk="1" hangingPunct="1">
              <a:lnSpc>
                <a:spcPct val="110000"/>
              </a:lnSpc>
              <a:buFont typeface="Wingdings" pitchFamily="2" charset="2"/>
              <a:buChar char="§"/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57810" indent="-257810" eaLnBrk="1" hangingPunct="1">
              <a:lnSpc>
                <a:spcPct val="110000"/>
              </a:lnSpc>
              <a:buFont typeface="Wingdings" pitchFamily="2" charset="2"/>
              <a:buChar char="q"/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57810" indent="-257810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>
                <a:latin typeface="Arial"/>
                <a:ea typeface="ＭＳ Ｐゴシック"/>
                <a:cs typeface="Arial"/>
              </a:rPr>
              <a:t>	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FF9CCB84-4641-45C1-9C0C-D35DEB9B2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40749" y="-2718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911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3">
            <a:extLst>
              <a:ext uri="{FF2B5EF4-FFF2-40B4-BE49-F238E27FC236}">
                <a16:creationId xmlns:a16="http://schemas.microsoft.com/office/drawing/2014/main" id="{7859197D-4140-4B7A-B248-3038EA709D3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48896" y="539589"/>
            <a:ext cx="6665593" cy="112194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200"/>
              <a:t>Student Loans</a:t>
            </a:r>
            <a:endParaRPr lang="en-US" altLang="en-US" sz="3200">
              <a:cs typeface="Arial"/>
            </a:endParaRPr>
          </a:p>
        </p:txBody>
      </p:sp>
      <p:sp>
        <p:nvSpPr>
          <p:cNvPr id="86017" name="Rectangle 3">
            <a:extLst>
              <a:ext uri="{FF2B5EF4-FFF2-40B4-BE49-F238E27FC236}">
                <a16:creationId xmlns:a16="http://schemas.microsoft.com/office/drawing/2014/main" id="{1A67D872-0655-464B-8289-1457345872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45485" y="2028657"/>
            <a:ext cx="7063456" cy="3667198"/>
          </a:xfrm>
        </p:spPr>
        <p:txBody>
          <a:bodyPr>
            <a:normAutofit fontScale="92500" lnSpcReduction="10000"/>
          </a:bodyPr>
          <a:lstStyle/>
          <a:p>
            <a:pPr marL="257810" indent="-257810">
              <a:buFont typeface="Wingdings" panose="05000000000000000000" pitchFamily="2" charset="2"/>
              <a:buChar char="q"/>
            </a:pPr>
            <a:r>
              <a:rPr lang="en-US" altLang="en-US" sz="2800">
                <a:solidFill>
                  <a:schemeClr val="tx1">
                    <a:lumMod val="95000"/>
                  </a:schemeClr>
                </a:solidFill>
              </a:rPr>
              <a:t>Usually, you apply in September of your post-secondary year </a:t>
            </a:r>
            <a:endParaRPr lang="en-US" altLang="en-US" sz="2800">
              <a:solidFill>
                <a:schemeClr val="tx1">
                  <a:lumMod val="95000"/>
                </a:schemeClr>
              </a:solidFill>
              <a:cs typeface="Arial"/>
            </a:endParaRPr>
          </a:p>
          <a:p>
            <a:pPr marL="257810" indent="-257810" eaLnBrk="1" hangingPunct="1">
              <a:buFont typeface="Wingdings" panose="05000000000000000000" pitchFamily="2" charset="2"/>
              <a:buChar char="q"/>
            </a:pPr>
            <a:r>
              <a:rPr lang="en-US" altLang="en-US" sz="2800">
                <a:solidFill>
                  <a:schemeClr val="tx1">
                    <a:lumMod val="95000"/>
                  </a:schemeClr>
                </a:solidFill>
              </a:rPr>
              <a:t>Websites:</a:t>
            </a:r>
            <a:endParaRPr lang="en-US" altLang="en-US" sz="2800">
              <a:solidFill>
                <a:schemeClr val="tx1">
                  <a:lumMod val="95000"/>
                </a:schemeClr>
              </a:solidFill>
              <a:cs typeface="Arial"/>
            </a:endParaRPr>
          </a:p>
          <a:p>
            <a:pPr marL="943610" lvl="2" indent="-257810" eaLnBrk="1" hangingPunct="1">
              <a:buFont typeface="Wingdings" panose="05000000000000000000" pitchFamily="2" charset="2"/>
              <a:buChar char="q"/>
            </a:pPr>
            <a:r>
              <a:rPr lang="en-US" altLang="en-US" sz="2800">
                <a:solidFill>
                  <a:srgbClr val="000000"/>
                </a:solidFill>
                <a:hlinkClick r:id="rId3"/>
              </a:rPr>
              <a:t>www.studentaidbc.ca</a:t>
            </a:r>
            <a:endParaRPr lang="en-US" altLang="en-US" sz="2800">
              <a:solidFill>
                <a:srgbClr val="000000"/>
              </a:solidFill>
              <a:cs typeface="Arial" panose="020B0604020202020204"/>
            </a:endParaRPr>
          </a:p>
          <a:p>
            <a:pPr marL="943610" lvl="2" indent="-257810" eaLnBrk="1" hangingPunct="1">
              <a:buFont typeface="Wingdings" panose="05000000000000000000" pitchFamily="2" charset="2"/>
              <a:buChar char="q"/>
            </a:pPr>
            <a:r>
              <a:rPr lang="en-US" altLang="en-US" sz="2800">
                <a:solidFill>
                  <a:srgbClr val="000000"/>
                </a:solidFill>
                <a:hlinkClick r:id="rId4"/>
              </a:rPr>
              <a:t>www.canlearn.ca</a:t>
            </a:r>
            <a:endParaRPr lang="en-US" altLang="en-US" sz="2800">
              <a:solidFill>
                <a:srgbClr val="000000"/>
              </a:solidFill>
              <a:cs typeface="Arial" panose="020B0604020202020204"/>
            </a:endParaRPr>
          </a:p>
          <a:p>
            <a:pPr marL="257810" indent="-257810" eaLnBrk="1" hangingPunct="1">
              <a:buFont typeface="Wingdings" panose="05000000000000000000" pitchFamily="2" charset="2"/>
              <a:buNone/>
            </a:pPr>
            <a:br>
              <a:rPr lang="en-US" altLang="en-US" sz="2000">
                <a:solidFill>
                  <a:srgbClr val="000000"/>
                </a:solidFill>
              </a:rPr>
            </a:br>
            <a:endParaRPr lang="en-US" altLang="en-US" sz="2000">
              <a:solidFill>
                <a:srgbClr val="000000"/>
              </a:solidFill>
              <a:cs typeface="Arial" panose="020B0604020202020204"/>
            </a:endParaRPr>
          </a:p>
          <a:p>
            <a:pPr marL="257810" indent="-257810" eaLnBrk="1" hangingPunct="1">
              <a:buFont typeface="Wingdings" panose="05000000000000000000" pitchFamily="2" charset="2"/>
              <a:buNone/>
            </a:pPr>
            <a:endParaRPr lang="en-US" altLang="en-US" sz="2000">
              <a:solidFill>
                <a:srgbClr val="000000"/>
              </a:solidFill>
              <a:cs typeface="Arial" panose="020B0604020202020204"/>
            </a:endParaRPr>
          </a:p>
        </p:txBody>
      </p:sp>
      <p:pic>
        <p:nvPicPr>
          <p:cNvPr id="86019" name="Picture 1">
            <a:extLst>
              <a:ext uri="{FF2B5EF4-FFF2-40B4-BE49-F238E27FC236}">
                <a16:creationId xmlns:a16="http://schemas.microsoft.com/office/drawing/2014/main" id="{2F559292-7FBE-4C9F-BF51-A6E31EFDB2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224" y="5294396"/>
            <a:ext cx="350202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0462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7B86F-98A6-C345-BA00-96B7518D5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9099" y="487177"/>
            <a:ext cx="5686336" cy="729149"/>
          </a:xfrm>
        </p:spPr>
        <p:txBody>
          <a:bodyPr>
            <a:normAutofit/>
          </a:bodyPr>
          <a:lstStyle/>
          <a:p>
            <a:pPr algn="l"/>
            <a:r>
              <a:rPr lang="en-US" sz="4000"/>
              <a:t>FINALLY…</a:t>
            </a:r>
            <a:endParaRPr lang="en-US" sz="4000">
              <a:cs typeface="Arial"/>
            </a:endParaRPr>
          </a:p>
        </p:txBody>
      </p:sp>
      <p:grpSp>
        <p:nvGrpSpPr>
          <p:cNvPr id="4" name="Group 9">
            <a:extLst>
              <a:ext uri="{FF2B5EF4-FFF2-40B4-BE49-F238E27FC236}">
                <a16:creationId xmlns:a16="http://schemas.microsoft.com/office/drawing/2014/main" id="{A91043AC-45BF-ED4F-A51F-81D96AC37ABF}"/>
              </a:ext>
            </a:extLst>
          </p:cNvPr>
          <p:cNvGrpSpPr>
            <a:grpSpLocks noGrp="1" noChangeAspect="1"/>
          </p:cNvGrpSpPr>
          <p:nvPr/>
        </p:nvGrpSpPr>
        <p:grpSpPr bwMode="auto">
          <a:xfrm>
            <a:off x="2609473" y="1412776"/>
            <a:ext cx="6288142" cy="7046880"/>
            <a:chOff x="1585" y="707"/>
            <a:chExt cx="2544" cy="2851"/>
          </a:xfrm>
        </p:grpSpPr>
        <p:sp>
          <p:nvSpPr>
            <p:cNvPr id="5" name="AutoShape 8">
              <a:extLst>
                <a:ext uri="{FF2B5EF4-FFF2-40B4-BE49-F238E27FC236}">
                  <a16:creationId xmlns:a16="http://schemas.microsoft.com/office/drawing/2014/main" id="{46B9327C-CEB4-3748-BF18-C1D0FC8C732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85" y="707"/>
              <a:ext cx="254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_s146442">
              <a:extLst>
                <a:ext uri="{FF2B5EF4-FFF2-40B4-BE49-F238E27FC236}">
                  <a16:creationId xmlns:a16="http://schemas.microsoft.com/office/drawing/2014/main" id="{CE70D248-8077-EB44-9A57-18E5DE324E06}"/>
                </a:ext>
              </a:extLst>
            </p:cNvPr>
            <p:cNvSpPr>
              <a:spLocks noChangeArrowheads="1" noTextEdit="1"/>
            </p:cNvSpPr>
            <p:nvPr/>
          </p:nvSpPr>
          <p:spPr bwMode="auto">
            <a:xfrm>
              <a:off x="2408" y="940"/>
              <a:ext cx="1086" cy="1083"/>
            </a:xfrm>
            <a:prstGeom prst="ellipse">
              <a:avLst/>
            </a:prstGeom>
            <a:solidFill>
              <a:srgbClr val="FFC000"/>
            </a:solidFill>
            <a:ln w="467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7" name="_s146443">
              <a:extLst>
                <a:ext uri="{FF2B5EF4-FFF2-40B4-BE49-F238E27FC236}">
                  <a16:creationId xmlns:a16="http://schemas.microsoft.com/office/drawing/2014/main" id="{A298A91D-A7FF-8949-8295-4C80E40CF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0" y="959"/>
              <a:ext cx="254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5200">
                <a:latin typeface="Garamond" panose="02020404030301010803" pitchFamily="18" charset="0"/>
              </a:endParaRPr>
            </a:p>
          </p:txBody>
        </p:sp>
        <p:sp>
          <p:nvSpPr>
            <p:cNvPr id="8" name="_s146444">
              <a:extLst>
                <a:ext uri="{FF2B5EF4-FFF2-40B4-BE49-F238E27FC236}">
                  <a16:creationId xmlns:a16="http://schemas.microsoft.com/office/drawing/2014/main" id="{27A01496-0CFE-9F42-96EE-8851AD99A0A0}"/>
                </a:ext>
              </a:extLst>
            </p:cNvPr>
            <p:cNvSpPr>
              <a:spLocks noChangeArrowheads="1" noTextEdit="1"/>
            </p:cNvSpPr>
            <p:nvPr/>
          </p:nvSpPr>
          <p:spPr bwMode="auto">
            <a:xfrm>
              <a:off x="2879" y="1661"/>
              <a:ext cx="1102" cy="1114"/>
            </a:xfrm>
            <a:prstGeom prst="ellipse">
              <a:avLst/>
            </a:prstGeom>
            <a:solidFill>
              <a:schemeClr val="accent3"/>
            </a:solidFill>
            <a:ln w="4670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9" name="_s146445">
              <a:extLst>
                <a:ext uri="{FF2B5EF4-FFF2-40B4-BE49-F238E27FC236}">
                  <a16:creationId xmlns:a16="http://schemas.microsoft.com/office/drawing/2014/main" id="{8012C012-3E57-B440-B3EA-D4789443E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6" y="2599"/>
              <a:ext cx="254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5200">
                <a:latin typeface="Garamond" panose="02020404030301010803" pitchFamily="18" charset="0"/>
              </a:endParaRPr>
            </a:p>
          </p:txBody>
        </p:sp>
        <p:sp>
          <p:nvSpPr>
            <p:cNvPr id="10" name="_s146446">
              <a:extLst>
                <a:ext uri="{FF2B5EF4-FFF2-40B4-BE49-F238E27FC236}">
                  <a16:creationId xmlns:a16="http://schemas.microsoft.com/office/drawing/2014/main" id="{5B8EB841-E777-FC45-9410-0FD72FEAD9CA}"/>
                </a:ext>
              </a:extLst>
            </p:cNvPr>
            <p:cNvSpPr>
              <a:spLocks noChangeArrowheads="1" noTextEdit="1"/>
            </p:cNvSpPr>
            <p:nvPr/>
          </p:nvSpPr>
          <p:spPr bwMode="auto">
            <a:xfrm>
              <a:off x="1971" y="1698"/>
              <a:ext cx="1112" cy="1101"/>
            </a:xfrm>
            <a:prstGeom prst="ellipse">
              <a:avLst/>
            </a:prstGeom>
            <a:solidFill>
              <a:schemeClr val="accent2"/>
            </a:solidFill>
            <a:ln w="467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11" name="_s146447">
              <a:extLst>
                <a:ext uri="{FF2B5EF4-FFF2-40B4-BE49-F238E27FC236}">
                  <a16:creationId xmlns:a16="http://schemas.microsoft.com/office/drawing/2014/main" id="{93D2D7E6-0038-544C-A430-904A60110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4" y="2599"/>
              <a:ext cx="254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5200">
                <a:latin typeface="Garamond" panose="02020404030301010803" pitchFamily="18" charset="0"/>
              </a:endParaRPr>
            </a:p>
          </p:txBody>
        </p:sp>
      </p:grpSp>
      <p:sp>
        <p:nvSpPr>
          <p:cNvPr id="12" name="WordArt 22">
            <a:extLst>
              <a:ext uri="{FF2B5EF4-FFF2-40B4-BE49-F238E27FC236}">
                <a16:creationId xmlns:a16="http://schemas.microsoft.com/office/drawing/2014/main" id="{8F797DAA-E18B-F742-9A9F-CC3060FC322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0003239">
            <a:off x="1117767" y="2412666"/>
            <a:ext cx="3902576" cy="4489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It's all about balance!</a:t>
            </a:r>
          </a:p>
        </p:txBody>
      </p:sp>
      <p:sp>
        <p:nvSpPr>
          <p:cNvPr id="13" name="Text Box 18">
            <a:extLst>
              <a:ext uri="{FF2B5EF4-FFF2-40B4-BE49-F238E27FC236}">
                <a16:creationId xmlns:a16="http://schemas.microsoft.com/office/drawing/2014/main" id="{BFC6FBF9-3F58-EA4E-88E5-A1F09C549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6985" y="2905832"/>
            <a:ext cx="2952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400"/>
              <a:t>Academic</a:t>
            </a:r>
          </a:p>
        </p:txBody>
      </p:sp>
      <p:sp>
        <p:nvSpPr>
          <p:cNvPr id="14" name="Text Box 19">
            <a:extLst>
              <a:ext uri="{FF2B5EF4-FFF2-40B4-BE49-F238E27FC236}">
                <a16:creationId xmlns:a16="http://schemas.microsoft.com/office/drawing/2014/main" id="{A6615E43-9370-D342-96DC-F4299E25D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6605" y="4724400"/>
            <a:ext cx="20875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400"/>
              <a:t>Social</a:t>
            </a: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2908C50A-DB77-FD4A-8F72-86337F9C5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3360" y="4502780"/>
            <a:ext cx="225196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400"/>
              <a:t>Future Plans</a:t>
            </a:r>
          </a:p>
        </p:txBody>
      </p:sp>
    </p:spTree>
    <p:extLst>
      <p:ext uri="{BB962C8B-B14F-4D97-AF65-F5344CB8AC3E}">
        <p14:creationId xmlns:p14="http://schemas.microsoft.com/office/powerpoint/2010/main" val="348778048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317" y="624828"/>
            <a:ext cx="5878011" cy="1077229"/>
          </a:xfrm>
        </p:spPr>
        <p:txBody>
          <a:bodyPr>
            <a:normAutofit/>
          </a:bodyPr>
          <a:lstStyle/>
          <a:p>
            <a:r>
              <a:rPr lang="en-CA" sz="4000"/>
              <a:t>Feeling Overwhelmed?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412776"/>
            <a:ext cx="7128792" cy="5445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/>
              <a:t>1. Explore www.EducationPlannerbc.ca for all post- secondary and training/careers information.</a:t>
            </a:r>
          </a:p>
          <a:p>
            <a:pPr marL="0" indent="0">
              <a:buNone/>
            </a:pPr>
            <a:endParaRPr lang="en-CA" sz="2400"/>
          </a:p>
          <a:p>
            <a:pPr marL="0" indent="0">
              <a:buNone/>
            </a:pPr>
            <a:r>
              <a:rPr lang="en-CA" sz="2400"/>
              <a:t>2. Read and keep the </a:t>
            </a:r>
            <a:r>
              <a:rPr lang="en-CA" sz="2400">
                <a:solidFill>
                  <a:srgbClr val="FFFF00"/>
                </a:solidFill>
              </a:rPr>
              <a:t>Student Services E Bulletins </a:t>
            </a:r>
            <a:r>
              <a:rPr lang="en-CA" sz="2400"/>
              <a:t>that come out the middle of each month by email.</a:t>
            </a:r>
          </a:p>
          <a:p>
            <a:pPr marL="0" indent="0">
              <a:buNone/>
            </a:pPr>
            <a:endParaRPr lang="en-CA" sz="2400"/>
          </a:p>
          <a:p>
            <a:pPr marL="0" indent="0">
              <a:buNone/>
            </a:pPr>
            <a:r>
              <a:rPr lang="en-CA" sz="2400"/>
              <a:t>3. Talk to one of us, by appointment. </a:t>
            </a:r>
            <a:endParaRPr lang="en-CA" sz="24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6204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EB7091A-7E9C-45E8-B4B8-831F07A25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7EE626-B530-46D6-8DFA-F7CCBAB93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16B9833-CCDE-4DEF-8D9C-0374880A5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2CC7F6-4DA9-40BE-9788-4ED6B0A85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098DBD-F19D-467D-BA4D-814BD652E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359" y="0"/>
            <a:ext cx="7779237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F6C70E-8448-40F4-8AFA-2E982338C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2996" y="0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0B993D-B943-3145-A318-947050FB4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856" y="808056"/>
            <a:ext cx="6377711" cy="1391816"/>
          </a:xfrm>
        </p:spPr>
        <p:txBody>
          <a:bodyPr>
            <a:normAutofit/>
          </a:bodyPr>
          <a:lstStyle/>
          <a:p>
            <a:pPr algn="l"/>
            <a:r>
              <a:rPr lang="en-US" b="1"/>
              <a:t>Presentation Overview</a:t>
            </a:r>
            <a:endParaRPr lang="en-US" b="1">
              <a:cs typeface="Arial"/>
            </a:endParaRPr>
          </a:p>
        </p:txBody>
      </p:sp>
      <p:sp>
        <p:nvSpPr>
          <p:cNvPr id="63" name="Content Placeholder 62">
            <a:extLst>
              <a:ext uri="{FF2B5EF4-FFF2-40B4-BE49-F238E27FC236}">
                <a16:creationId xmlns:a16="http://schemas.microsoft.com/office/drawing/2014/main" id="{490DEBB3-9622-A082-C1C4-0698A6C81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061" y="1640303"/>
            <a:ext cx="7513317" cy="4733491"/>
          </a:xfrm>
        </p:spPr>
        <p:txBody>
          <a:bodyPr/>
          <a:lstStyle/>
          <a:p>
            <a:pPr marL="0" lvl="0" indent="0" rtl="0">
              <a:buNone/>
            </a:pPr>
            <a:endParaRPr lang="en-US" sz="1100">
              <a:solidFill>
                <a:srgbClr val="444444"/>
              </a:solidFill>
              <a:latin typeface="Calibri"/>
              <a:ea typeface="Arial"/>
              <a:cs typeface="Arial"/>
            </a:endParaRPr>
          </a:p>
          <a:p>
            <a:pPr marL="228600" lvl="0" indent="-228600" rtl="0">
              <a:buFont typeface=""/>
              <a:buChar char="•"/>
            </a:pPr>
            <a:r>
              <a:rPr lang="en-US" sz="3200" baseline="0">
                <a:latin typeface="Calibri"/>
                <a:ea typeface="Arial"/>
                <a:cs typeface="Arial"/>
              </a:rPr>
              <a:t>Grad Events</a:t>
            </a:r>
            <a:r>
              <a:rPr lang="en-US" sz="3200">
                <a:latin typeface="Calibri"/>
                <a:ea typeface="Arial"/>
                <a:cs typeface="Arial"/>
              </a:rPr>
              <a:t>​</a:t>
            </a:r>
          </a:p>
          <a:p>
            <a:pPr marL="228600" lvl="0" indent="-228600" rtl="0">
              <a:buFont typeface=""/>
              <a:buChar char="•"/>
            </a:pPr>
            <a:r>
              <a:rPr lang="en-US" sz="3200" baseline="0">
                <a:latin typeface="Calibri"/>
                <a:ea typeface="Arial"/>
                <a:cs typeface="Arial"/>
              </a:rPr>
              <a:t>Grade 12 Morning Meetings &amp; Career Life Connection Course</a:t>
            </a:r>
            <a:r>
              <a:rPr lang="en-US" sz="3200">
                <a:latin typeface="Calibri"/>
                <a:ea typeface="Arial"/>
                <a:cs typeface="Arial"/>
              </a:rPr>
              <a:t>​</a:t>
            </a:r>
          </a:p>
          <a:p>
            <a:pPr marL="228600" lvl="0" indent="-228600" rtl="0">
              <a:buFont typeface=""/>
              <a:buChar char="•"/>
            </a:pPr>
            <a:r>
              <a:rPr lang="en-US" sz="3200" baseline="0">
                <a:latin typeface="Calibri"/>
                <a:ea typeface="Arial"/>
                <a:cs typeface="Arial"/>
              </a:rPr>
              <a:t>Post-Secondary Information &amp; FAQ</a:t>
            </a:r>
            <a:r>
              <a:rPr lang="en-US" sz="3200">
                <a:latin typeface="Calibri"/>
                <a:ea typeface="Arial"/>
                <a:cs typeface="Arial"/>
              </a:rPr>
              <a:t>​</a:t>
            </a:r>
          </a:p>
          <a:p>
            <a:pPr marL="228600" lvl="0" indent="-228600" rtl="0">
              <a:buFont typeface=""/>
              <a:buChar char="•"/>
            </a:pPr>
            <a:r>
              <a:rPr lang="en-US" sz="3200" baseline="0">
                <a:latin typeface="Calibri"/>
                <a:ea typeface="Arial"/>
                <a:cs typeface="Arial"/>
              </a:rPr>
              <a:t>General Scholarship &amp; Bursary Information</a:t>
            </a:r>
            <a:endParaRPr lang="en-GB" sz="32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401470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3C38C329-05C1-44E0-942C-D7A60A7F2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40E99DB-69B1-42D9-9A2E-A196302E0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DA98F3A3-687B-4002-93F2-58E8590DC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7A1367E-049C-45E5-9C32-CC32DCEAE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130" y="0"/>
            <a:ext cx="71925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AA404-21AB-D947-B0DD-FFA442F2A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530" y="326017"/>
            <a:ext cx="7319913" cy="917509"/>
          </a:xfrm>
        </p:spPr>
        <p:txBody>
          <a:bodyPr anchor="b">
            <a:normAutofit/>
          </a:bodyPr>
          <a:lstStyle/>
          <a:p>
            <a:pPr algn="l"/>
            <a:r>
              <a:rPr lang="en-US" sz="3500"/>
              <a:t>More questions…please contact…</a:t>
            </a:r>
            <a:endParaRPr lang="en-US"/>
          </a:p>
        </p:txBody>
      </p:sp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16E2DAB7-48CB-400E-9ED2-FB1762BE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192079" y="326017"/>
            <a:ext cx="179902" cy="23986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4C870-C021-EE49-A36E-6122FF987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529" y="1711523"/>
            <a:ext cx="7200124" cy="5004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en-US" b="1">
              <a:ea typeface="ＭＳ Ｐゴシック"/>
              <a:cs typeface="Calibri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b="1">
              <a:ea typeface="ＭＳ Ｐゴシック"/>
              <a:cs typeface="Calibri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b="1">
              <a:ea typeface="ＭＳ Ｐゴシック"/>
              <a:cs typeface="Calibri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000" b="1">
                <a:ea typeface="ＭＳ Ｐゴシック"/>
                <a:cs typeface="Calibri"/>
              </a:rPr>
              <a:t>Grade 10 Counsellor – Sue </a:t>
            </a:r>
            <a:r>
              <a:rPr lang="en-US" sz="2000" b="1" err="1">
                <a:ea typeface="ＭＳ Ｐゴシック"/>
                <a:cs typeface="Calibri"/>
              </a:rPr>
              <a:t>Maquignaz</a:t>
            </a:r>
            <a:r>
              <a:rPr lang="en-US" sz="2000" b="1">
                <a:ea typeface="ＭＳ Ｐゴシック"/>
                <a:cs typeface="Calibri"/>
              </a:rPr>
              <a:t> </a:t>
            </a:r>
            <a:r>
              <a:rPr lang="en-US" sz="2000" b="1">
                <a:ea typeface="ＭＳ Ｐゴシック"/>
                <a:cs typeface="Calibri"/>
                <a:hlinkClick r:id="rId5"/>
              </a:rPr>
              <a:t>smaquignaz@sd44.ca</a:t>
            </a:r>
            <a:endParaRPr lang="en-US" sz="2000" b="1">
              <a:ea typeface="ＭＳ Ｐゴシック"/>
              <a:cs typeface="Calibri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000" b="1">
                <a:ea typeface="ＭＳ Ｐゴシック"/>
                <a:cs typeface="Arial"/>
              </a:rPr>
              <a:t>International Student and Gr 11 Counsellor  – Mancy So   </a:t>
            </a:r>
            <a:r>
              <a:rPr lang="en-US" sz="2000" b="1">
                <a:ea typeface="ＭＳ Ｐゴシック"/>
                <a:cs typeface="Arial"/>
                <a:hlinkClick r:id="rId6"/>
              </a:rPr>
              <a:t>mso@sd44.ca</a:t>
            </a:r>
            <a:r>
              <a:rPr lang="en-US" sz="2000" b="1">
                <a:ea typeface="ＭＳ Ｐゴシック"/>
                <a:cs typeface="Arial"/>
              </a:rPr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b="1">
                <a:ea typeface="ＭＳ Ｐゴシック"/>
                <a:cs typeface="Calibri"/>
              </a:rPr>
              <a:t>Grade 12 Counsellor – Chris Barnes  </a:t>
            </a:r>
            <a:r>
              <a:rPr lang="en-US" sz="2000" b="1">
                <a:ea typeface="ＭＳ Ｐゴシック"/>
                <a:cs typeface="Calibri"/>
                <a:hlinkClick r:id="rId7"/>
              </a:rPr>
              <a:t>chrisbarnes@sd44.ca</a:t>
            </a:r>
            <a:r>
              <a:rPr lang="en-US" sz="2000" b="1">
                <a:ea typeface="ＭＳ Ｐゴシック"/>
                <a:cs typeface="Calibri"/>
              </a:rPr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b="1">
                <a:ea typeface="ＭＳ Ｐゴシック"/>
                <a:cs typeface="Calibri"/>
              </a:rPr>
              <a:t>Connie </a:t>
            </a:r>
            <a:r>
              <a:rPr lang="en-US" sz="2000" b="1" err="1">
                <a:ea typeface="ＭＳ Ｐゴシック"/>
                <a:cs typeface="Calibri"/>
              </a:rPr>
              <a:t>Misceo</a:t>
            </a:r>
            <a:r>
              <a:rPr lang="en-US" sz="2000" b="1">
                <a:ea typeface="ＭＳ Ｐゴシック"/>
                <a:cs typeface="Calibri"/>
              </a:rPr>
              <a:t>– Careers Life Connection 12 Teacher </a:t>
            </a:r>
            <a:r>
              <a:rPr lang="en-US" sz="2000" b="1">
                <a:ea typeface="ＭＳ Ｐゴシック"/>
                <a:cs typeface="Calibri"/>
                <a:hlinkClick r:id="rId8"/>
              </a:rPr>
              <a:t>cmisceo@sd44.ca </a:t>
            </a:r>
            <a:endParaRPr lang="en-US" sz="2000" b="1">
              <a:ea typeface="ＭＳ Ｐゴシック"/>
              <a:cs typeface="Calibri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b="1">
              <a:ea typeface="ＭＳ Ｐゴシック"/>
              <a:cs typeface="Calibri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b="1">
              <a:ea typeface="ＭＳ Ｐゴシック"/>
              <a:cs typeface="Calibri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b="1"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73938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8CD557CE-2AB8-44E1-AABA-A21D2274F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400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58DCB6E5-A344-4A17-A353-EC4D71E6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4D82F4F2-6117-4CCD-94A7-4AFD603EC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3CCA9FB2-FFC7-4B6D-8E30-9D2CC14E7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3CF6D6F6-E7F9-4521-BD22-74A61D8ED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B566E74-1425-46AC-885D-D2DAEE365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9" y="0"/>
            <a:ext cx="77835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70DB3F-6D14-4381-A1C3-A1D55E923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524" y="2525052"/>
            <a:ext cx="7669052" cy="237495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 defTabSz="914400"/>
            <a:r>
              <a:rPr lang="en-US" sz="5400"/>
              <a:t>Thank you for listening!</a:t>
            </a:r>
            <a:br>
              <a:rPr lang="en-US" sz="5400"/>
            </a:br>
            <a:endParaRPr lang="en-US" sz="2100">
              <a:cs typeface="Arial" panose="020B0604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1AD353-1FFC-4D00-9E7D-368BB2400F7B}"/>
              </a:ext>
            </a:extLst>
          </p:cNvPr>
          <p:cNvSpPr txBox="1"/>
          <p:nvPr/>
        </p:nvSpPr>
        <p:spPr>
          <a:xfrm>
            <a:off x="1457387" y="3529530"/>
            <a:ext cx="6241552" cy="191148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lnSpc>
                <a:spcPct val="120000"/>
              </a:lnSpc>
              <a:spcAft>
                <a:spcPts val="600"/>
              </a:spcAft>
              <a:buClr>
                <a:schemeClr val="accent6"/>
              </a:buClr>
              <a:buSzPct val="90000"/>
            </a:pPr>
            <a:r>
              <a:rPr lang="en-US" sz="4800">
                <a:solidFill>
                  <a:srgbClr val="FFFF00"/>
                </a:solidFill>
                <a:latin typeface="+mn-lt"/>
                <a:ea typeface="+mn-ea"/>
              </a:rPr>
              <a:t>Have a Great Year!</a:t>
            </a:r>
            <a:endParaRPr lang="en-US" sz="4800">
              <a:solidFill>
                <a:srgbClr val="FFFF00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6858379-D070-40E4-8A3D-F29E90C5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40749" y="-2718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52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70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36869" name="Picture 72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36870" name="Rectangle 74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36871" name="Rectangle 76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36872" name="Rectangle 78">
            <a:extLst>
              <a:ext uri="{FF2B5EF4-FFF2-40B4-BE49-F238E27FC236}">
                <a16:creationId xmlns:a16="http://schemas.microsoft.com/office/drawing/2014/main" id="{D377EE36-E59D-4778-8F99-4B470DA4A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9" y="0"/>
            <a:ext cx="595076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36873" name="Rectangle 80">
            <a:extLst>
              <a:ext uri="{FF2B5EF4-FFF2-40B4-BE49-F238E27FC236}">
                <a16:creationId xmlns:a16="http://schemas.microsoft.com/office/drawing/2014/main" id="{2586C6C5-47AF-450A-932D-880EF823E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6410" y="0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36874" name="TextBox 82">
            <a:extLst>
              <a:ext uri="{FF2B5EF4-FFF2-40B4-BE49-F238E27FC236}">
                <a16:creationId xmlns:a16="http://schemas.microsoft.com/office/drawing/2014/main" id="{A587901A-AA64-4940-9803-F67677851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3461" y="3262852"/>
            <a:ext cx="311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36875" name="Rectangle 84">
            <a:extLst>
              <a:ext uri="{FF2B5EF4-FFF2-40B4-BE49-F238E27FC236}">
                <a16:creationId xmlns:a16="http://schemas.microsoft.com/office/drawing/2014/main" id="{4DA9E8CC-6C73-43E6-AF09-B4B1083BC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400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876" name="Picture 86">
            <a:extLst>
              <a:ext uri="{FF2B5EF4-FFF2-40B4-BE49-F238E27FC236}">
                <a16:creationId xmlns:a16="http://schemas.microsoft.com/office/drawing/2014/main" id="{C6DFF5FD-BEF9-4B06-B7C2-58C5CFC92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36877" name="Picture 88">
            <a:extLst>
              <a:ext uri="{FF2B5EF4-FFF2-40B4-BE49-F238E27FC236}">
                <a16:creationId xmlns:a16="http://schemas.microsoft.com/office/drawing/2014/main" id="{C9A18D1D-88E7-41EF-892F-C99BDEEE5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36878" name="Rectangle 90">
            <a:extLst>
              <a:ext uri="{FF2B5EF4-FFF2-40B4-BE49-F238E27FC236}">
                <a16:creationId xmlns:a16="http://schemas.microsoft.com/office/drawing/2014/main" id="{113E1A2F-E5D7-4888-BA8C-1CDDC7CE2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79" name="Rectangle 92">
            <a:extLst>
              <a:ext uri="{FF2B5EF4-FFF2-40B4-BE49-F238E27FC236}">
                <a16:creationId xmlns:a16="http://schemas.microsoft.com/office/drawing/2014/main" id="{F625649A-4F9D-4D90-8F0A-433D7A1F6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9" y="0"/>
            <a:ext cx="77835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5" name="Rectangle 4">
            <a:extLst>
              <a:ext uri="{FF2B5EF4-FFF2-40B4-BE49-F238E27FC236}">
                <a16:creationId xmlns:a16="http://schemas.microsoft.com/office/drawing/2014/main" id="{7B8C2476-E54E-48F9-AD6A-841345F581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80690" y="5166421"/>
            <a:ext cx="6334018" cy="8835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altLang="en-US" sz="4200"/>
              <a:t>Grad Events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4197FC8D-559C-462E-B433-30EADBAF85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00152" y="4752007"/>
            <a:ext cx="6214556" cy="414413"/>
          </a:xfrm>
        </p:spPr>
        <p:txBody>
          <a:bodyPr vert="horz" lIns="91440" tIns="0" rIns="91440" bIns="45720" rtlCol="0" anchor="b">
            <a:normAutofit/>
          </a:bodyPr>
          <a:lstStyle/>
          <a:p>
            <a:pPr marL="0" indent="0" algn="r" defTabSz="914400">
              <a:spcBef>
                <a:spcPts val="1000"/>
              </a:spcBef>
              <a:spcAft>
                <a:spcPts val="600"/>
              </a:spcAft>
              <a:buNone/>
            </a:pPr>
            <a:r>
              <a:rPr lang="en-US" altLang="en-US"/>
              <a:t>  </a:t>
            </a:r>
          </a:p>
        </p:txBody>
      </p:sp>
      <p:sp>
        <p:nvSpPr>
          <p:cNvPr id="36880" name="Rectangle 94">
            <a:extLst>
              <a:ext uri="{FF2B5EF4-FFF2-40B4-BE49-F238E27FC236}">
                <a16:creationId xmlns:a16="http://schemas.microsoft.com/office/drawing/2014/main" id="{B6F31202-25B1-43E6-94C1-CDCAFFE33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8BEF46-EABC-114C-88C8-A143F8BE7E9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6053" r="1" b="4452"/>
          <a:stretch/>
        </p:blipFill>
        <p:spPr>
          <a:xfrm>
            <a:off x="754050" y="-1"/>
            <a:ext cx="7785100" cy="403067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id="{588507C5-B772-411D-B50E-0C075AD25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40749" y="-2718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57789"/>
      </p:ext>
    </p:extLst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9B0F3308-12C4-4DD7-ABB4-D0DFAA3C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400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6A24046D-AAB6-4470-AC22-6448D576E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211A0A85-392D-49DA-B9EC-82262B3B9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73AFD74C-283C-45BD-885B-6E6635E4B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CE3DE725-FEB0-422F-BDBA-A29C95768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5058156-257B-4118-BA50-5869C8AF6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9" y="0"/>
            <a:ext cx="77835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1" name="Rectangle 4">
            <a:extLst>
              <a:ext uri="{FF2B5EF4-FFF2-40B4-BE49-F238E27FC236}">
                <a16:creationId xmlns:a16="http://schemas.microsoft.com/office/drawing/2014/main" id="{B3084493-73B4-470E-B73D-132D73605D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16276" y="634041"/>
            <a:ext cx="6456028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/>
            <a:r>
              <a:rPr lang="en-US" altLang="en-US" sz="3400"/>
              <a:t>Individual Grad Photo Sessions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B17D2267-21BA-47F5-B622-818D9AB70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585" y="1139613"/>
            <a:ext cx="7610429" cy="57172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2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endParaRPr lang="en-US" altLang="en-US" sz="900" b="1">
              <a:latin typeface="+mn-lt"/>
              <a:ea typeface="+mn-ea"/>
            </a:endParaRPr>
          </a:p>
          <a:p>
            <a:pPr eaLnBrk="1" hangingPunct="1">
              <a:lnSpc>
                <a:spcPct val="110000"/>
              </a:lnSpc>
              <a:spcBef>
                <a:spcPts val="2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endParaRPr lang="en-US" altLang="en-US" sz="900">
              <a:latin typeface="+mn-lt"/>
              <a:ea typeface="+mn-ea"/>
            </a:endParaRP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altLang="en-US">
                <a:latin typeface="+mn-lt"/>
                <a:ea typeface="+mn-ea"/>
              </a:rPr>
              <a:t>Sittings: </a:t>
            </a:r>
            <a:r>
              <a:rPr lang="en-US" altLang="en-US" b="1" u="sng">
                <a:latin typeface="+mn-lt"/>
                <a:ea typeface="+mn-ea"/>
              </a:rPr>
              <a:t> Dec. 4, 5, &amp; 8-10th , 2025 at Windsor</a:t>
            </a:r>
            <a:endParaRPr lang="en-US" altLang="en-US" u="sng">
              <a:latin typeface="+mn-lt"/>
              <a:ea typeface="+mn-ea"/>
              <a:cs typeface="Arial"/>
            </a:endParaRP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altLang="en-US">
                <a:latin typeface="+mn-lt"/>
                <a:ea typeface="+mn-ea"/>
              </a:rPr>
              <a:t>On-line Appointment: </a:t>
            </a:r>
            <a:r>
              <a:rPr lang="en-US" altLang="en-US">
                <a:latin typeface="+mn-lt"/>
                <a:ea typeface="+mn-ea"/>
                <a:hlinkClick r:id="rId6"/>
              </a:rPr>
              <a:t>www.gradsbc.com/school/wsr</a:t>
            </a:r>
            <a:r>
              <a:rPr lang="en-US" altLang="en-US">
                <a:latin typeface="+mn-lt"/>
                <a:ea typeface="+mn-ea"/>
              </a:rPr>
              <a:t> </a:t>
            </a:r>
            <a:endParaRPr lang="en-US" altLang="en-US">
              <a:latin typeface="+mn-lt"/>
              <a:ea typeface="+mn-ea"/>
              <a:cs typeface="Arial"/>
            </a:endParaRP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altLang="en-US">
                <a:latin typeface="+mn-lt"/>
                <a:ea typeface="+mn-ea"/>
              </a:rPr>
              <a:t>After the above dates, students run risk of not being in the yearbook and/or the grad composite</a:t>
            </a:r>
            <a:endParaRPr lang="en-US" altLang="en-US">
              <a:latin typeface="+mn-lt"/>
              <a:ea typeface="+mn-ea"/>
              <a:cs typeface="Arial"/>
            </a:endParaRP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altLang="en-US" b="1" u="sng">
                <a:latin typeface="Arial"/>
                <a:ea typeface="MS PGothic"/>
                <a:cs typeface="Arial"/>
              </a:rPr>
              <a:t>Group photos </a:t>
            </a:r>
            <a:r>
              <a:rPr lang="en-US" altLang="en-US">
                <a:latin typeface="Arial"/>
                <a:ea typeface="MS PGothic"/>
                <a:cs typeface="Arial"/>
              </a:rPr>
              <a:t>require a separate appointment on a separate day (Dec 11)</a:t>
            </a:r>
            <a:endParaRPr lang="en-US" altLang="en-US">
              <a:cs typeface="Arial"/>
            </a:endParaRP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endParaRPr lang="en-US">
              <a:latin typeface="+mn-lt"/>
              <a:ea typeface="+mn-ea"/>
              <a:cs typeface="Arial"/>
            </a:endParaRP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endParaRPr lang="en-US" altLang="en-US" sz="900">
              <a:latin typeface="+mn-lt"/>
              <a:ea typeface="+mn-ea"/>
            </a:endParaRP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endParaRPr lang="en-US" altLang="en-US" sz="900">
              <a:latin typeface="+mn-lt"/>
              <a:ea typeface="+mn-ea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23B4D99-FEA8-489A-8436-A2F113BE1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40749" y="-2718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6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823" name="Rectangle 34822">
            <a:extLst>
              <a:ext uri="{FF2B5EF4-FFF2-40B4-BE49-F238E27FC236}">
                <a16:creationId xmlns:a16="http://schemas.microsoft.com/office/drawing/2014/main" id="{A53581F1-58F0-4AB7-A8A0-209066727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400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BF5DE2-975C-416B-8903-E768C64FAF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091" r="9700" b="1"/>
          <a:stretch>
            <a:fillRect/>
          </a:stretch>
        </p:blipFill>
        <p:spPr>
          <a:xfrm>
            <a:off x="20" y="227"/>
            <a:ext cx="9143751" cy="6858000"/>
          </a:xfrm>
          <a:prstGeom prst="rect">
            <a:avLst/>
          </a:prstGeom>
        </p:spPr>
      </p:pic>
      <p:pic>
        <p:nvPicPr>
          <p:cNvPr id="34825" name="Picture 34824">
            <a:extLst>
              <a:ext uri="{FF2B5EF4-FFF2-40B4-BE49-F238E27FC236}">
                <a16:creationId xmlns:a16="http://schemas.microsoft.com/office/drawing/2014/main" id="{7F805E00-AB38-4A7C-BECE-0DED0DECE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34827" name="Picture 34826">
            <a:extLst>
              <a:ext uri="{FF2B5EF4-FFF2-40B4-BE49-F238E27FC236}">
                <a16:creationId xmlns:a16="http://schemas.microsoft.com/office/drawing/2014/main" id="{86805C35-00DC-4889-A7FD-065BDE84C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34829" name="Rectangle 34828">
            <a:extLst>
              <a:ext uri="{FF2B5EF4-FFF2-40B4-BE49-F238E27FC236}">
                <a16:creationId xmlns:a16="http://schemas.microsoft.com/office/drawing/2014/main" id="{F4E6F7CC-42A8-4DCA-B793-34EE7A20C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31" name="Rectangle 34830">
            <a:extLst>
              <a:ext uri="{FF2B5EF4-FFF2-40B4-BE49-F238E27FC236}">
                <a16:creationId xmlns:a16="http://schemas.microsoft.com/office/drawing/2014/main" id="{349DF81A-9E35-48CB-A13A-0F3044872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33" name="Rectangle 34832">
            <a:extLst>
              <a:ext uri="{FF2B5EF4-FFF2-40B4-BE49-F238E27FC236}">
                <a16:creationId xmlns:a16="http://schemas.microsoft.com/office/drawing/2014/main" id="{DBF782AB-FEB4-4E4B-B045-C02BC655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50" y="0"/>
            <a:ext cx="5944053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349BAF-414D-8C49-81F7-CCD95F0ABB0D}"/>
              </a:ext>
            </a:extLst>
          </p:cNvPr>
          <p:cNvSpPr txBox="1">
            <a:spLocks/>
          </p:cNvSpPr>
          <p:nvPr/>
        </p:nvSpPr>
        <p:spPr bwMode="auto">
          <a:xfrm>
            <a:off x="1382784" y="808056"/>
            <a:ext cx="4713249" cy="1077229"/>
          </a:xfrm>
          <a:prstGeom prst="rect">
            <a:avLst/>
          </a:prstGeom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1"/>
                </a:solidFill>
                <a:latin typeface="Corbel" pitchFamily="-108" charset="0"/>
                <a:ea typeface="MS PGothic" panose="020B0600070205080204" pitchFamily="34" charset="-128"/>
                <a:cs typeface="MS PGothic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1"/>
                </a:solidFill>
                <a:latin typeface="Corbel" pitchFamily="-108" charset="0"/>
                <a:ea typeface="MS PGothic" panose="020B0600070205080204" pitchFamily="34" charset="-128"/>
                <a:cs typeface="MS PGothic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1"/>
                </a:solidFill>
                <a:latin typeface="Corbel" pitchFamily="-108" charset="0"/>
                <a:ea typeface="MS PGothic" panose="020B0600070205080204" pitchFamily="34" charset="-128"/>
                <a:cs typeface="MS PGothic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1"/>
                </a:solidFill>
                <a:latin typeface="Corbel" pitchFamily="-108" charset="0"/>
                <a:ea typeface="MS PGothic" panose="020B0600070205080204" pitchFamily="34" charset="-128"/>
                <a:cs typeface="MS PGothic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1"/>
                </a:solidFill>
                <a:latin typeface="Corbel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1"/>
                </a:solidFill>
                <a:latin typeface="Corbel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1"/>
                </a:solidFill>
                <a:latin typeface="Corbel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1"/>
                </a:solidFill>
                <a:latin typeface="Corbel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4000">
                <a:solidFill>
                  <a:schemeClr val="tx1"/>
                </a:solidFill>
                <a:ea typeface="+mj-ea"/>
                <a:cs typeface="+mj-cs"/>
              </a:rPr>
              <a:t>Grad Ceremony</a:t>
            </a:r>
            <a:endParaRPr lang="en-US" altLang="en-US" sz="4000">
              <a:solidFill>
                <a:schemeClr val="tx1"/>
              </a:solidFill>
              <a:ea typeface="+mj-ea"/>
              <a:cs typeface="Arial"/>
            </a:endParaRP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5F2291A0-A3B7-4F1E-8E7A-7515958943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06958" y="2106980"/>
            <a:ext cx="5702143" cy="4509892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defTabSz="914400">
              <a:spcAft>
                <a:spcPts val="600"/>
              </a:spcAft>
            </a:pPr>
            <a:endParaRPr lang="en-US" altLang="en-US"/>
          </a:p>
          <a:p>
            <a:pPr marL="257810" indent="-257810" defTabSz="914400">
              <a:spcAft>
                <a:spcPts val="600"/>
              </a:spcAft>
            </a:pPr>
            <a:r>
              <a:rPr lang="en-US" altLang="en-US" sz="2400"/>
              <a:t>Gown measurements: form sent to grads last week on Teams</a:t>
            </a:r>
            <a:endParaRPr lang="en-US" altLang="en-US" sz="2400">
              <a:cs typeface="Arial"/>
            </a:endParaRPr>
          </a:p>
          <a:p>
            <a:pPr marL="257810" indent="-257810" defTabSz="914400">
              <a:spcAft>
                <a:spcPts val="600"/>
              </a:spcAft>
            </a:pPr>
            <a:r>
              <a:rPr lang="en-US" altLang="en-US" sz="2400"/>
              <a:t>Orpheum Theatre (Vancouver)</a:t>
            </a:r>
            <a:endParaRPr lang="en-US" altLang="en-US" sz="2400">
              <a:cs typeface="Arial"/>
            </a:endParaRPr>
          </a:p>
          <a:p>
            <a:pPr marL="257810" indent="-257810" defTabSz="914400">
              <a:spcAft>
                <a:spcPts val="600"/>
              </a:spcAft>
            </a:pPr>
            <a:r>
              <a:rPr lang="en-US" altLang="en-US" sz="2400"/>
              <a:t>Graduation Ceremony:  </a:t>
            </a:r>
            <a:endParaRPr lang="en-US" altLang="en-US" sz="2400">
              <a:cs typeface="Arial"/>
            </a:endParaRPr>
          </a:p>
          <a:p>
            <a:pPr marL="685800" lvl="2" indent="0" defTabSz="914400">
              <a:spcAft>
                <a:spcPts val="600"/>
              </a:spcAft>
            </a:pPr>
            <a:r>
              <a:rPr lang="en-US" altLang="en-US" sz="2400"/>
              <a:t>Tuesday, June 2nd, 2026</a:t>
            </a:r>
            <a:endParaRPr lang="en-US" altLang="en-US" sz="2400">
              <a:cs typeface="Arial"/>
            </a:endParaRPr>
          </a:p>
          <a:p>
            <a:pPr marL="685800" lvl="2" indent="0" defTabSz="914400">
              <a:spcAft>
                <a:spcPts val="600"/>
              </a:spcAft>
            </a:pPr>
            <a:r>
              <a:rPr lang="en-US" altLang="en-US" sz="2400"/>
              <a:t>7 pm (grads there at 6:15)</a:t>
            </a:r>
            <a:endParaRPr lang="en-US" altLang="en-US" sz="2400">
              <a:cs typeface="Arial"/>
            </a:endParaRPr>
          </a:p>
          <a:p>
            <a:pPr marL="257810" indent="-257810" defTabSz="914400">
              <a:spcAft>
                <a:spcPts val="600"/>
              </a:spcAft>
            </a:pPr>
            <a:endParaRPr lang="en-US" altLang="en-US"/>
          </a:p>
          <a:p>
            <a:pPr marL="596265" lvl="1" indent="-253365" defTabSz="914400">
              <a:spcAft>
                <a:spcPts val="600"/>
              </a:spcAft>
            </a:pPr>
            <a:endParaRPr lang="en-US" altLang="en-US"/>
          </a:p>
        </p:txBody>
      </p:sp>
      <p:sp>
        <p:nvSpPr>
          <p:cNvPr id="34835" name="Rectangle 34834">
            <a:extLst>
              <a:ext uri="{FF2B5EF4-FFF2-40B4-BE49-F238E27FC236}">
                <a16:creationId xmlns:a16="http://schemas.microsoft.com/office/drawing/2014/main" id="{F4E9FDCC-E070-4D2E-9AE6-67D4AE6C0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702" y="0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022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95501738B1DF4EB75ADA3F590A6ECB" ma:contentTypeVersion="1" ma:contentTypeDescription="Create a new document." ma:contentTypeScope="" ma:versionID="57f92cd295f9315ad11f7adaf8d2916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AE759E-5AE2-4B48-9E3E-28968FDD7576}"/>
</file>

<file path=customXml/itemProps2.xml><?xml version="1.0" encoding="utf-8"?>
<ds:datastoreItem xmlns:ds="http://schemas.openxmlformats.org/officeDocument/2006/customXml" ds:itemID="{5B6A977D-6BDF-493A-84ED-A9A3EA3F694A}">
  <ds:schemaRefs>
    <ds:schemaRef ds:uri="5cb2377d-40ec-47bb-aa8a-c03ac33a6cbf"/>
    <ds:schemaRef ds:uri="ef4c9b4f-c53f-4d6b-aad4-6ae18895b81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71B390C-1C34-42C3-9813-921D71D979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61</Slides>
  <Notes>17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63" baseType="lpstr">
      <vt:lpstr>Madison</vt:lpstr>
      <vt:lpstr>Madison</vt:lpstr>
      <vt:lpstr>Grade 11 &amp; 12   Post Secondary Parent Information Evening </vt:lpstr>
      <vt:lpstr>Welcome </vt:lpstr>
      <vt:lpstr>PowerPoint Presentation</vt:lpstr>
      <vt:lpstr>PowerPoint Presentation</vt:lpstr>
      <vt:lpstr>Key Contacts</vt:lpstr>
      <vt:lpstr>Presentation Overview</vt:lpstr>
      <vt:lpstr>Grad Events</vt:lpstr>
      <vt:lpstr>Individual Grad Photo Sessions</vt:lpstr>
      <vt:lpstr>PowerPoint Presentation</vt:lpstr>
      <vt:lpstr>Grad Semi - Formal </vt:lpstr>
      <vt:lpstr>Grad Banquet</vt:lpstr>
      <vt:lpstr>Non-School Sponsored Grad Events</vt:lpstr>
      <vt:lpstr>Career Life Connections 12 (CLC 12)  Summary of Wed., September 24, 2025, Mandatory Meeting  </vt:lpstr>
      <vt:lpstr>Course Access in TEAMS:              CLC 12 2025-2026  </vt:lpstr>
      <vt:lpstr>Career Life Connections 12​</vt:lpstr>
      <vt:lpstr>              Capstone  </vt:lpstr>
      <vt:lpstr>Capstone Components</vt:lpstr>
      <vt:lpstr>PowerPoint Presentation</vt:lpstr>
      <vt:lpstr>PowerPoint Presentation</vt:lpstr>
      <vt:lpstr>How To Get There From Here</vt:lpstr>
      <vt:lpstr>Graduation Requirements</vt:lpstr>
      <vt:lpstr>New Path to Graduation </vt:lpstr>
      <vt:lpstr>Assessments</vt:lpstr>
      <vt:lpstr>STS</vt:lpstr>
      <vt:lpstr>Transcripts &amp; Assessment Results through STS</vt:lpstr>
      <vt:lpstr>PowerPoint Presentation</vt:lpstr>
      <vt:lpstr>Marks to Universities</vt:lpstr>
      <vt:lpstr>Transcripts for other purposes:</vt:lpstr>
      <vt:lpstr>Not Sure Where to Start…</vt:lpstr>
      <vt:lpstr>Explore the EducationPlannerBC.ca site:</vt:lpstr>
      <vt:lpstr>PowerPoint Presentation</vt:lpstr>
      <vt:lpstr>Options to Consider ...</vt:lpstr>
      <vt:lpstr>BC Post Secondary Institute Night</vt:lpstr>
      <vt:lpstr>Post Secondary Visits noted on Counselling website…</vt:lpstr>
      <vt:lpstr>Post-Secondary  Application Process</vt:lpstr>
      <vt:lpstr>Applying to Post-Secondary Institutes (PSI)</vt:lpstr>
      <vt:lpstr>Scholastic Aptitude Test (SAT)</vt:lpstr>
      <vt:lpstr>Applying To Post Secondary Institutions (PSI)</vt:lpstr>
      <vt:lpstr>Broad Based Admission</vt:lpstr>
      <vt:lpstr>English Language Requirement </vt:lpstr>
      <vt:lpstr>Trades and Apprenticeship</vt:lpstr>
      <vt:lpstr>Admission Requirements</vt:lpstr>
      <vt:lpstr>University Admissions Requirements</vt:lpstr>
      <vt:lpstr>UBC</vt:lpstr>
      <vt:lpstr>SFU</vt:lpstr>
      <vt:lpstr>UVIC</vt:lpstr>
      <vt:lpstr>CAP</vt:lpstr>
      <vt:lpstr>Thinking of a Gap Year? </vt:lpstr>
      <vt:lpstr>FINANCING  YOUR FUTURE</vt:lpstr>
      <vt:lpstr>Scholarships and Awards</vt:lpstr>
      <vt:lpstr>Windsor Internal Scholarships (more than 35)</vt:lpstr>
      <vt:lpstr>External Scholarships</vt:lpstr>
      <vt:lpstr>How to access this information</vt:lpstr>
      <vt:lpstr>External Awards (Scholarships &amp; Bursaries)</vt:lpstr>
      <vt:lpstr>PowerPoint Presentation</vt:lpstr>
      <vt:lpstr>Bursaries</vt:lpstr>
      <vt:lpstr>Student Loans</vt:lpstr>
      <vt:lpstr>FINALLY…</vt:lpstr>
      <vt:lpstr>Feeling Overwhelmed?</vt:lpstr>
      <vt:lpstr>More questions…please contact…</vt:lpstr>
      <vt:lpstr>Thank you for listening!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11 &amp; 12 Parent Evening</dc:title>
  <dc:creator>Brenda Bell</dc:creator>
  <cp:revision>42</cp:revision>
  <cp:lastPrinted>2022-10-17T17:13:55Z</cp:lastPrinted>
  <dcterms:created xsi:type="dcterms:W3CDTF">2020-10-06T21:10:29Z</dcterms:created>
  <dcterms:modified xsi:type="dcterms:W3CDTF">2025-10-16T16:40:04Z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0x0101005F95501738B1DF4EB75ADA3F590A6ECB</vt:lpwstr>
  </property>
</Properties>
</file>