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theme/theme2.xml" ContentType="application/vnd.openxmlformats-officedocument.theme+xml"/>
  <Override PartName="/ppt/diagrams/colors1.xml" ContentType="application/vnd.openxmlformats-officedocument.drawingml.diagramColor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16"/>
  </p:notesMasterIdLst>
  <p:sldIdLst>
    <p:sldId id="256" r:id="rId2"/>
    <p:sldId id="270" r:id="rId3"/>
    <p:sldId id="275" r:id="rId4"/>
    <p:sldId id="276" r:id="rId5"/>
    <p:sldId id="258" r:id="rId6"/>
    <p:sldId id="278" r:id="rId7"/>
    <p:sldId id="273" r:id="rId8"/>
    <p:sldId id="274" r:id="rId9"/>
    <p:sldId id="277" r:id="rId10"/>
    <p:sldId id="272" r:id="rId11"/>
    <p:sldId id="281" r:id="rId12"/>
    <p:sldId id="282" r:id="rId13"/>
    <p:sldId id="283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B2CC4D-E146-2DFD-D049-9537C22D4BA8}" v="196" dt="2024-05-23T23:22:47.0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D28056-B6E3-4666-BCD3-81982DF47C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E183CB-C3C9-4F18-9D8B-AE2831B4599D}">
      <dgm:prSet/>
      <dgm:spPr/>
      <dgm:t>
        <a:bodyPr/>
        <a:lstStyle/>
        <a:p>
          <a:r>
            <a:rPr lang="en-US" dirty="0"/>
            <a:t>Forms, forms and more forms</a:t>
          </a:r>
        </a:p>
      </dgm:t>
    </dgm:pt>
    <dgm:pt modelId="{54742E8C-CC9C-428F-AE4E-BEE8DD7CA307}" type="parTrans" cxnId="{D93D798F-A9F5-4334-BA44-BF193326D255}">
      <dgm:prSet/>
      <dgm:spPr/>
      <dgm:t>
        <a:bodyPr/>
        <a:lstStyle/>
        <a:p>
          <a:endParaRPr lang="en-US"/>
        </a:p>
      </dgm:t>
    </dgm:pt>
    <dgm:pt modelId="{4A648678-34D5-487F-A2F1-2E27F69CB994}" type="sibTrans" cxnId="{D93D798F-A9F5-4334-BA44-BF193326D255}">
      <dgm:prSet/>
      <dgm:spPr/>
      <dgm:t>
        <a:bodyPr/>
        <a:lstStyle/>
        <a:p>
          <a:endParaRPr lang="en-US"/>
        </a:p>
      </dgm:t>
    </dgm:pt>
    <dgm:pt modelId="{48943F94-51EB-4F2C-86B8-E4108540FDD0}">
      <dgm:prSet/>
      <dgm:spPr/>
      <dgm:t>
        <a:bodyPr/>
        <a:lstStyle/>
        <a:p>
          <a:r>
            <a:rPr lang="en-US" dirty="0"/>
            <a:t>School supply fee</a:t>
          </a:r>
        </a:p>
      </dgm:t>
    </dgm:pt>
    <dgm:pt modelId="{D227E381-C02B-401B-8912-7725D63B67BD}" type="parTrans" cxnId="{8BDB1F41-FC78-48F7-B7FD-0E54BEEF98DB}">
      <dgm:prSet/>
      <dgm:spPr/>
      <dgm:t>
        <a:bodyPr/>
        <a:lstStyle/>
        <a:p>
          <a:endParaRPr lang="en-US"/>
        </a:p>
      </dgm:t>
    </dgm:pt>
    <dgm:pt modelId="{A2D9F569-E0EC-4CA8-BDDB-0DC4823CE6E4}" type="sibTrans" cxnId="{8BDB1F41-FC78-48F7-B7FD-0E54BEEF98DB}">
      <dgm:prSet/>
      <dgm:spPr/>
      <dgm:t>
        <a:bodyPr/>
        <a:lstStyle/>
        <a:p>
          <a:endParaRPr lang="en-US"/>
        </a:p>
      </dgm:t>
    </dgm:pt>
    <dgm:pt modelId="{63C8E08C-BD70-4772-8B6D-C4213515714C}">
      <dgm:prSet/>
      <dgm:spPr/>
      <dgm:t>
        <a:bodyPr/>
        <a:lstStyle/>
        <a:p>
          <a:r>
            <a:rPr lang="en-US" dirty="0"/>
            <a:t>Gradual Entry </a:t>
          </a:r>
        </a:p>
      </dgm:t>
    </dgm:pt>
    <dgm:pt modelId="{BC1B7500-76F0-4F65-86C4-98F27080F58C}" type="parTrans" cxnId="{06790C55-C7E9-43D6-95FF-28B2ABCCAD22}">
      <dgm:prSet/>
      <dgm:spPr/>
      <dgm:t>
        <a:bodyPr/>
        <a:lstStyle/>
        <a:p>
          <a:endParaRPr lang="en-US"/>
        </a:p>
      </dgm:t>
    </dgm:pt>
    <dgm:pt modelId="{6080DCB4-5928-45A7-9603-8D32F398DAE1}" type="sibTrans" cxnId="{06790C55-C7E9-43D6-95FF-28B2ABCCAD22}">
      <dgm:prSet/>
      <dgm:spPr/>
      <dgm:t>
        <a:bodyPr/>
        <a:lstStyle/>
        <a:p>
          <a:endParaRPr lang="en-US"/>
        </a:p>
      </dgm:t>
    </dgm:pt>
    <dgm:pt modelId="{6969E7F2-D781-4443-AEE1-3350CE0AD8DA}">
      <dgm:prSet phldr="0"/>
      <dgm:spPr/>
      <dgm:t>
        <a:bodyPr/>
        <a:lstStyle/>
        <a:p>
          <a:pPr rtl="0"/>
          <a:r>
            <a:rPr lang="en-US" dirty="0">
              <a:latin typeface="Aptos Display" panose="02110004020202020204"/>
            </a:rPr>
            <a:t>Extra clothes and extra snacks</a:t>
          </a:r>
        </a:p>
      </dgm:t>
    </dgm:pt>
    <dgm:pt modelId="{EE58AEBC-3138-4D3A-917B-51A638EC5560}" type="parTrans" cxnId="{7B4DE377-F36B-46A8-89D4-AD0084C4EC3B}">
      <dgm:prSet/>
      <dgm:spPr/>
    </dgm:pt>
    <dgm:pt modelId="{46C3AF61-AC10-411C-B416-CB2D42E18A62}" type="sibTrans" cxnId="{7B4DE377-F36B-46A8-89D4-AD0084C4EC3B}">
      <dgm:prSet/>
      <dgm:spPr/>
    </dgm:pt>
    <dgm:pt modelId="{3D1AC61B-4393-4952-B4D9-31F25B150DEC}" type="pres">
      <dgm:prSet presAssocID="{51D28056-B6E3-4666-BCD3-81982DF47C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0BD02A-FA73-4A36-9986-DD420E53A0B6}" type="pres">
      <dgm:prSet presAssocID="{FEE183CB-C3C9-4F18-9D8B-AE2831B4599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8EFF3-059E-4E7D-B432-BAA4F0CC6941}" type="pres">
      <dgm:prSet presAssocID="{4A648678-34D5-487F-A2F1-2E27F69CB994}" presName="spacer" presStyleCnt="0"/>
      <dgm:spPr/>
    </dgm:pt>
    <dgm:pt modelId="{1740385F-7142-469E-9151-41A4FAFA4FAE}" type="pres">
      <dgm:prSet presAssocID="{48943F94-51EB-4F2C-86B8-E4108540FDD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69163-93FF-4FCB-BEA7-B40A93169ED4}" type="pres">
      <dgm:prSet presAssocID="{A2D9F569-E0EC-4CA8-BDDB-0DC4823CE6E4}" presName="spacer" presStyleCnt="0"/>
      <dgm:spPr/>
    </dgm:pt>
    <dgm:pt modelId="{6000BFA0-A801-4A47-97F5-65322D9FF15D}" type="pres">
      <dgm:prSet presAssocID="{6969E7F2-D781-4443-AEE1-3350CE0AD8D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4DE4B-703B-4D74-98F0-585697EE23EB}" type="pres">
      <dgm:prSet presAssocID="{46C3AF61-AC10-411C-B416-CB2D42E18A62}" presName="spacer" presStyleCnt="0"/>
      <dgm:spPr/>
    </dgm:pt>
    <dgm:pt modelId="{B6A0F3C9-1A76-4AFE-8CBF-635BE938019F}" type="pres">
      <dgm:prSet presAssocID="{63C8E08C-BD70-4772-8B6D-C4213515714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3D798F-A9F5-4334-BA44-BF193326D255}" srcId="{51D28056-B6E3-4666-BCD3-81982DF47C2E}" destId="{FEE183CB-C3C9-4F18-9D8B-AE2831B4599D}" srcOrd="0" destOrd="0" parTransId="{54742E8C-CC9C-428F-AE4E-BEE8DD7CA307}" sibTransId="{4A648678-34D5-487F-A2F1-2E27F69CB994}"/>
    <dgm:cxn modelId="{027FE81A-DA2B-48A7-8138-49DA920AAA9C}" type="presOf" srcId="{FEE183CB-C3C9-4F18-9D8B-AE2831B4599D}" destId="{4A0BD02A-FA73-4A36-9986-DD420E53A0B6}" srcOrd="0" destOrd="0" presId="urn:microsoft.com/office/officeart/2005/8/layout/vList2"/>
    <dgm:cxn modelId="{2E08DA67-4A2D-411E-89E7-518FE18AF5E5}" type="presOf" srcId="{63C8E08C-BD70-4772-8B6D-C4213515714C}" destId="{B6A0F3C9-1A76-4AFE-8CBF-635BE938019F}" srcOrd="0" destOrd="0" presId="urn:microsoft.com/office/officeart/2005/8/layout/vList2"/>
    <dgm:cxn modelId="{7B4DE377-F36B-46A8-89D4-AD0084C4EC3B}" srcId="{51D28056-B6E3-4666-BCD3-81982DF47C2E}" destId="{6969E7F2-D781-4443-AEE1-3350CE0AD8DA}" srcOrd="2" destOrd="0" parTransId="{EE58AEBC-3138-4D3A-917B-51A638EC5560}" sibTransId="{46C3AF61-AC10-411C-B416-CB2D42E18A62}"/>
    <dgm:cxn modelId="{06790C55-C7E9-43D6-95FF-28B2ABCCAD22}" srcId="{51D28056-B6E3-4666-BCD3-81982DF47C2E}" destId="{63C8E08C-BD70-4772-8B6D-C4213515714C}" srcOrd="3" destOrd="0" parTransId="{BC1B7500-76F0-4F65-86C4-98F27080F58C}" sibTransId="{6080DCB4-5928-45A7-9603-8D32F398DAE1}"/>
    <dgm:cxn modelId="{8BDB1F41-FC78-48F7-B7FD-0E54BEEF98DB}" srcId="{51D28056-B6E3-4666-BCD3-81982DF47C2E}" destId="{48943F94-51EB-4F2C-86B8-E4108540FDD0}" srcOrd="1" destOrd="0" parTransId="{D227E381-C02B-401B-8912-7725D63B67BD}" sibTransId="{A2D9F569-E0EC-4CA8-BDDB-0DC4823CE6E4}"/>
    <dgm:cxn modelId="{B7DF0F54-A484-4813-81EB-3E152DB9A56D}" type="presOf" srcId="{51D28056-B6E3-4666-BCD3-81982DF47C2E}" destId="{3D1AC61B-4393-4952-B4D9-31F25B150DEC}" srcOrd="0" destOrd="0" presId="urn:microsoft.com/office/officeart/2005/8/layout/vList2"/>
    <dgm:cxn modelId="{01BFB9AC-B7A3-4380-8271-954E3DAD762A}" type="presOf" srcId="{6969E7F2-D781-4443-AEE1-3350CE0AD8DA}" destId="{6000BFA0-A801-4A47-97F5-65322D9FF15D}" srcOrd="0" destOrd="0" presId="urn:microsoft.com/office/officeart/2005/8/layout/vList2"/>
    <dgm:cxn modelId="{3C067C0F-D8AD-488D-A24F-5B13B4177E83}" type="presOf" srcId="{48943F94-51EB-4F2C-86B8-E4108540FDD0}" destId="{1740385F-7142-469E-9151-41A4FAFA4FAE}" srcOrd="0" destOrd="0" presId="urn:microsoft.com/office/officeart/2005/8/layout/vList2"/>
    <dgm:cxn modelId="{284B9E39-127A-4847-A03E-689AB91F488F}" type="presParOf" srcId="{3D1AC61B-4393-4952-B4D9-31F25B150DEC}" destId="{4A0BD02A-FA73-4A36-9986-DD420E53A0B6}" srcOrd="0" destOrd="0" presId="urn:microsoft.com/office/officeart/2005/8/layout/vList2"/>
    <dgm:cxn modelId="{9744C8EE-6182-434B-842A-DC2B87C38ADD}" type="presParOf" srcId="{3D1AC61B-4393-4952-B4D9-31F25B150DEC}" destId="{83D8EFF3-059E-4E7D-B432-BAA4F0CC6941}" srcOrd="1" destOrd="0" presId="urn:microsoft.com/office/officeart/2005/8/layout/vList2"/>
    <dgm:cxn modelId="{D061E43D-C33A-4189-83F2-CAF63151772B}" type="presParOf" srcId="{3D1AC61B-4393-4952-B4D9-31F25B150DEC}" destId="{1740385F-7142-469E-9151-41A4FAFA4FAE}" srcOrd="2" destOrd="0" presId="urn:microsoft.com/office/officeart/2005/8/layout/vList2"/>
    <dgm:cxn modelId="{61D185CE-C953-4610-A865-02AA6530F291}" type="presParOf" srcId="{3D1AC61B-4393-4952-B4D9-31F25B150DEC}" destId="{6BD69163-93FF-4FCB-BEA7-B40A93169ED4}" srcOrd="3" destOrd="0" presId="urn:microsoft.com/office/officeart/2005/8/layout/vList2"/>
    <dgm:cxn modelId="{BC09904F-A0E3-426D-AC54-7DB6CC1F0D90}" type="presParOf" srcId="{3D1AC61B-4393-4952-B4D9-31F25B150DEC}" destId="{6000BFA0-A801-4A47-97F5-65322D9FF15D}" srcOrd="4" destOrd="0" presId="urn:microsoft.com/office/officeart/2005/8/layout/vList2"/>
    <dgm:cxn modelId="{D3F1BD5C-D78B-4DE9-929D-F2D82F5B5CFB}" type="presParOf" srcId="{3D1AC61B-4393-4952-B4D9-31F25B150DEC}" destId="{3A54DE4B-703B-4D74-98F0-585697EE23EB}" srcOrd="5" destOrd="0" presId="urn:microsoft.com/office/officeart/2005/8/layout/vList2"/>
    <dgm:cxn modelId="{04A651BE-4B2F-4CAE-9FE7-862AB5804AE7}" type="presParOf" srcId="{3D1AC61B-4393-4952-B4D9-31F25B150DEC}" destId="{B6A0F3C9-1A76-4AFE-8CBF-635BE938019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BD02A-FA73-4A36-9986-DD420E53A0B6}">
      <dsp:nvSpPr>
        <dsp:cNvPr id="0" name=""/>
        <dsp:cNvSpPr/>
      </dsp:nvSpPr>
      <dsp:spPr>
        <a:xfrm>
          <a:off x="0" y="42649"/>
          <a:ext cx="8309586" cy="611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Forms, forms and more forms</a:t>
          </a:r>
        </a:p>
      </dsp:txBody>
      <dsp:txXfrm>
        <a:off x="29862" y="72511"/>
        <a:ext cx="8249862" cy="552003"/>
      </dsp:txXfrm>
    </dsp:sp>
    <dsp:sp modelId="{1740385F-7142-469E-9151-41A4FAFA4FAE}">
      <dsp:nvSpPr>
        <dsp:cNvPr id="0" name=""/>
        <dsp:cNvSpPr/>
      </dsp:nvSpPr>
      <dsp:spPr>
        <a:xfrm>
          <a:off x="0" y="729256"/>
          <a:ext cx="8309586" cy="611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School supply fee</a:t>
          </a:r>
        </a:p>
      </dsp:txBody>
      <dsp:txXfrm>
        <a:off x="29862" y="759118"/>
        <a:ext cx="8249862" cy="552003"/>
      </dsp:txXfrm>
    </dsp:sp>
    <dsp:sp modelId="{6000BFA0-A801-4A47-97F5-65322D9FF15D}">
      <dsp:nvSpPr>
        <dsp:cNvPr id="0" name=""/>
        <dsp:cNvSpPr/>
      </dsp:nvSpPr>
      <dsp:spPr>
        <a:xfrm>
          <a:off x="0" y="1415864"/>
          <a:ext cx="8309586" cy="611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>
              <a:latin typeface="Aptos Display" panose="02110004020202020204"/>
            </a:rPr>
            <a:t>Extra clothes and extra snacks</a:t>
          </a:r>
        </a:p>
      </dsp:txBody>
      <dsp:txXfrm>
        <a:off x="29862" y="1445726"/>
        <a:ext cx="8249862" cy="552003"/>
      </dsp:txXfrm>
    </dsp:sp>
    <dsp:sp modelId="{B6A0F3C9-1A76-4AFE-8CBF-635BE938019F}">
      <dsp:nvSpPr>
        <dsp:cNvPr id="0" name=""/>
        <dsp:cNvSpPr/>
      </dsp:nvSpPr>
      <dsp:spPr>
        <a:xfrm>
          <a:off x="0" y="2102471"/>
          <a:ext cx="8309586" cy="611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Gradual Entry </a:t>
          </a:r>
        </a:p>
      </dsp:txBody>
      <dsp:txXfrm>
        <a:off x="29862" y="2132333"/>
        <a:ext cx="8249862" cy="552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2DC7C-96AE-4752-97CD-28503533B6F5}" type="datetimeFigureOut">
              <a:t>6/4/2024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B5F04-15DE-4D7C-A58E-AC08B6F968E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3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Staff composition – SBRT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E3FA8-54E0-4BA6-A348-5157C8877901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09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Day 1 &amp; 2 – 90 minutes – 9:30 – 11:00 and 1:15 – 2:45</a:t>
            </a:r>
          </a:p>
          <a:p>
            <a:r>
              <a:rPr lang="en-US" dirty="0">
                <a:ea typeface="Calibri"/>
                <a:cs typeface="Calibri"/>
              </a:rPr>
              <a:t>Day 2 &amp; 3 – 150 minutes – 8:50 – 11:20 and 12:40 – 3:00</a:t>
            </a:r>
          </a:p>
          <a:p>
            <a:r>
              <a:rPr lang="en-US" dirty="0">
                <a:ea typeface="Calibri"/>
                <a:cs typeface="Calibri"/>
              </a:rPr>
              <a:t>Day 4 &amp; 5 – 270 minutes 8:50 – 1:20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Gradual Entry is </a:t>
            </a:r>
            <a:r>
              <a:rPr lang="en-US" dirty="0"/>
              <a:t>designed to ensure that each child has a successful start to their new routine.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to help each child become familiar with everyday classroom routines such as washing hands, using the bathroom, eating snacks and lunch, and dressing for outdoor play. 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your child is engaging in their first school experience led by a Kindergarten teacher and a team of teachers, Learning Services Teachers (aka, LST), English Language Learner Teacher (ELL) and itinerant teachers are observing peer interactions – this informs our groupings for gradual entry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Class placement – their "forever" class is determined by Kindergarten teachers observations in these first two weeks.</a:t>
            </a:r>
          </a:p>
          <a:p>
            <a:pPr marL="171450" indent="-1714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E3FA8-54E0-4BA6-A348-5157C8877901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1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084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284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249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90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9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034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66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9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5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4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9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d44o365-my.sharepoint.com/personal/17044_sd44_ca/_layouts/15/stream.aspx?id=%2Fpersonal%2F17044%5Fsd44%5Fca%2FDocuments%2FAttachments%2FWelcome%20to%20Kindgarten%2020232024%20%282%29%20%281%29%2Emp4&amp;referrer=StreamWebApp%2EWeb&amp;referrerScenario=AddressBarCopied%2Eview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capilanopac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rbige Kinderspielzeuge">
            <a:extLst>
              <a:ext uri="{FF2B5EF4-FFF2-40B4-BE49-F238E27FC236}">
                <a16:creationId xmlns:a16="http://schemas.microsoft.com/office/drawing/2014/main" id="{C5C24EFB-A348-38BA-D555-DDFA19085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82" r="6" b="6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2661189"/>
          </a:xfrm>
        </p:spPr>
        <p:txBody>
          <a:bodyPr anchor="b">
            <a:normAutofit/>
          </a:bodyPr>
          <a:lstStyle/>
          <a:p>
            <a:r>
              <a:rPr lang="en-US" sz="6600" dirty="0"/>
              <a:t>Kindergarten Orientation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9375" y="4214191"/>
            <a:ext cx="6953250" cy="1360919"/>
          </a:xfrm>
        </p:spPr>
        <p:txBody>
          <a:bodyPr anchor="t">
            <a:normAutofit/>
          </a:bodyPr>
          <a:lstStyle/>
          <a:p>
            <a:r>
              <a:rPr lang="en-US" sz="3200" dirty="0"/>
              <a:t>Capilano Elementary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795CF2-47F0-4521-D005-4A9C3269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cap="all" spc="15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5400" b="1" kern="1200" cap="all" spc="15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b="1" kern="1200" cap="all" spc="15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00A244-7A6A-CAA3-93FF-0BC6EFEED2C1}"/>
              </a:ext>
            </a:extLst>
          </p:cNvPr>
          <p:cNvSpPr txBox="1"/>
          <p:nvPr/>
        </p:nvSpPr>
        <p:spPr>
          <a:xfrm>
            <a:off x="749689" y="442040"/>
            <a:ext cx="3310247" cy="167889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dirty="0"/>
              <a:t>Gradual Entry</a:t>
            </a:r>
            <a:endParaRPr lang="en-US" sz="6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DC914-3425-AC7C-ED65-29AF53839B96}"/>
              </a:ext>
            </a:extLst>
          </p:cNvPr>
          <p:cNvSpPr txBox="1"/>
          <p:nvPr/>
        </p:nvSpPr>
        <p:spPr>
          <a:xfrm>
            <a:off x="4970932" y="83881"/>
            <a:ext cx="7220434" cy="73441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39496"/>
            <a:endParaRPr lang="en-US" sz="1062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68275" indent="-168275" defTabSz="539496">
              <a:buFont typeface="Arial"/>
              <a:buChar char="•"/>
            </a:pPr>
            <a:r>
              <a:rPr lang="en-US" sz="2200" kern="1200" dirty="0">
                <a:latin typeface="+mn-lt"/>
                <a:ea typeface="Source Sans Pro"/>
                <a:cs typeface="+mn-cs"/>
              </a:rPr>
              <a:t>Beginning September </a:t>
            </a:r>
            <a:r>
              <a:rPr lang="en-US" sz="2200" dirty="0">
                <a:ea typeface="Source Sans Pro"/>
              </a:rPr>
              <a:t>4</a:t>
            </a:r>
            <a:r>
              <a:rPr lang="en-US" sz="2200" kern="1200" dirty="0">
                <a:latin typeface="+mn-lt"/>
                <a:ea typeface="Source Sans Pro"/>
                <a:cs typeface="+mn-cs"/>
              </a:rPr>
              <a:t>, </a:t>
            </a:r>
            <a:r>
              <a:rPr lang="en-US" sz="2200" dirty="0">
                <a:ea typeface="Source Sans Pro"/>
              </a:rPr>
              <a:t>2024</a:t>
            </a:r>
            <a:endParaRPr lang="en-US" sz="2200" kern="1200" dirty="0">
              <a:latin typeface="+mn-lt"/>
              <a:ea typeface="Source Sans Pro"/>
            </a:endParaRPr>
          </a:p>
          <a:p>
            <a:pPr marL="625475" lvl="1" indent="-168275" defTabSz="539496">
              <a:buFont typeface="Arial"/>
              <a:buChar char="•"/>
            </a:pPr>
            <a:r>
              <a:rPr lang="en-US" sz="2200" dirty="0">
                <a:ea typeface="Source Sans Pro"/>
                <a:cs typeface="+mn-lt"/>
              </a:rPr>
              <a:t>Kindergarten students do not attend on September 3</a:t>
            </a:r>
          </a:p>
          <a:p>
            <a:pPr lvl="1" defTabSz="539496"/>
            <a:endParaRPr lang="en-US" sz="2200" dirty="0">
              <a:highlight>
                <a:srgbClr val="FFFF00"/>
              </a:highlight>
              <a:ea typeface="Source Sans Pro"/>
              <a:cs typeface="+mn-lt"/>
            </a:endParaRPr>
          </a:p>
          <a:p>
            <a:pPr marL="168275" indent="-168275" defTabSz="539496">
              <a:buFont typeface="Arial"/>
              <a:buChar char="•"/>
            </a:pPr>
            <a:r>
              <a:rPr lang="en-US" sz="2200" kern="1200" dirty="0">
                <a:latin typeface="+mn-lt"/>
                <a:ea typeface="+mn-lt"/>
                <a:cs typeface="+mn-lt"/>
              </a:rPr>
              <a:t>7/8 Partial days</a:t>
            </a:r>
            <a:endParaRPr lang="en-US" sz="2200" kern="1200" dirty="0">
              <a:latin typeface="+mn-lt"/>
              <a:ea typeface="Source Sans Pro"/>
            </a:endParaRPr>
          </a:p>
          <a:p>
            <a:pPr marL="625475" lvl="1" indent="-168275" defTabSz="539496">
              <a:buFont typeface="Arial"/>
              <a:buChar char="•"/>
            </a:pPr>
            <a:r>
              <a:rPr lang="en-US" sz="2200" dirty="0">
                <a:ea typeface="Source Sans Pro"/>
              </a:rPr>
              <a:t>One hour, two hours, half days</a:t>
            </a:r>
          </a:p>
          <a:p>
            <a:pPr lvl="1" defTabSz="539496"/>
            <a:endParaRPr lang="en-US" sz="2200" dirty="0">
              <a:ea typeface="Source Sans Pro"/>
            </a:endParaRPr>
          </a:p>
          <a:p>
            <a:pPr marL="168275" indent="-168275" defTabSz="539496">
              <a:buFont typeface="Arial"/>
              <a:buChar char="•"/>
            </a:pPr>
            <a:r>
              <a:rPr lang="en-US" sz="2200" kern="1200" dirty="0">
                <a:latin typeface="+mn-lt"/>
                <a:ea typeface="Source Sans Pro"/>
                <a:cs typeface="+mn-cs"/>
              </a:rPr>
              <a:t>Four groups – A, B, C, D</a:t>
            </a:r>
            <a:endParaRPr lang="en-US" sz="2200" kern="1200" dirty="0">
              <a:latin typeface="+mn-lt"/>
              <a:ea typeface="Source Sans Pro"/>
            </a:endParaRPr>
          </a:p>
          <a:p>
            <a:pPr defTabSz="539496"/>
            <a:endParaRPr lang="en-US" sz="2200" dirty="0">
              <a:latin typeface="Aptos"/>
              <a:ea typeface="Source Sans Pro"/>
              <a:cs typeface="Arial"/>
            </a:endParaRPr>
          </a:p>
          <a:p>
            <a:pPr marL="168275" indent="-168275" defTabSz="539496">
              <a:buFont typeface="Arial"/>
              <a:buChar char="•"/>
            </a:pPr>
            <a:r>
              <a:rPr lang="en-US" sz="2200" dirty="0">
                <a:latin typeface="Aptos"/>
                <a:ea typeface="Source Sans Pro"/>
                <a:cs typeface="Arial"/>
              </a:rPr>
              <a:t>Sample Schedule:</a:t>
            </a:r>
          </a:p>
          <a:p>
            <a:pPr marL="438150" lvl="1" indent="-168275" defTabSz="539496">
              <a:buFont typeface="Arial,Sans-Serif"/>
              <a:buChar char="•"/>
            </a:pPr>
            <a:r>
              <a:rPr lang="en-US" sz="2200" kern="1200" dirty="0">
                <a:latin typeface="Source Sans Pro"/>
                <a:ea typeface="Source Sans Pro"/>
                <a:cs typeface="Arial"/>
              </a:rPr>
              <a:t>Day 1 - Group A, Group B</a:t>
            </a:r>
          </a:p>
          <a:p>
            <a:pPr marL="438150" lvl="1" indent="-168275" defTabSz="539496">
              <a:buFont typeface="Arial,Sans-Serif"/>
              <a:buChar char="•"/>
            </a:pPr>
            <a:r>
              <a:rPr lang="en-US" sz="2200" kern="1200" dirty="0">
                <a:latin typeface="Source Sans Pro"/>
                <a:ea typeface="Source Sans Pro"/>
                <a:cs typeface="Arial"/>
              </a:rPr>
              <a:t>Day 2 - Group C, Group D </a:t>
            </a:r>
          </a:p>
          <a:p>
            <a:pPr marL="438150" lvl="1" indent="-168275" defTabSz="539496">
              <a:buFont typeface="Arial,Sans-Serif"/>
              <a:buChar char="•"/>
            </a:pPr>
            <a:r>
              <a:rPr lang="en-US" sz="2200" kern="1200" dirty="0">
                <a:latin typeface="Source Sans Pro"/>
                <a:ea typeface="Source Sans Pro"/>
                <a:cs typeface="Arial"/>
              </a:rPr>
              <a:t>Day 3 - Group A&amp;B, Group C&amp;D</a:t>
            </a:r>
          </a:p>
          <a:p>
            <a:pPr marL="438150" lvl="1" indent="-168275" defTabSz="539496">
              <a:buFont typeface="Arial,Sans-Serif"/>
              <a:buChar char="•"/>
            </a:pPr>
            <a:r>
              <a:rPr lang="en-US" sz="2200" kern="1200" dirty="0">
                <a:latin typeface="+mn-lt"/>
                <a:ea typeface="Source Sans Pro"/>
                <a:cs typeface="Arial"/>
              </a:rPr>
              <a:t>Day 4 – Group B&amp;D, Group A&amp;C</a:t>
            </a:r>
          </a:p>
          <a:p>
            <a:pPr marL="438150" lvl="1" indent="-168275" defTabSz="539496">
              <a:buFont typeface="Arial,Sans-Serif"/>
              <a:buChar char="•"/>
            </a:pPr>
            <a:r>
              <a:rPr lang="en-US" sz="2200" kern="1200" dirty="0">
                <a:latin typeface="+mn-lt"/>
                <a:ea typeface="Source Sans Pro"/>
                <a:cs typeface="Arial"/>
              </a:rPr>
              <a:t>Day 5 – Group A&amp;D</a:t>
            </a:r>
          </a:p>
          <a:p>
            <a:pPr marL="438150" lvl="1" indent="-168275" defTabSz="539496">
              <a:buFont typeface="Arial,Sans-Serif"/>
              <a:buChar char="•"/>
            </a:pPr>
            <a:r>
              <a:rPr lang="en-US" sz="2200" kern="1200" dirty="0">
                <a:latin typeface="+mn-lt"/>
                <a:ea typeface="Source Sans Pro"/>
                <a:cs typeface="Arial"/>
              </a:rPr>
              <a:t>Day 6 – Group B&amp;C</a:t>
            </a:r>
          </a:p>
          <a:p>
            <a:pPr marL="438150" lvl="1" indent="-168275" defTabSz="539496">
              <a:buFont typeface="Arial,Sans-Serif"/>
              <a:buChar char="•"/>
            </a:pPr>
            <a:r>
              <a:rPr lang="en-US" sz="2200" kern="1200" dirty="0">
                <a:latin typeface="+mn-lt"/>
                <a:ea typeface="Source Sans Pro"/>
                <a:cs typeface="Arial"/>
              </a:rPr>
              <a:t>Day 7 – Group A&amp;B – Full Day</a:t>
            </a:r>
          </a:p>
          <a:p>
            <a:pPr marL="438150" lvl="1" indent="-168275" defTabSz="539496">
              <a:buFont typeface="Arial,Sans-Serif"/>
              <a:buChar char="•"/>
            </a:pPr>
            <a:r>
              <a:rPr lang="en-US" sz="2200" kern="1200" dirty="0">
                <a:latin typeface="+mn-lt"/>
                <a:ea typeface="Source Sans Pro"/>
                <a:cs typeface="Arial"/>
              </a:rPr>
              <a:t>Day 8 – Group C&amp;D – Full Day</a:t>
            </a:r>
          </a:p>
          <a:p>
            <a:pPr marL="269875" lvl="1" defTabSz="539496"/>
            <a:endParaRPr lang="en-US" sz="2200" dirty="0">
              <a:ea typeface="Source Sans Pro"/>
              <a:cs typeface="Arial"/>
            </a:endParaRPr>
          </a:p>
          <a:p>
            <a:pPr marL="168275" indent="-168275" defTabSz="539496">
              <a:buFont typeface="Arial"/>
              <a:buChar char="•"/>
            </a:pPr>
            <a:r>
              <a:rPr lang="en-US" sz="2200" kern="1200" dirty="0">
                <a:latin typeface="+mn-lt"/>
                <a:ea typeface="Source Sans Pro"/>
                <a:cs typeface="+mn-cs"/>
              </a:rPr>
              <a:t>First Full day </a:t>
            </a:r>
            <a:r>
              <a:rPr lang="en-US" sz="2200" dirty="0">
                <a:ea typeface="Source Sans Pro"/>
              </a:rPr>
              <a:t>in third week of September</a:t>
            </a:r>
            <a:endParaRPr lang="en-US" sz="2200" kern="1200" dirty="0">
              <a:latin typeface="+mn-lt"/>
              <a:ea typeface="Source Sans Pro"/>
            </a:endParaRPr>
          </a:p>
          <a:p>
            <a:pPr marL="438150" lvl="1" indent="-168275" defTabSz="539496">
              <a:buFont typeface="Arial"/>
              <a:buChar char="•"/>
            </a:pPr>
            <a:endParaRPr lang="en-US" sz="1400" kern="1200" dirty="0">
              <a:latin typeface="+mn-lt"/>
              <a:ea typeface="Source Sans Pro"/>
            </a:endParaRPr>
          </a:p>
          <a:p>
            <a:pPr marL="269240" lvl="1" defTabSz="539496">
              <a:buFont typeface="Arial"/>
              <a:buChar char="•"/>
            </a:pPr>
            <a:endParaRPr lang="en-US" sz="1062" kern="1200">
              <a:solidFill>
                <a:schemeClr val="tx1"/>
              </a:solidFill>
              <a:latin typeface="+mn-lt"/>
              <a:ea typeface="Source Sans Pro"/>
            </a:endParaRPr>
          </a:p>
          <a:p>
            <a:endParaRPr lang="en-US" dirty="0">
              <a:ea typeface="Source Sans Pro"/>
            </a:endParaRPr>
          </a:p>
        </p:txBody>
      </p:sp>
      <p:pic>
        <p:nvPicPr>
          <p:cNvPr id="3" name="Picture 2" descr="Young child in purple turtleneck and jeans with one hand in air wearing backpack">
            <a:extLst>
              <a:ext uri="{FF2B5EF4-FFF2-40B4-BE49-F238E27FC236}">
                <a16:creationId xmlns:a16="http://schemas.microsoft.com/office/drawing/2014/main" id="{6AE1662E-A6FB-5B01-6A6E-BDDB219C7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16" y="3310247"/>
            <a:ext cx="4197458" cy="27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6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a contact us&#10;&#10;Description automatically generated">
            <a:extLst>
              <a:ext uri="{FF2B5EF4-FFF2-40B4-BE49-F238E27FC236}">
                <a16:creationId xmlns:a16="http://schemas.microsoft.com/office/drawing/2014/main" id="{0FB17A2C-B96E-C825-2EAD-427C6C498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2A845D-0926-0E60-4061-7E6CBA839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4"/>
            <a:ext cx="12192000" cy="68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69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ntact us&#10;&#10;Description automatically generated">
            <a:extLst>
              <a:ext uri="{FF2B5EF4-FFF2-40B4-BE49-F238E27FC236}">
                <a16:creationId xmlns:a16="http://schemas.microsoft.com/office/drawing/2014/main" id="{5CEF416B-D14F-8248-E68A-E24A7D976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6" y="0"/>
            <a:ext cx="12146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06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0321B3-4134-38AA-39FA-670FBEE98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202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A foggy mountain range with trees&#10;&#10;Description automatically generated">
            <a:extLst>
              <a:ext uri="{FF2B5EF4-FFF2-40B4-BE49-F238E27FC236}">
                <a16:creationId xmlns:a16="http://schemas.microsoft.com/office/drawing/2014/main" id="{ECC64702-7FD4-84D4-F86E-53AF222E8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" r="1" b="1"/>
          <a:stretch/>
        </p:blipFill>
        <p:spPr>
          <a:xfrm>
            <a:off x="20" y="10"/>
            <a:ext cx="12191980" cy="686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98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14E5E-4962-04C0-DF26-8E6CE82A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/>
              <a:t>Welcome to Capilano!</a:t>
            </a:r>
          </a:p>
        </p:txBody>
      </p:sp>
      <p:pic>
        <p:nvPicPr>
          <p:cNvPr id="7" name="Picture 6" descr="1139 W 21st Street | House Sold in North Vancouver | R2063865 | rennie">
            <a:extLst>
              <a:ext uri="{FF2B5EF4-FFF2-40B4-BE49-F238E27FC236}">
                <a16:creationId xmlns:a16="http://schemas.microsoft.com/office/drawing/2014/main" id="{CFE1021F-07B9-C363-C15F-9184B219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95" b="15393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44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C04A62A-1154-5E8D-9EFD-DBCE651EF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4" y="4777739"/>
            <a:ext cx="6897626" cy="13992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200"/>
              <a:t>We are so happy you are here!</a:t>
            </a:r>
          </a:p>
          <a:p>
            <a:pPr marL="0"/>
            <a:r>
              <a:rPr lang="en-US" sz="2200">
                <a:hlinkClick r:id="rId3"/>
              </a:rPr>
              <a:t>Welcome to Kindgarten 20232024 (2) (1).mp4 (sharepoint.com)</a:t>
            </a:r>
            <a:endParaRPr lang="en-US" sz="22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DDA667-A2A3-FEE9-A894-70228C6B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892AC11-ACC3-4129-BBD7-C580BF1A4EE7}" type="datetime1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6/4/2024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E7E8B-EDA2-389B-46A4-CFD7783A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68AC1EC-23E2-4F0E-A5A4-674EC8DB954E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6536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32F25-D1C6-2E77-2926-B19DF6540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Capilano Elementary</a:t>
            </a:r>
          </a:p>
        </p:txBody>
      </p:sp>
      <p:sp>
        <p:nvSpPr>
          <p:cNvPr id="5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E86F1-9039-5743-110C-64760DD353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International Baccalaureate (IB) Primary Years Program (PYP) School</a:t>
            </a:r>
          </a:p>
          <a:p>
            <a:r>
              <a:rPr lang="en-US" sz="2000" dirty="0"/>
              <a:t>Approximately 430 students projected for next school year</a:t>
            </a:r>
          </a:p>
          <a:p>
            <a:r>
              <a:rPr lang="en-US" sz="2000" dirty="0"/>
              <a:t>Welcoming approximately 55 new Kindergarten Students 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E0A32-88DC-65DB-B23E-105D7353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79F6069-8263-4296-913A-BC2234E8D32B}" type="datetime1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6/4/2024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 descr="Capilano Elementary – District Educational Plan">
            <a:extLst>
              <a:ext uri="{FF2B5EF4-FFF2-40B4-BE49-F238E27FC236}">
                <a16:creationId xmlns:a16="http://schemas.microsoft.com/office/drawing/2014/main" id="{112DDB16-89B6-6C51-AEEB-B40309F22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0" r="15665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88B29-F0CC-C33B-531B-DE9945F6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68AC1EC-23E2-4F0E-A5A4-674EC8DB954E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9732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4" descr="Books stacked on a table">
            <a:extLst>
              <a:ext uri="{FF2B5EF4-FFF2-40B4-BE49-F238E27FC236}">
                <a16:creationId xmlns:a16="http://schemas.microsoft.com/office/drawing/2014/main" id="{647862CF-1D0D-2355-1CB5-49D3544C66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2" r="2190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6918C6-3A09-4FB0-2913-63363CE3F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170" y="365125"/>
            <a:ext cx="6799069" cy="13614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School Staff Intro &amp; Information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A75CA2BF-8B8E-D096-B74B-5ED1796E0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09130" y="1723001"/>
            <a:ext cx="4777229" cy="44844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Principal / Vice Principal</a:t>
            </a:r>
          </a:p>
          <a:p>
            <a:r>
              <a:rPr lang="en-US" sz="2400" dirty="0"/>
              <a:t>Office Staff</a:t>
            </a:r>
          </a:p>
          <a:p>
            <a:r>
              <a:rPr lang="en-US" sz="2400" dirty="0"/>
              <a:t>Kindy Teachers</a:t>
            </a:r>
          </a:p>
          <a:p>
            <a:r>
              <a:rPr lang="en-US" sz="2400" dirty="0"/>
              <a:t>Specialist Teachers</a:t>
            </a:r>
          </a:p>
          <a:p>
            <a:pPr lvl="1"/>
            <a:r>
              <a:rPr lang="en-US" dirty="0"/>
              <a:t>LST, </a:t>
            </a:r>
          </a:p>
          <a:p>
            <a:pPr lvl="1"/>
            <a:r>
              <a:rPr lang="en-US" dirty="0"/>
              <a:t>SLP, </a:t>
            </a:r>
          </a:p>
          <a:p>
            <a:pPr lvl="1"/>
            <a:r>
              <a:rPr lang="en-US" dirty="0"/>
              <a:t>Psychologist, </a:t>
            </a:r>
          </a:p>
          <a:p>
            <a:pPr lvl="1"/>
            <a:r>
              <a:rPr lang="en-US" dirty="0"/>
              <a:t>Counsellor</a:t>
            </a:r>
          </a:p>
          <a:p>
            <a:pPr lvl="1"/>
            <a:r>
              <a:rPr lang="en-US" dirty="0"/>
              <a:t>SBRT / ESBRT</a:t>
            </a:r>
          </a:p>
          <a:p>
            <a:r>
              <a:rPr lang="en-US" sz="2400" dirty="0"/>
              <a:t>Music Teacher</a:t>
            </a:r>
          </a:p>
          <a:p>
            <a:r>
              <a:rPr lang="en-US" sz="2400" dirty="0"/>
              <a:t>Teacher Librarian</a:t>
            </a:r>
          </a:p>
          <a:p>
            <a:endParaRPr lang="en-US" sz="1700"/>
          </a:p>
        </p:txBody>
      </p:sp>
      <p:sp>
        <p:nvSpPr>
          <p:cNvPr id="56" name="Date Placeholder 4">
            <a:extLst>
              <a:ext uri="{FF2B5EF4-FFF2-40B4-BE49-F238E27FC236}">
                <a16:creationId xmlns:a16="http://schemas.microsoft.com/office/drawing/2014/main" id="{D90533FA-E172-8B05-3673-BA389AE3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B283B5C-2325-42FF-AF91-C1451D9D66CC}" type="datetime1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6/4/2024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0" name="Slide Number Placeholder 6">
            <a:extLst>
              <a:ext uri="{FF2B5EF4-FFF2-40B4-BE49-F238E27FC236}">
                <a16:creationId xmlns:a16="http://schemas.microsoft.com/office/drawing/2014/main" id="{667286B6-8EE4-4993-CECA-EA5644DD9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68AC1EC-23E2-4F0E-A5A4-674EC8DB954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6144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3209C-2BDE-C434-1504-26832A7A0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7" y="4551036"/>
            <a:ext cx="4284420" cy="16871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/>
            </a:r>
            <a:br>
              <a:rPr lang="en-US" sz="3700">
                <a:solidFill>
                  <a:schemeClr val="bg1"/>
                </a:solidFill>
              </a:rPr>
            </a:br>
            <a:r>
              <a:rPr lang="en-US" sz="3700">
                <a:solidFill>
                  <a:schemeClr val="bg1"/>
                </a:solidFill>
                <a:ea typeface="+mj-lt"/>
                <a:cs typeface="+mj-lt"/>
                <a:hlinkClick r:id="rId2"/>
              </a:rPr>
              <a:t>Home | Capilano PAC</a:t>
            </a:r>
            <a:endParaRPr lang="en-US" sz="37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een screen with black text&#10;&#10;Description automatically generated">
            <a:extLst>
              <a:ext uri="{FF2B5EF4-FFF2-40B4-BE49-F238E27FC236}">
                <a16:creationId xmlns:a16="http://schemas.microsoft.com/office/drawing/2014/main" id="{92027046-3012-9C10-6E99-13502F2E8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89" r="-2" b="1128"/>
          <a:stretch/>
        </p:blipFill>
        <p:spPr>
          <a:xfrm>
            <a:off x="1155556" y="637762"/>
            <a:ext cx="9889765" cy="35793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4544112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8EB7016-23C3-AC6B-89B1-73ECF7B87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49" y="4750698"/>
            <a:ext cx="4310672" cy="14638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" name="Picture 4" descr="A group of cartoon faces&#10;&#10;Description automatically generated">
            <a:extLst>
              <a:ext uri="{FF2B5EF4-FFF2-40B4-BE49-F238E27FC236}">
                <a16:creationId xmlns:a16="http://schemas.microsoft.com/office/drawing/2014/main" id="{38ED9758-C6D0-C460-1F0F-C649C165B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712" y="4023524"/>
            <a:ext cx="5398577" cy="249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84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Rubber boots at back door">
            <a:extLst>
              <a:ext uri="{FF2B5EF4-FFF2-40B4-BE49-F238E27FC236}">
                <a16:creationId xmlns:a16="http://schemas.microsoft.com/office/drawing/2014/main" id="{02EB00D6-1F28-4706-6C19-4775230FE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21" b="-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E41736-25C1-3905-85D0-47B3439D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664" y="365125"/>
            <a:ext cx="4678728" cy="1899912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Kindergarten Readiness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7EC70-19CA-CA6F-345B-27AB9981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0424" y="2072574"/>
            <a:ext cx="4932900" cy="464682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 dirty="0"/>
              <a:t>Develop and follow bedtime and morning routines</a:t>
            </a:r>
          </a:p>
          <a:p>
            <a:r>
              <a:rPr lang="en-US" sz="2400" dirty="0"/>
              <a:t>Practice self-management skills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Putting on and taking off shoes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Zipping/buttoning jackets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Opening and closing backpacks, lunch kits, water bottles and containers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Putting on rain pants/muddy buddies</a:t>
            </a:r>
          </a:p>
          <a:p>
            <a:r>
              <a:rPr lang="en-US" sz="2400" dirty="0"/>
              <a:t>Teach independent toileting and hand washing procedures</a:t>
            </a:r>
          </a:p>
          <a:p>
            <a:pPr marL="0" indent="0">
              <a:buNone/>
            </a:pPr>
            <a:endParaRPr lang="en-US" sz="1700"/>
          </a:p>
          <a:p>
            <a:pPr marL="0" indent="0">
              <a:buNone/>
            </a:pPr>
            <a:endParaRPr lang="en-US" sz="1700"/>
          </a:p>
          <a:p>
            <a:endParaRPr lang="en-US" sz="17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E7D71-02F3-C20E-4324-D8F0FA5F8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79F6069-8263-4296-913A-BC2234E8D32B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40C51-CF3E-9DEF-02E0-1C2A9D03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8AC1EC-23E2-4F0E-A5A4-674EC8DB954E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74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Objects in a shelf">
            <a:extLst>
              <a:ext uri="{FF2B5EF4-FFF2-40B4-BE49-F238E27FC236}">
                <a16:creationId xmlns:a16="http://schemas.microsoft.com/office/drawing/2014/main" id="{E2427109-ACE1-D05D-93A2-23AD4A50A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E41736-25C1-3905-85D0-47B3439D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4090" y="365125"/>
            <a:ext cx="5010909" cy="1899912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Kindergarten Readiness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7EC70-19CA-CA6F-345B-27AB9981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3930" y="1995083"/>
            <a:ext cx="4994377" cy="45407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ea typeface="+mn-lt"/>
                <a:cs typeface="+mn-lt"/>
              </a:rPr>
              <a:t>Play games together that require turn taking</a:t>
            </a:r>
          </a:p>
          <a:p>
            <a:r>
              <a:rPr lang="en-US" sz="2000" dirty="0">
                <a:ea typeface="+mn-lt"/>
                <a:cs typeface="+mn-lt"/>
              </a:rPr>
              <a:t>Explore local parks and playgrounds, including the one here at Capilano</a:t>
            </a:r>
            <a:endParaRPr lang="en-US" sz="2000" dirty="0"/>
          </a:p>
          <a:p>
            <a:r>
              <a:rPr lang="en-US" sz="2000" dirty="0"/>
              <a:t>Set up play-dates with similar-aged peers</a:t>
            </a:r>
          </a:p>
          <a:p>
            <a:r>
              <a:rPr lang="en-US" sz="2000" dirty="0"/>
              <a:t>Read books, sing songs, and recite poems together</a:t>
            </a:r>
          </a:p>
          <a:p>
            <a:r>
              <a:rPr lang="en-US" sz="2000" dirty="0"/>
              <a:t>Provide responsibilities  (tidying up toys, making the bed, helping to set the table)</a:t>
            </a:r>
          </a:p>
          <a:p>
            <a:r>
              <a:rPr lang="en-US" sz="2000" dirty="0"/>
              <a:t>Practice being a self-advocate and asking adults for help </a:t>
            </a:r>
          </a:p>
          <a:p>
            <a:r>
              <a:rPr lang="en-US" sz="2000" dirty="0"/>
              <a:t>Create and practice quick goodbye rituals</a:t>
            </a:r>
          </a:p>
          <a:p>
            <a:endParaRPr lang="en-US" sz="14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E7D71-02F3-C20E-4324-D8F0FA5F8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79F6069-8263-4296-913A-BC2234E8D32B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40C51-CF3E-9DEF-02E0-1C2A9D03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8AC1EC-23E2-4F0E-A5A4-674EC8DB954E}" type="slidenum">
              <a:rPr lang="en-US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31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618CC-DD45-C788-F679-9ECEE841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51" y="934327"/>
            <a:ext cx="8924392" cy="10582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For September...</a:t>
            </a:r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95B176-FA0E-4B6A-A190-5E2E82BEA5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3813" y="2337807"/>
            <a:ext cx="9604374" cy="3585866"/>
          </a:xfrm>
          <a:custGeom>
            <a:avLst/>
            <a:gdLst>
              <a:gd name="connsiteX0" fmla="*/ 0 w 9604374"/>
              <a:gd name="connsiteY0" fmla="*/ 0 h 3585866"/>
              <a:gd name="connsiteX1" fmla="*/ 9604374 w 9604374"/>
              <a:gd name="connsiteY1" fmla="*/ 0 h 3585866"/>
              <a:gd name="connsiteX2" fmla="*/ 9604374 w 9604374"/>
              <a:gd name="connsiteY2" fmla="*/ 3095088 h 3585866"/>
              <a:gd name="connsiteX3" fmla="*/ 9591455 w 9604374"/>
              <a:gd name="connsiteY3" fmla="*/ 3097044 h 3585866"/>
              <a:gd name="connsiteX4" fmla="*/ 9285147 w 9604374"/>
              <a:gd name="connsiteY4" fmla="*/ 3164182 h 3585866"/>
              <a:gd name="connsiteX5" fmla="*/ 9114078 w 9604374"/>
              <a:gd name="connsiteY5" fmla="*/ 3164299 h 3585866"/>
              <a:gd name="connsiteX6" fmla="*/ 8999665 w 9604374"/>
              <a:gd name="connsiteY6" fmla="*/ 3157864 h 3585866"/>
              <a:gd name="connsiteX7" fmla="*/ 8925240 w 9604374"/>
              <a:gd name="connsiteY7" fmla="*/ 3152135 h 3585866"/>
              <a:gd name="connsiteX8" fmla="*/ 8868257 w 9604374"/>
              <a:gd name="connsiteY8" fmla="*/ 3146819 h 3585866"/>
              <a:gd name="connsiteX9" fmla="*/ 8792363 w 9604374"/>
              <a:gd name="connsiteY9" fmla="*/ 3146856 h 3585866"/>
              <a:gd name="connsiteX10" fmla="*/ 8668399 w 9604374"/>
              <a:gd name="connsiteY10" fmla="*/ 3196893 h 3585866"/>
              <a:gd name="connsiteX11" fmla="*/ 8474043 w 9604374"/>
              <a:gd name="connsiteY11" fmla="*/ 3240734 h 3585866"/>
              <a:gd name="connsiteX12" fmla="*/ 8317555 w 9604374"/>
              <a:gd name="connsiteY12" fmla="*/ 3247156 h 3585866"/>
              <a:gd name="connsiteX13" fmla="*/ 8280111 w 9604374"/>
              <a:gd name="connsiteY13" fmla="*/ 3255812 h 3585866"/>
              <a:gd name="connsiteX14" fmla="*/ 8096088 w 9604374"/>
              <a:gd name="connsiteY14" fmla="*/ 3253903 h 3585866"/>
              <a:gd name="connsiteX15" fmla="*/ 7825642 w 9604374"/>
              <a:gd name="connsiteY15" fmla="*/ 3271628 h 3585866"/>
              <a:gd name="connsiteX16" fmla="*/ 7531820 w 9604374"/>
              <a:gd name="connsiteY16" fmla="*/ 3252671 h 3585866"/>
              <a:gd name="connsiteX17" fmla="*/ 7193751 w 9604374"/>
              <a:gd name="connsiteY17" fmla="*/ 3245192 h 3585866"/>
              <a:gd name="connsiteX18" fmla="*/ 6976768 w 9604374"/>
              <a:gd name="connsiteY18" fmla="*/ 3238559 h 3585866"/>
              <a:gd name="connsiteX19" fmla="*/ 6756462 w 9604374"/>
              <a:gd name="connsiteY19" fmla="*/ 3273268 h 3585866"/>
              <a:gd name="connsiteX20" fmla="*/ 6512214 w 9604374"/>
              <a:gd name="connsiteY20" fmla="*/ 3298845 h 3585866"/>
              <a:gd name="connsiteX21" fmla="*/ 6289569 w 9604374"/>
              <a:gd name="connsiteY21" fmla="*/ 3301118 h 3585866"/>
              <a:gd name="connsiteX22" fmla="*/ 6157816 w 9604374"/>
              <a:gd name="connsiteY22" fmla="*/ 3308643 h 3585866"/>
              <a:gd name="connsiteX23" fmla="*/ 6110062 w 9604374"/>
              <a:gd name="connsiteY23" fmla="*/ 3321185 h 3585866"/>
              <a:gd name="connsiteX24" fmla="*/ 6041832 w 9604374"/>
              <a:gd name="connsiteY24" fmla="*/ 3332190 h 3585866"/>
              <a:gd name="connsiteX25" fmla="*/ 5923195 w 9604374"/>
              <a:gd name="connsiteY25" fmla="*/ 3359104 h 3585866"/>
              <a:gd name="connsiteX26" fmla="*/ 5770972 w 9604374"/>
              <a:gd name="connsiteY26" fmla="*/ 3369893 h 3585866"/>
              <a:gd name="connsiteX27" fmla="*/ 5632583 w 9604374"/>
              <a:gd name="connsiteY27" fmla="*/ 3357730 h 3585866"/>
              <a:gd name="connsiteX28" fmla="*/ 5539996 w 9604374"/>
              <a:gd name="connsiteY28" fmla="*/ 3352890 h 3585866"/>
              <a:gd name="connsiteX29" fmla="*/ 5315460 w 9604374"/>
              <a:gd name="connsiteY29" fmla="*/ 3350411 h 3585866"/>
              <a:gd name="connsiteX30" fmla="*/ 5072455 w 9604374"/>
              <a:gd name="connsiteY30" fmla="*/ 3338147 h 3585866"/>
              <a:gd name="connsiteX31" fmla="*/ 5016364 w 9604374"/>
              <a:gd name="connsiteY31" fmla="*/ 3348937 h 3585866"/>
              <a:gd name="connsiteX32" fmla="*/ 4922276 w 9604374"/>
              <a:gd name="connsiteY32" fmla="*/ 3366515 h 3585866"/>
              <a:gd name="connsiteX33" fmla="*/ 4856444 w 9604374"/>
              <a:gd name="connsiteY33" fmla="*/ 3399463 h 3585866"/>
              <a:gd name="connsiteX34" fmla="*/ 4775993 w 9604374"/>
              <a:gd name="connsiteY34" fmla="*/ 3406312 h 3585866"/>
              <a:gd name="connsiteX35" fmla="*/ 4667320 w 9604374"/>
              <a:gd name="connsiteY35" fmla="*/ 3397926 h 3585866"/>
              <a:gd name="connsiteX36" fmla="*/ 4540268 w 9604374"/>
              <a:gd name="connsiteY36" fmla="*/ 3424464 h 3585866"/>
              <a:gd name="connsiteX37" fmla="*/ 4465491 w 9604374"/>
              <a:gd name="connsiteY37" fmla="*/ 3433154 h 3585866"/>
              <a:gd name="connsiteX38" fmla="*/ 4262864 w 9604374"/>
              <a:gd name="connsiteY38" fmla="*/ 3464075 h 3585866"/>
              <a:gd name="connsiteX39" fmla="*/ 4175005 w 9604374"/>
              <a:gd name="connsiteY39" fmla="*/ 3493545 h 3585866"/>
              <a:gd name="connsiteX40" fmla="*/ 4030100 w 9604374"/>
              <a:gd name="connsiteY40" fmla="*/ 3514212 h 3585866"/>
              <a:gd name="connsiteX41" fmla="*/ 3926631 w 9604374"/>
              <a:gd name="connsiteY41" fmla="*/ 3525304 h 3585866"/>
              <a:gd name="connsiteX42" fmla="*/ 3897306 w 9604374"/>
              <a:gd name="connsiteY42" fmla="*/ 3547095 h 3585866"/>
              <a:gd name="connsiteX43" fmla="*/ 3896886 w 9604374"/>
              <a:gd name="connsiteY43" fmla="*/ 3547500 h 3585866"/>
              <a:gd name="connsiteX44" fmla="*/ 3834004 w 9604374"/>
              <a:gd name="connsiteY44" fmla="*/ 3550510 h 3585866"/>
              <a:gd name="connsiteX45" fmla="*/ 3696227 w 9604374"/>
              <a:gd name="connsiteY45" fmla="*/ 3574175 h 3585866"/>
              <a:gd name="connsiteX46" fmla="*/ 3652821 w 9604374"/>
              <a:gd name="connsiteY46" fmla="*/ 3580368 h 3585866"/>
              <a:gd name="connsiteX47" fmla="*/ 3629691 w 9604374"/>
              <a:gd name="connsiteY47" fmla="*/ 3585866 h 3585866"/>
              <a:gd name="connsiteX48" fmla="*/ 3595018 w 9604374"/>
              <a:gd name="connsiteY48" fmla="*/ 3571623 h 3585866"/>
              <a:gd name="connsiteX49" fmla="*/ 3551656 w 9604374"/>
              <a:gd name="connsiteY49" fmla="*/ 3577800 h 3585866"/>
              <a:gd name="connsiteX50" fmla="*/ 3541558 w 9604374"/>
              <a:gd name="connsiteY50" fmla="*/ 3579797 h 3585866"/>
              <a:gd name="connsiteX51" fmla="*/ 3465708 w 9604374"/>
              <a:gd name="connsiteY51" fmla="*/ 3565931 h 3585866"/>
              <a:gd name="connsiteX52" fmla="*/ 3458313 w 9604374"/>
              <a:gd name="connsiteY52" fmla="*/ 3560366 h 3585866"/>
              <a:gd name="connsiteX53" fmla="*/ 3420278 w 9604374"/>
              <a:gd name="connsiteY53" fmla="*/ 3557947 h 3585866"/>
              <a:gd name="connsiteX54" fmla="*/ 3415952 w 9604374"/>
              <a:gd name="connsiteY54" fmla="*/ 3559424 h 3585866"/>
              <a:gd name="connsiteX55" fmla="*/ 3384432 w 9604374"/>
              <a:gd name="connsiteY55" fmla="*/ 3550905 h 3585866"/>
              <a:gd name="connsiteX56" fmla="*/ 3258039 w 9604374"/>
              <a:gd name="connsiteY56" fmla="*/ 3535884 h 3585866"/>
              <a:gd name="connsiteX57" fmla="*/ 3015008 w 9604374"/>
              <a:gd name="connsiteY57" fmla="*/ 3528000 h 3585866"/>
              <a:gd name="connsiteX58" fmla="*/ 2761910 w 9604374"/>
              <a:gd name="connsiteY58" fmla="*/ 3505496 h 3585866"/>
              <a:gd name="connsiteX59" fmla="*/ 2521923 w 9604374"/>
              <a:gd name="connsiteY59" fmla="*/ 3514208 h 3585866"/>
              <a:gd name="connsiteX60" fmla="*/ 2085894 w 9604374"/>
              <a:gd name="connsiteY60" fmla="*/ 3490122 h 3585866"/>
              <a:gd name="connsiteX61" fmla="*/ 1936305 w 9604374"/>
              <a:gd name="connsiteY61" fmla="*/ 3487966 h 3585866"/>
              <a:gd name="connsiteX62" fmla="*/ 1836080 w 9604374"/>
              <a:gd name="connsiteY62" fmla="*/ 3487150 h 3585866"/>
              <a:gd name="connsiteX63" fmla="*/ 1829133 w 9604374"/>
              <a:gd name="connsiteY63" fmla="*/ 3489437 h 3585866"/>
              <a:gd name="connsiteX64" fmla="*/ 1801140 w 9604374"/>
              <a:gd name="connsiteY64" fmla="*/ 3490787 h 3585866"/>
              <a:gd name="connsiteX65" fmla="*/ 1793476 w 9604374"/>
              <a:gd name="connsiteY65" fmla="*/ 3500921 h 3585866"/>
              <a:gd name="connsiteX66" fmla="*/ 1699923 w 9604374"/>
              <a:gd name="connsiteY66" fmla="*/ 3509706 h 3585866"/>
              <a:gd name="connsiteX67" fmla="*/ 1474760 w 9604374"/>
              <a:gd name="connsiteY67" fmla="*/ 3513685 h 3585866"/>
              <a:gd name="connsiteX68" fmla="*/ 1308130 w 9604374"/>
              <a:gd name="connsiteY68" fmla="*/ 3496703 h 3585866"/>
              <a:gd name="connsiteX69" fmla="*/ 1252381 w 9604374"/>
              <a:gd name="connsiteY69" fmla="*/ 3506093 h 3585866"/>
              <a:gd name="connsiteX70" fmla="*/ 1174550 w 9604374"/>
              <a:gd name="connsiteY70" fmla="*/ 3512642 h 3585866"/>
              <a:gd name="connsiteX71" fmla="*/ 924455 w 9604374"/>
              <a:gd name="connsiteY71" fmla="*/ 3507283 h 3585866"/>
              <a:gd name="connsiteX72" fmla="*/ 718373 w 9604374"/>
              <a:gd name="connsiteY72" fmla="*/ 3511753 h 3585866"/>
              <a:gd name="connsiteX73" fmla="*/ 600444 w 9604374"/>
              <a:gd name="connsiteY73" fmla="*/ 3520899 h 3585866"/>
              <a:gd name="connsiteX74" fmla="*/ 351173 w 9604374"/>
              <a:gd name="connsiteY74" fmla="*/ 3495843 h 3585866"/>
              <a:gd name="connsiteX75" fmla="*/ 108372 w 9604374"/>
              <a:gd name="connsiteY75" fmla="*/ 3484386 h 3585866"/>
              <a:gd name="connsiteX76" fmla="*/ 6467 w 9604374"/>
              <a:gd name="connsiteY76" fmla="*/ 3476532 h 3585866"/>
              <a:gd name="connsiteX77" fmla="*/ 0 w 9604374"/>
              <a:gd name="connsiteY77" fmla="*/ 3475412 h 358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604374" h="3585866">
                <a:moveTo>
                  <a:pt x="0" y="0"/>
                </a:moveTo>
                <a:lnTo>
                  <a:pt x="9604374" y="0"/>
                </a:lnTo>
                <a:lnTo>
                  <a:pt x="9604374" y="3095088"/>
                </a:lnTo>
                <a:lnTo>
                  <a:pt x="9591455" y="3097044"/>
                </a:lnTo>
                <a:cubicBezTo>
                  <a:pt x="9496183" y="3133516"/>
                  <a:pt x="9411472" y="3121301"/>
                  <a:pt x="9285147" y="3164182"/>
                </a:cubicBezTo>
                <a:cubicBezTo>
                  <a:pt x="9222914" y="3162781"/>
                  <a:pt x="9174371" y="3173454"/>
                  <a:pt x="9114078" y="3164299"/>
                </a:cubicBezTo>
                <a:cubicBezTo>
                  <a:pt x="9087411" y="3155904"/>
                  <a:pt x="9030947" y="3180906"/>
                  <a:pt x="8999665" y="3157864"/>
                </a:cubicBezTo>
                <a:cubicBezTo>
                  <a:pt x="8997339" y="3174606"/>
                  <a:pt x="8938300" y="3159909"/>
                  <a:pt x="8925240" y="3152135"/>
                </a:cubicBezTo>
                <a:cubicBezTo>
                  <a:pt x="8910091" y="3159441"/>
                  <a:pt x="8884639" y="3146109"/>
                  <a:pt x="8868257" y="3146819"/>
                </a:cubicBezTo>
                <a:cubicBezTo>
                  <a:pt x="8835852" y="3110204"/>
                  <a:pt x="8832251" y="3167659"/>
                  <a:pt x="8792363" y="3146856"/>
                </a:cubicBezTo>
                <a:cubicBezTo>
                  <a:pt x="8774838" y="3159285"/>
                  <a:pt x="8715420" y="3185652"/>
                  <a:pt x="8668399" y="3196893"/>
                </a:cubicBezTo>
                <a:cubicBezTo>
                  <a:pt x="8575902" y="3221445"/>
                  <a:pt x="8569506" y="3250654"/>
                  <a:pt x="8474043" y="3240734"/>
                </a:cubicBezTo>
                <a:cubicBezTo>
                  <a:pt x="8460613" y="3264436"/>
                  <a:pt x="8297088" y="3204738"/>
                  <a:pt x="8317555" y="3247156"/>
                </a:cubicBezTo>
                <a:cubicBezTo>
                  <a:pt x="8285696" y="3245083"/>
                  <a:pt x="8262352" y="3228203"/>
                  <a:pt x="8280111" y="3255812"/>
                </a:cubicBezTo>
                <a:lnTo>
                  <a:pt x="8096088" y="3253903"/>
                </a:lnTo>
                <a:cubicBezTo>
                  <a:pt x="7994084" y="3261603"/>
                  <a:pt x="7930388" y="3281921"/>
                  <a:pt x="7825642" y="3271628"/>
                </a:cubicBezTo>
                <a:cubicBezTo>
                  <a:pt x="7723046" y="3270395"/>
                  <a:pt x="7671282" y="3252297"/>
                  <a:pt x="7531820" y="3252671"/>
                </a:cubicBezTo>
                <a:cubicBezTo>
                  <a:pt x="7433606" y="3250277"/>
                  <a:pt x="7293100" y="3236234"/>
                  <a:pt x="7193751" y="3245192"/>
                </a:cubicBezTo>
                <a:cubicBezTo>
                  <a:pt x="7074822" y="3223769"/>
                  <a:pt x="7104250" y="3250265"/>
                  <a:pt x="6976768" y="3238559"/>
                </a:cubicBezTo>
                <a:cubicBezTo>
                  <a:pt x="6921032" y="3284865"/>
                  <a:pt x="6823818" y="3261794"/>
                  <a:pt x="6756462" y="3273268"/>
                </a:cubicBezTo>
                <a:cubicBezTo>
                  <a:pt x="6679037" y="3283316"/>
                  <a:pt x="6590030" y="3294204"/>
                  <a:pt x="6512214" y="3298845"/>
                </a:cubicBezTo>
                <a:cubicBezTo>
                  <a:pt x="6450581" y="3277980"/>
                  <a:pt x="6366042" y="3329199"/>
                  <a:pt x="6289569" y="3301118"/>
                </a:cubicBezTo>
                <a:cubicBezTo>
                  <a:pt x="6261432" y="3294355"/>
                  <a:pt x="6174310" y="3295209"/>
                  <a:pt x="6157816" y="3308643"/>
                </a:cubicBezTo>
                <a:cubicBezTo>
                  <a:pt x="6139648" y="3311557"/>
                  <a:pt x="6118459" y="3306799"/>
                  <a:pt x="6110062" y="3321185"/>
                </a:cubicBezTo>
                <a:cubicBezTo>
                  <a:pt x="6096189" y="3338498"/>
                  <a:pt x="6032810" y="3311765"/>
                  <a:pt x="6041832" y="3332190"/>
                </a:cubicBezTo>
                <a:cubicBezTo>
                  <a:pt x="5996830" y="3313871"/>
                  <a:pt x="5961033" y="3350141"/>
                  <a:pt x="5923195" y="3359104"/>
                </a:cubicBezTo>
                <a:cubicBezTo>
                  <a:pt x="5887750" y="3340930"/>
                  <a:pt x="5853570" y="3365323"/>
                  <a:pt x="5770972" y="3369893"/>
                </a:cubicBezTo>
                <a:cubicBezTo>
                  <a:pt x="5731993" y="3348876"/>
                  <a:pt x="5705091" y="3385599"/>
                  <a:pt x="5632583" y="3357730"/>
                </a:cubicBezTo>
                <a:cubicBezTo>
                  <a:pt x="5594087" y="3357562"/>
                  <a:pt x="5606154" y="3357443"/>
                  <a:pt x="5539996" y="3352890"/>
                </a:cubicBezTo>
                <a:cubicBezTo>
                  <a:pt x="5439049" y="3348000"/>
                  <a:pt x="5408459" y="3356166"/>
                  <a:pt x="5315460" y="3350411"/>
                </a:cubicBezTo>
                <a:cubicBezTo>
                  <a:pt x="5211119" y="3348356"/>
                  <a:pt x="5208881" y="3372469"/>
                  <a:pt x="5072455" y="3338147"/>
                </a:cubicBezTo>
                <a:cubicBezTo>
                  <a:pt x="5061717" y="3354508"/>
                  <a:pt x="5045493" y="3355753"/>
                  <a:pt x="5016364" y="3348937"/>
                </a:cubicBezTo>
                <a:cubicBezTo>
                  <a:pt x="4965900" y="3349130"/>
                  <a:pt x="4977835" y="3389131"/>
                  <a:pt x="4922276" y="3366515"/>
                </a:cubicBezTo>
                <a:cubicBezTo>
                  <a:pt x="4935702" y="3387794"/>
                  <a:pt x="4828733" y="3377760"/>
                  <a:pt x="4856444" y="3399463"/>
                </a:cubicBezTo>
                <a:cubicBezTo>
                  <a:pt x="4827698" y="3420094"/>
                  <a:pt x="4805019" y="3388256"/>
                  <a:pt x="4775993" y="3406312"/>
                </a:cubicBezTo>
                <a:cubicBezTo>
                  <a:pt x="4744470" y="3406056"/>
                  <a:pt x="4706605" y="3394901"/>
                  <a:pt x="4667320" y="3397926"/>
                </a:cubicBezTo>
                <a:cubicBezTo>
                  <a:pt x="4613435" y="3387476"/>
                  <a:pt x="4608100" y="3410487"/>
                  <a:pt x="4540268" y="3424464"/>
                </a:cubicBezTo>
                <a:cubicBezTo>
                  <a:pt x="4508279" y="3412969"/>
                  <a:pt x="4485989" y="3420063"/>
                  <a:pt x="4465491" y="3433154"/>
                </a:cubicBezTo>
                <a:cubicBezTo>
                  <a:pt x="4396498" y="3432601"/>
                  <a:pt x="4338078" y="3453569"/>
                  <a:pt x="4262864" y="3464075"/>
                </a:cubicBezTo>
                <a:cubicBezTo>
                  <a:pt x="4180249" y="3483394"/>
                  <a:pt x="4225769" y="3479019"/>
                  <a:pt x="4175005" y="3493545"/>
                </a:cubicBezTo>
                <a:lnTo>
                  <a:pt x="4030100" y="3514212"/>
                </a:lnTo>
                <a:lnTo>
                  <a:pt x="3926631" y="3525304"/>
                </a:lnTo>
                <a:lnTo>
                  <a:pt x="3897306" y="3547095"/>
                </a:lnTo>
                <a:lnTo>
                  <a:pt x="3896886" y="3547500"/>
                </a:lnTo>
                <a:lnTo>
                  <a:pt x="3834004" y="3550510"/>
                </a:lnTo>
                <a:cubicBezTo>
                  <a:pt x="3800562" y="3554957"/>
                  <a:pt x="3734185" y="3568533"/>
                  <a:pt x="3696227" y="3574175"/>
                </a:cubicBezTo>
                <a:cubicBezTo>
                  <a:pt x="3661780" y="3570074"/>
                  <a:pt x="3640587" y="3551815"/>
                  <a:pt x="3652821" y="3580368"/>
                </a:cubicBezTo>
                <a:cubicBezTo>
                  <a:pt x="3641506" y="3579831"/>
                  <a:pt x="3634593" y="3582151"/>
                  <a:pt x="3629691" y="3585866"/>
                </a:cubicBezTo>
                <a:lnTo>
                  <a:pt x="3595018" y="3571623"/>
                </a:lnTo>
                <a:lnTo>
                  <a:pt x="3551656" y="3577800"/>
                </a:lnTo>
                <a:lnTo>
                  <a:pt x="3541558" y="3579797"/>
                </a:lnTo>
                <a:lnTo>
                  <a:pt x="3465708" y="3565931"/>
                </a:lnTo>
                <a:lnTo>
                  <a:pt x="3458313" y="3560366"/>
                </a:lnTo>
                <a:cubicBezTo>
                  <a:pt x="3450380" y="3556940"/>
                  <a:pt x="3439090" y="3555355"/>
                  <a:pt x="3420278" y="3557947"/>
                </a:cubicBezTo>
                <a:lnTo>
                  <a:pt x="3415952" y="3559424"/>
                </a:lnTo>
                <a:lnTo>
                  <a:pt x="3384432" y="3550905"/>
                </a:lnTo>
                <a:cubicBezTo>
                  <a:pt x="3374259" y="3547029"/>
                  <a:pt x="3265415" y="3542149"/>
                  <a:pt x="3258039" y="3535884"/>
                </a:cubicBezTo>
                <a:cubicBezTo>
                  <a:pt x="3138852" y="3551394"/>
                  <a:pt x="3130647" y="3523871"/>
                  <a:pt x="3015008" y="3528000"/>
                </a:cubicBezTo>
                <a:cubicBezTo>
                  <a:pt x="2914857" y="3486061"/>
                  <a:pt x="2851687" y="3511605"/>
                  <a:pt x="2761910" y="3505496"/>
                </a:cubicBezTo>
                <a:cubicBezTo>
                  <a:pt x="2676401" y="3501198"/>
                  <a:pt x="2636809" y="3514769"/>
                  <a:pt x="2521923" y="3514208"/>
                </a:cubicBezTo>
                <a:cubicBezTo>
                  <a:pt x="2400197" y="3505062"/>
                  <a:pt x="2222818" y="3509922"/>
                  <a:pt x="2085894" y="3490122"/>
                </a:cubicBezTo>
                <a:cubicBezTo>
                  <a:pt x="1978312" y="3483748"/>
                  <a:pt x="1977940" y="3488460"/>
                  <a:pt x="1936305" y="3487966"/>
                </a:cubicBezTo>
                <a:cubicBezTo>
                  <a:pt x="1922459" y="3490683"/>
                  <a:pt x="1849334" y="3482739"/>
                  <a:pt x="1836080" y="3487150"/>
                </a:cubicBezTo>
                <a:lnTo>
                  <a:pt x="1829133" y="3489437"/>
                </a:lnTo>
                <a:lnTo>
                  <a:pt x="1801140" y="3490787"/>
                </a:lnTo>
                <a:lnTo>
                  <a:pt x="1793476" y="3500921"/>
                </a:lnTo>
                <a:lnTo>
                  <a:pt x="1699923" y="3509706"/>
                </a:lnTo>
                <a:cubicBezTo>
                  <a:pt x="1637728" y="3485036"/>
                  <a:pt x="1584624" y="3514467"/>
                  <a:pt x="1474760" y="3513685"/>
                </a:cubicBezTo>
                <a:cubicBezTo>
                  <a:pt x="1445646" y="3505164"/>
                  <a:pt x="1329781" y="3484421"/>
                  <a:pt x="1308130" y="3496703"/>
                </a:cubicBezTo>
                <a:cubicBezTo>
                  <a:pt x="1287409" y="3498430"/>
                  <a:pt x="1265391" y="3492347"/>
                  <a:pt x="1252381" y="3506093"/>
                </a:cubicBezTo>
                <a:cubicBezTo>
                  <a:pt x="1232588" y="3522393"/>
                  <a:pt x="1170020" y="3491785"/>
                  <a:pt x="1174550" y="3512642"/>
                </a:cubicBezTo>
                <a:cubicBezTo>
                  <a:pt x="1119896" y="3512841"/>
                  <a:pt x="1000484" y="3507431"/>
                  <a:pt x="924455" y="3507283"/>
                </a:cubicBezTo>
                <a:cubicBezTo>
                  <a:pt x="887180" y="3483915"/>
                  <a:pt x="777361" y="3516071"/>
                  <a:pt x="718373" y="3511753"/>
                </a:cubicBezTo>
                <a:cubicBezTo>
                  <a:pt x="666588" y="3513355"/>
                  <a:pt x="661645" y="3525551"/>
                  <a:pt x="600444" y="3520899"/>
                </a:cubicBezTo>
                <a:cubicBezTo>
                  <a:pt x="491334" y="3516943"/>
                  <a:pt x="451794" y="3507522"/>
                  <a:pt x="351173" y="3495843"/>
                </a:cubicBezTo>
                <a:cubicBezTo>
                  <a:pt x="237121" y="3487112"/>
                  <a:pt x="235857" y="3499212"/>
                  <a:pt x="108372" y="3484386"/>
                </a:cubicBezTo>
                <a:cubicBezTo>
                  <a:pt x="86318" y="3481054"/>
                  <a:pt x="40657" y="3480329"/>
                  <a:pt x="6467" y="3476532"/>
                </a:cubicBezTo>
                <a:lnTo>
                  <a:pt x="0" y="3475412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8F779DE-4744-42D6-9C74-33EC94460C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2190741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3AB78929-E317-681B-D727-3692581C53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41207" y="2752316"/>
          <a:ext cx="8309586" cy="2756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5386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656F21503DEA4BA330F9493F30E71C" ma:contentTypeVersion="1" ma:contentTypeDescription="Create a new document." ma:contentTypeScope="" ma:versionID="5e22bff90f5608a4ec0099faa9d195b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ed79842d4747cc85621c7c303666ab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812A5FC-DBD9-4852-8000-00DCC068B346}"/>
</file>

<file path=customXml/itemProps2.xml><?xml version="1.0" encoding="utf-8"?>
<ds:datastoreItem xmlns:ds="http://schemas.openxmlformats.org/officeDocument/2006/customXml" ds:itemID="{95645D7D-F6E1-4107-A2BE-075BB4EF82D2}"/>
</file>

<file path=customXml/itemProps3.xml><?xml version="1.0" encoding="utf-8"?>
<ds:datastoreItem xmlns:ds="http://schemas.openxmlformats.org/officeDocument/2006/customXml" ds:itemID="{7FBF93D9-6E1D-4529-B032-C3E7730EC79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521</Words>
  <Application>Microsoft Office PowerPoint</Application>
  <PresentationFormat>Widescreen</PresentationFormat>
  <Paragraphs>88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Arial,Sans-Serif</vt:lpstr>
      <vt:lpstr>Calibri</vt:lpstr>
      <vt:lpstr>Courier New</vt:lpstr>
      <vt:lpstr>Source Sans Pro</vt:lpstr>
      <vt:lpstr>Office Theme</vt:lpstr>
      <vt:lpstr>Kindergarten Orientation</vt:lpstr>
      <vt:lpstr>PowerPoint Presentation</vt:lpstr>
      <vt:lpstr>Welcome to Capilano!</vt:lpstr>
      <vt:lpstr>Capilano Elementary</vt:lpstr>
      <vt:lpstr>School Staff Intro &amp; Information</vt:lpstr>
      <vt:lpstr> Home | Capilano PAC</vt:lpstr>
      <vt:lpstr>Kindergarten Readiness</vt:lpstr>
      <vt:lpstr>Kindergarten Readiness</vt:lpstr>
      <vt:lpstr>For September...</vt:lpstr>
      <vt:lpstr> 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Kammi Clark</dc:creator>
  <cp:lastModifiedBy>Kammi Clark</cp:lastModifiedBy>
  <cp:revision>308</cp:revision>
  <dcterms:created xsi:type="dcterms:W3CDTF">2024-04-28T23:27:25Z</dcterms:created>
  <dcterms:modified xsi:type="dcterms:W3CDTF">2024-06-04T21:45:47Z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0x010100FC656F21503DEA4BA330F9493F30E71C</vt:lpwstr>
  </property>
</Properties>
</file>