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68686"/>
        </a:solidFill>
        <a:effectLst/>
        <a:uFillTx/>
        <a:latin typeface="+mn-lt"/>
        <a:ea typeface="+mn-ea"/>
        <a:cs typeface="+mn-cs"/>
        <a:sym typeface="Futur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Palatino"/>
          <a:ea typeface="Palatino"/>
          <a:cs typeface="Palatino"/>
        </a:font>
        <a:srgbClr val="868686"/>
      </a:tcTxStyle>
      <a:tcStyle>
        <a:tcBdr>
          <a:left>
            <a:ln w="25400" cap="flat">
              <a:solidFill>
                <a:srgbClr val="BBBBBB"/>
              </a:solidFill>
              <a:prstDash val="solid"/>
              <a:miter lim="400000"/>
            </a:ln>
          </a:left>
          <a:right>
            <a:ln w="25400" cap="flat">
              <a:solidFill>
                <a:srgbClr val="BBBBBB"/>
              </a:solidFill>
              <a:prstDash val="solid"/>
              <a:miter lim="400000"/>
            </a:ln>
          </a:right>
          <a:top>
            <a:ln w="25400" cap="flat">
              <a:solidFill>
                <a:srgbClr val="BBBBBB"/>
              </a:solidFill>
              <a:prstDash val="solid"/>
              <a:miter lim="400000"/>
            </a:ln>
          </a:top>
          <a:bottom>
            <a:ln w="25400" cap="flat">
              <a:solidFill>
                <a:srgbClr val="BBBBBB"/>
              </a:solidFill>
              <a:prstDash val="solid"/>
              <a:miter lim="400000"/>
            </a:ln>
          </a:bottom>
          <a:insideH>
            <a:ln w="25400" cap="flat">
              <a:solidFill>
                <a:srgbClr val="BBBBBB"/>
              </a:solidFill>
              <a:prstDash val="solid"/>
              <a:miter lim="400000"/>
            </a:ln>
          </a:insideH>
          <a:insideV>
            <a:ln w="25400" cap="flat">
              <a:solidFill>
                <a:srgbClr val="BBBBB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D14F">
              <a:alpha val="37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5498CF"/>
              </a:solidFill>
              <a:prstDash val="solid"/>
              <a:miter lim="400000"/>
            </a:ln>
          </a:left>
          <a:right>
            <a:ln w="25400" cap="flat">
              <a:solidFill>
                <a:srgbClr val="5498CF"/>
              </a:solidFill>
              <a:prstDash val="solid"/>
              <a:miter lim="400000"/>
            </a:ln>
          </a:right>
          <a:top>
            <a:ln w="25400" cap="flat">
              <a:solidFill>
                <a:srgbClr val="5498CF"/>
              </a:solidFill>
              <a:prstDash val="solid"/>
              <a:miter lim="400000"/>
            </a:ln>
          </a:top>
          <a:bottom>
            <a:ln w="25400" cap="flat">
              <a:solidFill>
                <a:srgbClr val="5498CF"/>
              </a:solidFill>
              <a:prstDash val="solid"/>
              <a:miter lim="400000"/>
            </a:ln>
          </a:bottom>
          <a:insideH>
            <a:ln w="25400" cap="flat">
              <a:solidFill>
                <a:srgbClr val="5498CF"/>
              </a:solidFill>
              <a:prstDash val="solid"/>
              <a:miter lim="400000"/>
            </a:ln>
          </a:insideH>
          <a:insideV>
            <a:ln w="25400" cap="flat">
              <a:solidFill>
                <a:srgbClr val="5498CF"/>
              </a:solidFill>
              <a:prstDash val="solid"/>
              <a:miter lim="400000"/>
            </a:ln>
          </a:insideV>
        </a:tcBdr>
        <a:fill>
          <a:solidFill>
            <a:srgbClr val="50A0E1">
              <a:alpha val="70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215900" y="3022600"/>
            <a:ext cx="12560300" cy="1905000"/>
          </a:xfrm>
          <a:prstGeom prst="rect">
            <a:avLst/>
          </a:prstGeom>
          <a:solidFill>
            <a:srgbClr val="85C92E"/>
          </a:solidFill>
        </p:spPr>
        <p:txBody>
          <a:bodyPr anchor="b"/>
          <a:lstStyle>
            <a:lvl1pPr>
              <a:defRPr sz="9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5900" y="4914900"/>
            <a:ext cx="12560300" cy="889000"/>
          </a:xfrm>
          <a:prstGeom prst="rect">
            <a:avLst/>
          </a:prstGeom>
          <a:solidFill>
            <a:srgbClr val="85C92E"/>
          </a:solidFill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>
            <a:spLocks noGrp="1"/>
          </p:cNvSpPr>
          <p:nvPr>
            <p:ph type="pic" idx="13"/>
          </p:nvPr>
        </p:nvSpPr>
        <p:spPr>
          <a:xfrm>
            <a:off x="7080585" y="-270298"/>
            <a:ext cx="5783098" cy="1027800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635000" y="1981200"/>
            <a:ext cx="5867400" cy="27305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5C92E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4838700"/>
            <a:ext cx="5867400" cy="292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6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6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6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6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Image"/>
          <p:cNvSpPr>
            <a:spLocks noGrp="1"/>
          </p:cNvSpPr>
          <p:nvPr>
            <p:ph type="pic" idx="13"/>
          </p:nvPr>
        </p:nvSpPr>
        <p:spPr>
          <a:xfrm>
            <a:off x="7080585" y="-270298"/>
            <a:ext cx="5783098" cy="1027800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286000"/>
            <a:ext cx="5041900" cy="6654800"/>
          </a:xfrm>
          <a:prstGeom prst="rect">
            <a:avLst/>
          </a:prstGeom>
        </p:spPr>
        <p:txBody>
          <a:bodyPr/>
          <a:lstStyle>
            <a:lvl1pPr marL="843151" indent="-525651">
              <a:spcBef>
                <a:spcPts val="3500"/>
              </a:spcBef>
              <a:buClr>
                <a:srgbClr val="8665E9"/>
              </a:buClr>
              <a:defRPr sz="3600"/>
            </a:lvl1pPr>
            <a:lvl2pPr marL="1287651" indent="-525651">
              <a:spcBef>
                <a:spcPts val="3500"/>
              </a:spcBef>
              <a:buClr>
                <a:srgbClr val="8665E9"/>
              </a:buClr>
              <a:defRPr sz="3600"/>
            </a:lvl2pPr>
            <a:lvl3pPr marL="1732151" indent="-525651">
              <a:spcBef>
                <a:spcPts val="3500"/>
              </a:spcBef>
              <a:buClr>
                <a:srgbClr val="8665E9"/>
              </a:buClr>
              <a:defRPr sz="3600"/>
            </a:lvl3pPr>
            <a:lvl4pPr marL="2176651" indent="-525651">
              <a:spcBef>
                <a:spcPts val="3500"/>
              </a:spcBef>
              <a:buClr>
                <a:srgbClr val="8665E9"/>
              </a:buClr>
              <a:defRPr sz="3600"/>
            </a:lvl4pPr>
            <a:lvl5pPr marL="2621151" indent="-525651">
              <a:spcBef>
                <a:spcPts val="3500"/>
              </a:spcBef>
              <a:buClr>
                <a:srgbClr val="8665E9"/>
              </a:buClr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286000"/>
            <a:ext cx="5041900" cy="6654800"/>
          </a:xfrm>
          <a:prstGeom prst="rect">
            <a:avLst/>
          </a:prstGeom>
        </p:spPr>
        <p:txBody>
          <a:bodyPr/>
          <a:lstStyle>
            <a:lvl1pPr marL="843151" indent="-525651">
              <a:spcBef>
                <a:spcPts val="3500"/>
              </a:spcBef>
              <a:buClr>
                <a:srgbClr val="8665E9"/>
              </a:buClr>
              <a:defRPr sz="3600"/>
            </a:lvl1pPr>
            <a:lvl2pPr marL="1287651" indent="-525651">
              <a:spcBef>
                <a:spcPts val="3500"/>
              </a:spcBef>
              <a:buClr>
                <a:srgbClr val="8665E9"/>
              </a:buClr>
              <a:defRPr sz="3600"/>
            </a:lvl2pPr>
            <a:lvl3pPr marL="1732151" indent="-525651">
              <a:spcBef>
                <a:spcPts val="3500"/>
              </a:spcBef>
              <a:buClr>
                <a:srgbClr val="8665E9"/>
              </a:buClr>
              <a:defRPr sz="3600"/>
            </a:lvl3pPr>
            <a:lvl4pPr marL="2176651" indent="-525651">
              <a:spcBef>
                <a:spcPts val="3500"/>
              </a:spcBef>
              <a:buClr>
                <a:srgbClr val="8665E9"/>
              </a:buClr>
              <a:defRPr sz="3600"/>
            </a:lvl4pPr>
            <a:lvl5pPr marL="2621151" indent="-525651">
              <a:spcBef>
                <a:spcPts val="3500"/>
              </a:spcBef>
              <a:buClr>
                <a:srgbClr val="8665E9"/>
              </a:buClr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772400" y="2286000"/>
            <a:ext cx="3962400" cy="6654800"/>
          </a:xfrm>
          <a:prstGeom prst="rect">
            <a:avLst/>
          </a:prstGeom>
        </p:spPr>
        <p:txBody>
          <a:bodyPr/>
          <a:lstStyle>
            <a:lvl1pPr marL="843151" indent="-525651">
              <a:spcBef>
                <a:spcPts val="3500"/>
              </a:spcBef>
              <a:buClr>
                <a:srgbClr val="8665E9"/>
              </a:buClr>
              <a:defRPr sz="3600"/>
            </a:lvl1pPr>
            <a:lvl2pPr marL="1287651" indent="-525651">
              <a:spcBef>
                <a:spcPts val="3500"/>
              </a:spcBef>
              <a:buClr>
                <a:srgbClr val="8665E9"/>
              </a:buClr>
              <a:defRPr sz="3600"/>
            </a:lvl2pPr>
            <a:lvl3pPr marL="1732151" indent="-525651">
              <a:spcBef>
                <a:spcPts val="3500"/>
              </a:spcBef>
              <a:buClr>
                <a:srgbClr val="8665E9"/>
              </a:buClr>
              <a:defRPr sz="3600"/>
            </a:lvl3pPr>
            <a:lvl4pPr marL="2176651" indent="-525651">
              <a:spcBef>
                <a:spcPts val="3500"/>
              </a:spcBef>
              <a:buClr>
                <a:srgbClr val="8665E9"/>
              </a:buClr>
              <a:defRPr sz="3600"/>
            </a:lvl4pPr>
            <a:lvl5pPr marL="2621151" indent="-525651">
              <a:spcBef>
                <a:spcPts val="3500"/>
              </a:spcBef>
              <a:buClr>
                <a:srgbClr val="8665E9"/>
              </a:buClr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Clr>
                <a:srgbClr val="8665E9"/>
              </a:buClr>
            </a:lvl1pPr>
            <a:lvl2pPr>
              <a:spcBef>
                <a:spcPts val="2400"/>
              </a:spcBef>
              <a:buClr>
                <a:srgbClr val="8665E9"/>
              </a:buClr>
            </a:lvl2pPr>
            <a:lvl3pPr>
              <a:spcBef>
                <a:spcPts val="2400"/>
              </a:spcBef>
              <a:buClr>
                <a:srgbClr val="8665E9"/>
              </a:buClr>
            </a:lvl3pPr>
            <a:lvl4pPr>
              <a:spcBef>
                <a:spcPts val="2400"/>
              </a:spcBef>
              <a:buClr>
                <a:srgbClr val="8665E9"/>
              </a:buClr>
            </a:lvl4pPr>
            <a:lvl5pPr>
              <a:spcBef>
                <a:spcPts val="2400"/>
              </a:spcBef>
              <a:buClr>
                <a:srgbClr val="8665E9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 numCol="2" spcCol="523240" anchor="t"/>
          <a:lstStyle>
            <a:lvl1pPr marL="843151" indent="-525651">
              <a:spcBef>
                <a:spcPts val="3500"/>
              </a:spcBef>
              <a:buClr>
                <a:srgbClr val="8665E9"/>
              </a:buClr>
              <a:defRPr sz="3600"/>
            </a:lvl1pPr>
            <a:lvl2pPr marL="1287651" indent="-525651">
              <a:spcBef>
                <a:spcPts val="3500"/>
              </a:spcBef>
              <a:buClr>
                <a:srgbClr val="8665E9"/>
              </a:buClr>
              <a:defRPr sz="3600"/>
            </a:lvl2pPr>
            <a:lvl3pPr marL="1732151" indent="-525651">
              <a:spcBef>
                <a:spcPts val="3500"/>
              </a:spcBef>
              <a:buClr>
                <a:srgbClr val="8665E9"/>
              </a:buClr>
              <a:defRPr sz="3600"/>
            </a:lvl3pPr>
            <a:lvl4pPr marL="2176651" indent="-525651">
              <a:spcBef>
                <a:spcPts val="3500"/>
              </a:spcBef>
              <a:buClr>
                <a:srgbClr val="8665E9"/>
              </a:buClr>
              <a:defRPr sz="3600"/>
            </a:lvl4pPr>
            <a:lvl5pPr marL="2621151" indent="-525651">
              <a:spcBef>
                <a:spcPts val="3500"/>
              </a:spcBef>
              <a:buClr>
                <a:srgbClr val="8665E9"/>
              </a:buClr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8665E9"/>
              </a:buClr>
            </a:lvl1pPr>
            <a:lvl2pPr>
              <a:buClr>
                <a:srgbClr val="8665E9"/>
              </a:buClr>
            </a:lvl2pPr>
            <a:lvl3pPr>
              <a:buClr>
                <a:srgbClr val="8665E9"/>
              </a:buClr>
            </a:lvl3pPr>
            <a:lvl4pPr>
              <a:buClr>
                <a:srgbClr val="8665E9"/>
              </a:buClr>
            </a:lvl4pPr>
            <a:lvl5pPr>
              <a:buClr>
                <a:srgbClr val="8665E9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215900" y="3924300"/>
            <a:ext cx="12560300" cy="1905000"/>
          </a:xfrm>
          <a:prstGeom prst="rect">
            <a:avLst/>
          </a:prstGeom>
          <a:solidFill>
            <a:srgbClr val="E4589C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0261600" y="241300"/>
            <a:ext cx="2514600" cy="9283700"/>
            <a:chOff x="0" y="0"/>
            <a:chExt cx="2514600" cy="9283700"/>
          </a:xfrm>
        </p:grpSpPr>
        <p:sp>
          <p:nvSpPr>
            <p:cNvPr id="78" name="Rectangle"/>
            <p:cNvSpPr/>
            <p:nvPr/>
          </p:nvSpPr>
          <p:spPr>
            <a:xfrm>
              <a:off x="0" y="2489200"/>
              <a:ext cx="2514600" cy="6794500"/>
            </a:xfrm>
            <a:prstGeom prst="rect">
              <a:avLst/>
            </a:prstGeom>
            <a:solidFill>
              <a:srgbClr val="F2C100">
                <a:alpha val="85000"/>
              </a:srgbClr>
            </a:solidFill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43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79" name="Rectangle"/>
            <p:cNvSpPr/>
            <p:nvPr/>
          </p:nvSpPr>
          <p:spPr>
            <a:xfrm>
              <a:off x="0" y="0"/>
              <a:ext cx="2514600" cy="2501900"/>
            </a:xfrm>
            <a:prstGeom prst="rect">
              <a:avLst/>
            </a:prstGeom>
            <a:solidFill>
              <a:srgbClr val="5898C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3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1" name="Image"/>
          <p:cNvSpPr>
            <a:spLocks noGrp="1"/>
          </p:cNvSpPr>
          <p:nvPr>
            <p:ph type="pic" idx="13"/>
          </p:nvPr>
        </p:nvSpPr>
        <p:spPr>
          <a:xfrm>
            <a:off x="66402" y="2580956"/>
            <a:ext cx="12716304" cy="7154961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228600" y="241300"/>
            <a:ext cx="10033000" cy="2501900"/>
          </a:xfrm>
          <a:prstGeom prst="rect">
            <a:avLst/>
          </a:prstGeom>
          <a:solidFill>
            <a:srgbClr val="85C92E"/>
          </a:solidFill>
        </p:spPr>
        <p:txBody>
          <a:bodyPr/>
          <a:lstStyle>
            <a:lvl1pPr algn="l">
              <a:defRPr sz="85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1861800" y="215900"/>
            <a:ext cx="1041400" cy="9321800"/>
          </a:xfrm>
          <a:prstGeom prst="rect">
            <a:avLst/>
          </a:prstGeom>
          <a:solidFill>
            <a:srgbClr val="F29031">
              <a:alpha val="97000"/>
            </a:srgbClr>
          </a:solidFill>
          <a:ln w="254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20200"/>
            <a:ext cx="342900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900" b="0" i="0" u="none" strike="noStrike" cap="none" spc="0" baseline="0">
          <a:solidFill>
            <a:srgbClr val="F19945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8893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1pPr>
      <a:lvl2pPr marL="13338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2pPr>
      <a:lvl3pPr marL="17783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3pPr>
      <a:lvl4pPr marL="22228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4pPr>
      <a:lvl5pPr marL="26673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5pPr>
      <a:lvl6pPr marL="30229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6pPr>
      <a:lvl7pPr marL="33785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7pPr>
      <a:lvl8pPr marL="37341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8pPr>
      <a:lvl9pPr marL="4089725" marR="0" indent="-571825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F29031"/>
        </a:buClr>
        <a:buSzPct val="100000"/>
        <a:buFontTx/>
        <a:buChar char="•"/>
        <a:tabLst/>
        <a:defRPr sz="4200" b="0" i="0" u="none" strike="noStrike" cap="none" spc="0" baseline="0">
          <a:solidFill>
            <a:srgbClr val="868686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.png"/><Relationship Id="rId5" Type="http://schemas.openxmlformats.org/officeDocument/2006/relationships/hyperlink" Target="mailto:BBPACChair@gmail.com" TargetMode="External"/><Relationship Id="rId4" Type="http://schemas.openxmlformats.org/officeDocument/2006/relationships/hyperlink" Target="http://brooksbankpac.weebl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Kindergarten Orientation 2011  2011"/>
          <p:cNvSpPr txBox="1">
            <a:spLocks noGrp="1"/>
          </p:cNvSpPr>
          <p:nvPr>
            <p:ph type="ctrTitle"/>
          </p:nvPr>
        </p:nvSpPr>
        <p:spPr>
          <a:xfrm>
            <a:off x="222250" y="4635500"/>
            <a:ext cx="12560300" cy="1905000"/>
          </a:xfrm>
          <a:prstGeom prst="rect">
            <a:avLst/>
          </a:prstGeom>
          <a:solidFill>
            <a:srgbClr val="0056D6"/>
          </a:solidFill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dirty="0"/>
              <a:t>Kindergarten Orientation  </a:t>
            </a:r>
          </a:p>
        </p:txBody>
      </p:sp>
      <p:sp>
        <p:nvSpPr>
          <p:cNvPr id="131" name="2020"/>
          <p:cNvSpPr txBox="1">
            <a:spLocks noGrp="1"/>
          </p:cNvSpPr>
          <p:nvPr>
            <p:ph type="subTitle" sz="quarter" idx="1"/>
          </p:nvPr>
        </p:nvSpPr>
        <p:spPr>
          <a:xfrm>
            <a:off x="215900" y="2971800"/>
            <a:ext cx="12560300" cy="889000"/>
          </a:xfrm>
          <a:prstGeom prst="rect">
            <a:avLst/>
          </a:prstGeom>
          <a:solidFill>
            <a:srgbClr val="F5EC00"/>
          </a:solidFill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2020</a:t>
            </a:r>
          </a:p>
        </p:txBody>
      </p:sp>
      <p:sp>
        <p:nvSpPr>
          <p:cNvPr id="132" name="Welcome!"/>
          <p:cNvSpPr txBox="1"/>
          <p:nvPr/>
        </p:nvSpPr>
        <p:spPr>
          <a:xfrm>
            <a:off x="215900" y="292100"/>
            <a:ext cx="12560300" cy="1905000"/>
          </a:xfrm>
          <a:prstGeom prst="rect">
            <a:avLst/>
          </a:prstGeom>
          <a:solidFill>
            <a:srgbClr val="FF401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/>
          <a:lstStyle>
            <a:lvl1pPr>
              <a:defRPr sz="9000">
                <a:solidFill>
                  <a:srgbClr val="FFFFFF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Welcome!</a:t>
            </a:r>
          </a:p>
        </p:txBody>
      </p:sp>
      <p:sp>
        <p:nvSpPr>
          <p:cNvPr id="133" name="to the"/>
          <p:cNvSpPr txBox="1"/>
          <p:nvPr/>
        </p:nvSpPr>
        <p:spPr>
          <a:xfrm>
            <a:off x="5784130" y="2133600"/>
            <a:ext cx="1427461" cy="76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D100"/>
                </a:solidFill>
              </a:defRPr>
            </a:lvl1pPr>
          </a:lstStyle>
          <a:p>
            <a:r>
              <a:t>to the</a:t>
            </a:r>
          </a:p>
        </p:txBody>
      </p:sp>
      <p:pic>
        <p:nvPicPr>
          <p:cNvPr id="13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6667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rriculu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EC00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Curriculum</a:t>
            </a:r>
          </a:p>
        </p:txBody>
      </p:sp>
      <p:sp>
        <p:nvSpPr>
          <p:cNvPr id="169" name="artistic and aesthetic…"/>
          <p:cNvSpPr txBox="1">
            <a:spLocks noGrp="1"/>
          </p:cNvSpPr>
          <p:nvPr>
            <p:ph type="body" idx="1"/>
          </p:nvPr>
        </p:nvSpPr>
        <p:spPr>
          <a:xfrm>
            <a:off x="1079500" y="2044700"/>
            <a:ext cx="104648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artistic and aesthetic 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emotional and social 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intellectual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physical development and well-being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language and cognitive</a:t>
            </a:r>
          </a:p>
        </p:txBody>
      </p:sp>
      <p:pic>
        <p:nvPicPr>
          <p:cNvPr id="17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6667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ment of Stud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56D6"/>
          </a:solidFill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Placement of Students</a:t>
            </a:r>
          </a:p>
        </p:txBody>
      </p:sp>
      <p:sp>
        <p:nvSpPr>
          <p:cNvPr id="173" name="age (mix of birth dates)…"/>
          <p:cNvSpPr txBox="1">
            <a:spLocks noGrp="1"/>
          </p:cNvSpPr>
          <p:nvPr>
            <p:ph type="body" idx="1"/>
          </p:nvPr>
        </p:nvSpPr>
        <p:spPr>
          <a:xfrm>
            <a:off x="1866900" y="1663700"/>
            <a:ext cx="117983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age (mix of birth dates)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gender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preschool experience</a:t>
            </a:r>
          </a:p>
        </p:txBody>
      </p:sp>
      <p:pic>
        <p:nvPicPr>
          <p:cNvPr id="17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6666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radual En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EC00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Gradual Entry</a:t>
            </a:r>
          </a:p>
        </p:txBody>
      </p:sp>
      <p:sp>
        <p:nvSpPr>
          <p:cNvPr id="177" name="will allow staff to create balanced classes if not yet completed…"/>
          <p:cNvSpPr txBox="1">
            <a:spLocks noGrp="1"/>
          </p:cNvSpPr>
          <p:nvPr>
            <p:ph type="body" idx="1"/>
          </p:nvPr>
        </p:nvSpPr>
        <p:spPr>
          <a:xfrm>
            <a:off x="647700" y="2286000"/>
            <a:ext cx="117983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will allow staff to create balanced classes if not yet completed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at the end of gradual entry will form classes</a:t>
            </a:r>
          </a:p>
        </p:txBody>
      </p:sp>
      <p:pic>
        <p:nvPicPr>
          <p:cNvPr id="17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1654" fill="hold"/>
                                        <p:tgtEl>
                                          <p:spTgt spid="1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7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radual En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EC00"/>
          </a:solidFill>
        </p:spPr>
        <p:txBody>
          <a:bodyPr/>
          <a:lstStyle>
            <a:lvl1pPr>
              <a:defRPr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Gradual Entry</a:t>
            </a:r>
          </a:p>
        </p:txBody>
      </p:sp>
      <p:sp>
        <p:nvSpPr>
          <p:cNvPr id="181" name="allows for staff to work with small groups of students…"/>
          <p:cNvSpPr txBox="1">
            <a:spLocks noGrp="1"/>
          </p:cNvSpPr>
          <p:nvPr>
            <p:ph type="body" idx="1"/>
          </p:nvPr>
        </p:nvSpPr>
        <p:spPr>
          <a:xfrm>
            <a:off x="647700" y="2286000"/>
            <a:ext cx="117983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allows for staff to work with small groups of students</a:t>
            </a:r>
          </a:p>
          <a:p>
            <a:pPr lvl="3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go over boundaries and safety at school</a:t>
            </a:r>
          </a:p>
          <a:p>
            <a:pPr lvl="3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establish and practice expectations and routines</a:t>
            </a:r>
          </a:p>
          <a:p>
            <a:pPr lvl="3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staff get to know the children in the school setting</a:t>
            </a:r>
          </a:p>
          <a:p>
            <a:pPr lvl="3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Starts with 1 hour sessions and build from there</a:t>
            </a:r>
          </a:p>
        </p:txBody>
      </p:sp>
      <p:pic>
        <p:nvPicPr>
          <p:cNvPr id="18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4988" fill="hold"/>
                                        <p:tgtEl>
                                          <p:spTgt spid="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upervis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4013"/>
          </a:solidFill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Supervision</a:t>
            </a:r>
          </a:p>
        </p:txBody>
      </p:sp>
      <p:sp>
        <p:nvSpPr>
          <p:cNvPr id="185" name="After Gradual entry:…"/>
          <p:cNvSpPr txBox="1">
            <a:spLocks noGrp="1"/>
          </p:cNvSpPr>
          <p:nvPr>
            <p:ph type="body" idx="1"/>
          </p:nvPr>
        </p:nvSpPr>
        <p:spPr>
          <a:xfrm>
            <a:off x="1460500" y="1549400"/>
            <a:ext cx="104648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After Gradual entry:</a:t>
            </a:r>
          </a:p>
          <a:p>
            <a:pPr lvl="2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in the classroom at lunch</a:t>
            </a:r>
          </a:p>
          <a:p>
            <a:pPr lvl="2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on the playground (“K” area only)</a:t>
            </a:r>
          </a:p>
          <a:p>
            <a:pPr lvl="2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going to the washroom (proximity)</a:t>
            </a:r>
          </a:p>
          <a:p>
            <a:pPr lvl="2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Grade 6/7 Peer Mediators will assist</a:t>
            </a:r>
          </a:p>
        </p:txBody>
      </p:sp>
      <p:pic>
        <p:nvPicPr>
          <p:cNvPr id="186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1656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ou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56D6"/>
          </a:solidFill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Hours</a:t>
            </a:r>
          </a:p>
        </p:txBody>
      </p:sp>
      <p:sp>
        <p:nvSpPr>
          <p:cNvPr id="189" name="8:46 am start…"/>
          <p:cNvSpPr txBox="1">
            <a:spLocks noGrp="1"/>
          </p:cNvSpPr>
          <p:nvPr>
            <p:ph type="body" idx="1"/>
          </p:nvPr>
        </p:nvSpPr>
        <p:spPr>
          <a:xfrm>
            <a:off x="952500" y="2286000"/>
            <a:ext cx="117983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8:46 am start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10:40 am recess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12:10 pm lunch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12:55 pm afternoon begins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3:00 pm dismissal  (Wednesdays at 2:00 pm)</a:t>
            </a:r>
          </a:p>
        </p:txBody>
      </p:sp>
      <p:pic>
        <p:nvPicPr>
          <p:cNvPr id="19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64987" fill="hold"/>
                                        <p:tgtEl>
                                          <p:spTgt spid="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reparation...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Preparation...</a:t>
            </a:r>
          </a:p>
        </p:txBody>
      </p:sp>
      <p:sp>
        <p:nvSpPr>
          <p:cNvPr id="193" name="name labels in clothing, bags, &amp; containers…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6654800"/>
          </a:xfrm>
          <a:prstGeom prst="rect">
            <a:avLst/>
          </a:prstGeom>
        </p:spPr>
        <p:txBody>
          <a:bodyPr/>
          <a:lstStyle/>
          <a:p>
            <a:pPr marL="1333825"/>
            <a:r>
              <a:t>name labels in clothing, bags, &amp; containers</a:t>
            </a:r>
          </a:p>
          <a:p>
            <a:pPr marL="1333825"/>
            <a:r>
              <a:t>extra clothing &amp; shoes</a:t>
            </a:r>
          </a:p>
          <a:p>
            <a:pPr marL="1333825"/>
            <a:r>
              <a:t>Practicing changing clothes and putting on coats and boots</a:t>
            </a:r>
          </a:p>
        </p:txBody>
      </p:sp>
      <p:pic>
        <p:nvPicPr>
          <p:cNvPr id="19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1657" fill="hold"/>
                                        <p:tgtEl>
                                          <p:spTgt spid="1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Meet the PA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Meet the PAC</a:t>
            </a:r>
          </a:p>
        </p:txBody>
      </p:sp>
      <p:sp>
        <p:nvSpPr>
          <p:cNvPr id="197" name="Meet your Parent Advisory Council (PAC)…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66548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None/>
              <a:defRPr sz="3200" b="1">
                <a:solidFill>
                  <a:srgbClr val="000000"/>
                </a:solidFill>
              </a:defRPr>
            </a:pPr>
            <a:r>
              <a:t>Meet your Parent Advisory Council (PAC)</a:t>
            </a:r>
            <a:endParaRPr b="0"/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</a:defRPr>
            </a:pPr>
            <a:r>
              <a:t>	•	PAC Executive</a:t>
            </a:r>
          </a:p>
          <a:p>
            <a:pPr marL="1197676" lvl="1" indent="-435676" defTabSz="457200">
              <a:spcBef>
                <a:spcPts val="0"/>
              </a:spcBef>
              <a:tabLst>
                <a:tab pos="596900" algn="l"/>
                <a:tab pos="914400" algn="l"/>
              </a:tabLst>
              <a:defRPr sz="3200">
                <a:solidFill>
                  <a:srgbClr val="000000"/>
                </a:solidFill>
              </a:defRPr>
            </a:pPr>
            <a:r>
              <a:t>Chair: Lisa Whitfield/Tanya Henderson (shared)</a:t>
            </a:r>
          </a:p>
          <a:p>
            <a:pPr marL="1197676" lvl="1" indent="-435676" algn="just" defTabSz="457200"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Vice Chair: Colleen Jesson/Colleen Foy (shared)</a:t>
            </a:r>
          </a:p>
          <a:p>
            <a:pPr marL="1197676" lvl="1" indent="-435676" algn="just" defTabSz="457200"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Treasurer: Carly Philip</a:t>
            </a:r>
          </a:p>
          <a:p>
            <a:pPr marL="1197676" lvl="1" indent="-435676" algn="just" defTabSz="457200"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Secretary: Tammy Claire</a:t>
            </a:r>
          </a:p>
          <a:p>
            <a:pPr marL="1197676" lvl="1" indent="-435676" algn="just" defTabSz="457200"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Past Chair (non-elective position): Corinna Bork</a:t>
            </a:r>
          </a:p>
          <a:p>
            <a:pPr marL="1197676" lvl="1" indent="-435676" algn="just" defTabSz="457200">
              <a:spcBef>
                <a:spcPts val="0"/>
              </a:spcBef>
              <a:defRPr sz="3200">
                <a:solidFill>
                  <a:srgbClr val="000000"/>
                </a:solidFill>
              </a:defRPr>
            </a:pPr>
            <a:r>
              <a:t>DPAC Rep: Theresa Duvall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</a:defRPr>
            </a:pPr>
            <a:r>
              <a:t>	•	PAC Members at Large (Committee Chairs, Fun Lunch Organizers, Family of School Representatives, others)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</a:defRPr>
            </a:pPr>
            <a:r>
              <a:t>	•	Class representatives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3200">
                <a:solidFill>
                  <a:srgbClr val="000000"/>
                </a:solidFill>
              </a:defRPr>
            </a:pPr>
            <a:r>
              <a:t>	•	All parents and guardians at Brooksbank Elementary</a:t>
            </a:r>
          </a:p>
        </p:txBody>
      </p:sp>
      <p:pic>
        <p:nvPicPr>
          <p:cNvPr id="19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14987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9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What We D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We Do</a:t>
            </a:r>
          </a:p>
        </p:txBody>
      </p:sp>
      <p:sp>
        <p:nvSpPr>
          <p:cNvPr id="201" name="&quot;Promote, enhance and enrich the academic, physical, and social development of our children through volunteer services, financial support and organized activities&quot;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6654800"/>
          </a:xfrm>
          <a:prstGeom prst="rect">
            <a:avLst/>
          </a:prstGeom>
        </p:spPr>
        <p:txBody>
          <a:bodyPr/>
          <a:lstStyle>
            <a:lvl1pPr marL="0" indent="0" defTabSz="457200">
              <a:spcBef>
                <a:spcPts val="0"/>
              </a:spcBef>
              <a:buClrTx/>
              <a:buSzTx/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r>
              <a:t>"Promote, enhance and enrich the academic, physical, and social development of our children through volunteer services, financial support and organized activities"</a:t>
            </a:r>
          </a:p>
        </p:txBody>
      </p:sp>
      <p:pic>
        <p:nvPicPr>
          <p:cNvPr id="20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4989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AC Mon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PAC Money</a:t>
            </a:r>
          </a:p>
        </p:txBody>
      </p:sp>
      <p:sp>
        <p:nvSpPr>
          <p:cNvPr id="205" name="• Music and library support…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7515870"/>
          </a:xfrm>
          <a:prstGeom prst="rect">
            <a:avLst/>
          </a:prstGeom>
        </p:spPr>
        <p:txBody>
          <a:bodyPr/>
          <a:lstStyle/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sz="5000">
                <a:latin typeface="Palatino"/>
                <a:ea typeface="Palatino"/>
                <a:cs typeface="Palatino"/>
                <a:sym typeface="Palatino"/>
              </a:rPr>
              <a:t>•	Music and library support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5000">
                <a:solidFill>
                  <a:srgbClr val="000000"/>
                </a:solidFill>
              </a:defRPr>
            </a:pPr>
            <a:r>
              <a:t>	•	Field trips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5000">
                <a:solidFill>
                  <a:srgbClr val="000000"/>
                </a:solidFill>
              </a:defRPr>
            </a:pPr>
            <a:r>
              <a:t>	•	Cultural events and performances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5000">
                <a:solidFill>
                  <a:srgbClr val="000000"/>
                </a:solidFill>
              </a:defRPr>
            </a:pPr>
            <a:r>
              <a:t>	•	Classroom funds for teachers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5000">
                <a:solidFill>
                  <a:srgbClr val="000000"/>
                </a:solidFill>
              </a:defRPr>
            </a:pPr>
            <a:r>
              <a:t>	•	Playground equipment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5000">
                <a:solidFill>
                  <a:srgbClr val="000000"/>
                </a:solidFill>
              </a:defRPr>
            </a:pPr>
            <a:r>
              <a:t>	•	Technology</a:t>
            </a:r>
          </a:p>
        </p:txBody>
      </p:sp>
      <p:pic>
        <p:nvPicPr>
          <p:cNvPr id="206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3333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de of Condu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4013"/>
          </a:solidFill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Code of Conduct</a:t>
            </a:r>
          </a:p>
        </p:txBody>
      </p:sp>
      <p:sp>
        <p:nvSpPr>
          <p:cNvPr id="137" name="Compassion in our thoughts, words, and actions."/>
          <p:cNvSpPr txBox="1">
            <a:spLocks noGrp="1"/>
          </p:cNvSpPr>
          <p:nvPr>
            <p:ph type="body" idx="1"/>
          </p:nvPr>
        </p:nvSpPr>
        <p:spPr>
          <a:xfrm>
            <a:off x="965200" y="1384300"/>
            <a:ext cx="10464800" cy="66548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5700">
                <a:solidFill>
                  <a:srgbClr val="000000"/>
                </a:solidFill>
              </a:defRPr>
            </a:pPr>
            <a:endParaRPr/>
          </a:p>
          <a:p>
            <a:pPr marL="0" indent="0" algn="ctr">
              <a:buSzTx/>
              <a:buNone/>
              <a:defRPr sz="5700">
                <a:solidFill>
                  <a:srgbClr val="000000"/>
                </a:solidFill>
              </a:defRPr>
            </a:pPr>
            <a:endParaRPr/>
          </a:p>
          <a:p>
            <a:pPr marL="0" indent="0" algn="ctr">
              <a:buSzTx/>
              <a:buNone/>
              <a:defRPr sz="5700">
                <a:solidFill>
                  <a:srgbClr val="000000"/>
                </a:solidFill>
              </a:defRPr>
            </a:pPr>
            <a:r>
              <a:t>Compassion in our thoughts, words, and actions.</a:t>
            </a:r>
          </a:p>
          <a:p>
            <a:pPr marL="0" indent="0" algn="ctr">
              <a:buSzTx/>
              <a:buNone/>
              <a:defRPr sz="57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3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1655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Events &amp; Initiativ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Events &amp; Initiatives</a:t>
            </a:r>
          </a:p>
        </p:txBody>
      </p:sp>
      <p:sp>
        <p:nvSpPr>
          <p:cNvPr id="209" name="• Parent Night Out (this year: &quot;Backyard Shenanigans&quot;!)…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7515870"/>
          </a:xfrm>
          <a:prstGeom prst="rect">
            <a:avLst/>
          </a:prstGeom>
        </p:spPr>
        <p:txBody>
          <a:bodyPr/>
          <a:lstStyle/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4000">
                <a:solidFill>
                  <a:srgbClr val="000000"/>
                </a:solidFill>
              </a:defRPr>
            </a:pPr>
            <a:r>
              <a:t>	•	Parent Night Out (this year: "Backyard Shenanigans"!)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4000">
                <a:solidFill>
                  <a:srgbClr val="000000"/>
                </a:solidFill>
              </a:defRPr>
            </a:pPr>
            <a:r>
              <a:t>	•	Back-to-School Schoolapalooza (September)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4000">
                <a:solidFill>
                  <a:srgbClr val="000000"/>
                </a:solidFill>
              </a:defRPr>
            </a:pPr>
            <a:r>
              <a:t>	•	Jingle Mingle (December)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4000">
                <a:solidFill>
                  <a:srgbClr val="000000"/>
                </a:solidFill>
              </a:defRPr>
            </a:pPr>
            <a:r>
              <a:t>	•	Fun Lunch Program (every Thursday)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4000">
                <a:solidFill>
                  <a:srgbClr val="000000"/>
                </a:solidFill>
              </a:defRPr>
            </a:pPr>
            <a:r>
              <a:t>	•	A wide range of smaller fundraisers</a:t>
            </a:r>
          </a:p>
        </p:txBody>
      </p:sp>
      <p:pic>
        <p:nvPicPr>
          <p:cNvPr id="21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1654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How to Get Involv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to Get Involved</a:t>
            </a:r>
          </a:p>
        </p:txBody>
      </p:sp>
      <p:sp>
        <p:nvSpPr>
          <p:cNvPr id="213" name="Come to a PAC meeting…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7515870"/>
          </a:xfrm>
          <a:prstGeom prst="rect">
            <a:avLst/>
          </a:prstGeom>
        </p:spPr>
        <p:txBody>
          <a:bodyPr/>
          <a:lstStyle/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	</a:t>
            </a:r>
            <a:r>
              <a:rPr sz="4200">
                <a:latin typeface="Palatino"/>
                <a:ea typeface="Palatino"/>
                <a:cs typeface="Palatino"/>
                <a:sym typeface="Palatino"/>
              </a:rPr>
              <a:t>Come to a PAC meeting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4200">
              <a:latin typeface="Palatino"/>
              <a:ea typeface="Palatino"/>
              <a:cs typeface="Palatino"/>
              <a:sym typeface="Palatino"/>
            </a:endParaRP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</a:defRPr>
            </a:pPr>
            <a:r>
              <a:t>	•	Volunteer at an event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</a:defRPr>
            </a:pPr>
            <a:r>
              <a:t>	•	Become a class rep</a:t>
            </a:r>
          </a:p>
          <a:p>
            <a:pPr marL="457200" indent="-457200" defTabSz="457200">
              <a:spcBef>
                <a:spcPts val="0"/>
              </a:spcBef>
              <a:buClrTx/>
              <a:buSzTx/>
              <a:buNone/>
              <a:tabLst>
                <a:tab pos="139700" algn="l"/>
                <a:tab pos="457200" algn="l"/>
              </a:tabLst>
              <a:defRPr>
                <a:solidFill>
                  <a:srgbClr val="000000"/>
                </a:solidFill>
              </a:defRPr>
            </a:pPr>
            <a:r>
              <a:t>	•	Join a committee</a:t>
            </a:r>
          </a:p>
        </p:txBody>
      </p:sp>
      <p:pic>
        <p:nvPicPr>
          <p:cNvPr id="21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1655" fill="hold"/>
                                        <p:tgtEl>
                                          <p:spTgt spid="2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ay in Tou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Stay in Touch</a:t>
            </a:r>
          </a:p>
        </p:txBody>
      </p:sp>
      <p:sp>
        <p:nvSpPr>
          <p:cNvPr id="217" name="Provide your email address…"/>
          <p:cNvSpPr txBox="1">
            <a:spLocks noGrp="1"/>
          </p:cNvSpPr>
          <p:nvPr>
            <p:ph type="body" idx="1"/>
          </p:nvPr>
        </p:nvSpPr>
        <p:spPr>
          <a:xfrm>
            <a:off x="1270000" y="1790700"/>
            <a:ext cx="10464800" cy="7515870"/>
          </a:xfrm>
          <a:prstGeom prst="rect">
            <a:avLst/>
          </a:prstGeom>
        </p:spPr>
        <p:txBody>
          <a:bodyPr/>
          <a:lstStyle/>
          <a:p>
            <a:pPr marL="821251" indent="-503751" defTabSz="457200">
              <a:spcBef>
                <a:spcPts val="0"/>
              </a:spcBef>
              <a:defRPr sz="3700">
                <a:solidFill>
                  <a:srgbClr val="000000"/>
                </a:solidFill>
              </a:defRPr>
            </a:pPr>
            <a:r>
              <a:t>Provide your email address</a:t>
            </a:r>
          </a:p>
          <a:p>
            <a:pPr marL="821251" indent="-503751" defTabSz="457200">
              <a:spcBef>
                <a:spcPts val="0"/>
              </a:spcBef>
              <a:defRPr sz="3700" u="sng">
                <a:solidFill>
                  <a:srgbClr val="0000EE"/>
                </a:solidFill>
                <a:uFill>
                  <a:solidFill>
                    <a:srgbClr val="0000EE"/>
                  </a:solidFill>
                </a:uFill>
              </a:defRPr>
            </a:pPr>
            <a:r>
              <a:rPr u="none">
                <a:solidFill>
                  <a:srgbClr val="000000"/>
                </a:solidFill>
              </a:rPr>
              <a:t>Visit our website (</a:t>
            </a:r>
            <a:r>
              <a:rPr>
                <a:hlinkClick r:id="rId4"/>
              </a:rPr>
              <a:t>http://brooksbankpac.weebly.com</a:t>
            </a:r>
            <a:r>
              <a:rPr u="none">
                <a:solidFill>
                  <a:srgbClr val="000000"/>
                </a:solidFill>
              </a:rPr>
              <a:t>)</a:t>
            </a:r>
          </a:p>
          <a:p>
            <a:pPr marL="821251" indent="-503751" defTabSz="457200">
              <a:spcBef>
                <a:spcPts val="0"/>
              </a:spcBef>
              <a:defRPr sz="3700">
                <a:solidFill>
                  <a:srgbClr val="000000"/>
                </a:solidFill>
              </a:defRPr>
            </a:pPr>
            <a:r>
              <a:t>Join our Facebook page ("Brooksbank Families”)</a:t>
            </a:r>
          </a:p>
          <a:p>
            <a:pPr marL="821251" indent="-503751" defTabSz="457200">
              <a:spcBef>
                <a:spcPts val="0"/>
              </a:spcBef>
              <a:defRPr sz="3700">
                <a:solidFill>
                  <a:srgbClr val="000000"/>
                </a:solidFill>
              </a:defRPr>
            </a:pPr>
            <a:r>
              <a:t>Email </a:t>
            </a:r>
            <a:r>
              <a:rPr u="sng">
                <a:hlinkClick r:id="rId5"/>
              </a:rPr>
              <a:t>BBPACChair@gmail.com</a:t>
            </a:r>
          </a:p>
          <a:p>
            <a:pPr marL="821251" indent="-503751" defTabSz="457200">
              <a:spcBef>
                <a:spcPts val="0"/>
              </a:spcBef>
              <a:defRPr sz="3700">
                <a:solidFill>
                  <a:srgbClr val="000000"/>
                </a:solidFill>
              </a:defRPr>
            </a:pPr>
            <a:endParaRPr u="sng">
              <a:hlinkClick r:id="rId5"/>
            </a:endParaRPr>
          </a:p>
          <a:p>
            <a:pPr marL="0" indent="0" defTabSz="457200">
              <a:spcBef>
                <a:spcPts val="0"/>
              </a:spcBef>
              <a:buClrTx/>
              <a:buSzTx/>
              <a:buNone/>
              <a:defRPr sz="3700" b="1">
                <a:solidFill>
                  <a:srgbClr val="000000"/>
                </a:solidFill>
              </a:defRPr>
            </a:pPr>
            <a:r>
              <a:t>See you at the Schoolapalooza in September!</a:t>
            </a:r>
          </a:p>
        </p:txBody>
      </p:sp>
      <p:pic>
        <p:nvPicPr>
          <p:cNvPr id="21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6666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1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hank-you for listening!"/>
          <p:cNvSpPr txBox="1">
            <a:spLocks noGrp="1"/>
          </p:cNvSpPr>
          <p:nvPr>
            <p:ph type="ctrTitle"/>
          </p:nvPr>
        </p:nvSpPr>
        <p:spPr>
          <a:xfrm>
            <a:off x="215900" y="2794000"/>
            <a:ext cx="12560300" cy="3086100"/>
          </a:xfrm>
          <a:prstGeom prst="rect">
            <a:avLst/>
          </a:prstGeom>
        </p:spPr>
        <p:txBody>
          <a:bodyPr/>
          <a:lstStyle/>
          <a:p>
            <a:r>
              <a:t>Thank-you for listening!</a:t>
            </a:r>
          </a:p>
        </p:txBody>
      </p:sp>
      <p:pic>
        <p:nvPicPr>
          <p:cNvPr id="221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6666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tudent Belong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Student Belonging</a:t>
            </a:r>
          </a:p>
        </p:txBody>
      </p:sp>
      <p:sp>
        <p:nvSpPr>
          <p:cNvPr id="141" name="extra-curricular opportunities: sports teams, talent show, concerts, clubs…"/>
          <p:cNvSpPr txBox="1">
            <a:spLocks noGrp="1"/>
          </p:cNvSpPr>
          <p:nvPr>
            <p:ph type="body" idx="1"/>
          </p:nvPr>
        </p:nvSpPr>
        <p:spPr>
          <a:xfrm>
            <a:off x="1270000" y="2222500"/>
            <a:ext cx="10464800" cy="6346825"/>
          </a:xfrm>
          <a:prstGeom prst="rect">
            <a:avLst/>
          </a:prstGeom>
        </p:spPr>
        <p:txBody>
          <a:bodyPr/>
          <a:lstStyle/>
          <a:p>
            <a:pPr marL="1333825"/>
            <a:r>
              <a:t>extra-curricular opportunities: sports teams, talent show, concerts, clubs</a:t>
            </a:r>
          </a:p>
          <a:p>
            <a:pPr marL="1333825"/>
            <a:r>
              <a:t>“Do Good” committee</a:t>
            </a:r>
          </a:p>
          <a:p>
            <a:pPr marL="1333825"/>
            <a:r>
              <a:t>multi-age activities</a:t>
            </a:r>
          </a:p>
          <a:p>
            <a:pPr marL="1333825"/>
            <a:r>
              <a:t>student helpers</a:t>
            </a:r>
          </a:p>
          <a:p>
            <a:pPr marL="1333825"/>
            <a:r>
              <a:t>Orange Shirt Day in September</a:t>
            </a:r>
          </a:p>
          <a:p>
            <a:pPr marL="2222825" lvl="2"/>
            <a:r>
              <a:t> (need an orange t-shirt)</a:t>
            </a:r>
          </a:p>
        </p:txBody>
      </p:sp>
      <p:pic>
        <p:nvPicPr>
          <p:cNvPr id="14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98323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‘Housekeeping’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EC00"/>
          </a:solidFill>
        </p:spPr>
        <p:txBody>
          <a:bodyPr/>
          <a:lstStyle>
            <a:lvl1pPr>
              <a:defRPr>
                <a:solidFill>
                  <a:srgbClr val="0042AA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‘Housekeeping’ </a:t>
            </a:r>
          </a:p>
        </p:txBody>
      </p:sp>
      <p:sp>
        <p:nvSpPr>
          <p:cNvPr id="145" name="Traffic…"/>
          <p:cNvSpPr txBox="1">
            <a:spLocks noGrp="1"/>
          </p:cNvSpPr>
          <p:nvPr>
            <p:ph type="body" idx="1"/>
          </p:nvPr>
        </p:nvSpPr>
        <p:spPr>
          <a:xfrm>
            <a:off x="1003300" y="1917700"/>
            <a:ext cx="10464800" cy="7391400"/>
          </a:xfrm>
          <a:prstGeom prst="rect">
            <a:avLst/>
          </a:prstGeom>
        </p:spPr>
        <p:txBody>
          <a:bodyPr/>
          <a:lstStyle/>
          <a:p>
            <a:pPr marL="571825" indent="-571825">
              <a:buClr>
                <a:srgbClr val="FFF752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Traffic</a:t>
            </a:r>
          </a:p>
          <a:p>
            <a:pPr marL="571825" indent="-571825">
              <a:buClr>
                <a:srgbClr val="FFE762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Visitors / Volunteers</a:t>
            </a:r>
          </a:p>
          <a:p>
            <a:pPr marL="571825" indent="-571825">
              <a:buClr>
                <a:srgbClr val="FFF02C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Forms</a:t>
            </a:r>
          </a:p>
          <a:p>
            <a:pPr marL="571825" indent="-571825">
              <a:buClr>
                <a:srgbClr val="FFF633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Supplies</a:t>
            </a:r>
          </a:p>
          <a:p>
            <a:pPr marL="571825" indent="-571825">
              <a:buClr>
                <a:srgbClr val="FFF633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school fees</a:t>
            </a:r>
          </a:p>
          <a:p>
            <a:pPr lvl="2">
              <a:buClr>
                <a:srgbClr val="FFF633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$50 to cover supplies</a:t>
            </a:r>
          </a:p>
        </p:txBody>
      </p:sp>
      <p:pic>
        <p:nvPicPr>
          <p:cNvPr id="146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60003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ommunic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EC00"/>
          </a:solidFill>
        </p:spPr>
        <p:txBody>
          <a:bodyPr/>
          <a:lstStyle>
            <a:lvl1pPr>
              <a:defRPr>
                <a:solidFill>
                  <a:srgbClr val="0042AA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Communication </a:t>
            </a:r>
          </a:p>
        </p:txBody>
      </p:sp>
      <p:sp>
        <p:nvSpPr>
          <p:cNvPr id="149" name="website…"/>
          <p:cNvSpPr txBox="1">
            <a:spLocks noGrp="1"/>
          </p:cNvSpPr>
          <p:nvPr>
            <p:ph type="body" idx="1"/>
          </p:nvPr>
        </p:nvSpPr>
        <p:spPr>
          <a:xfrm>
            <a:off x="1003300" y="1917700"/>
            <a:ext cx="10464800" cy="7391400"/>
          </a:xfrm>
          <a:prstGeom prst="rect">
            <a:avLst/>
          </a:prstGeom>
        </p:spPr>
        <p:txBody>
          <a:bodyPr/>
          <a:lstStyle/>
          <a:p>
            <a:pPr marL="571825" indent="-571825">
              <a:buClr>
                <a:srgbClr val="FFF752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website</a:t>
            </a:r>
          </a:p>
          <a:p>
            <a:pPr marL="571825" indent="-571825">
              <a:buClr>
                <a:srgbClr val="FFE762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emails / newsletters</a:t>
            </a:r>
          </a:p>
          <a:p>
            <a:pPr marL="571825" indent="-571825">
              <a:buClr>
                <a:srgbClr val="FFF02C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please call in absences</a:t>
            </a:r>
          </a:p>
          <a:p>
            <a:pPr marL="571825" indent="-571825">
              <a:buClr>
                <a:srgbClr val="FFF633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PAC email / website</a:t>
            </a:r>
          </a:p>
          <a:p>
            <a:pPr marL="571825" indent="-571825">
              <a:buClr>
                <a:srgbClr val="FFF633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school</a:t>
            </a:r>
          </a:p>
        </p:txBody>
      </p:sp>
      <p:pic>
        <p:nvPicPr>
          <p:cNvPr id="150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46668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etting Read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56D6"/>
          </a:solidFill>
        </p:spPr>
        <p:txBody>
          <a:bodyPr/>
          <a:lstStyle>
            <a:lvl1pPr>
              <a:defRPr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t>Getting Ready?</a:t>
            </a:r>
          </a:p>
        </p:txBody>
      </p:sp>
      <p:sp>
        <p:nvSpPr>
          <p:cNvPr id="153" name="create opportunities for independence…"/>
          <p:cNvSpPr txBox="1">
            <a:spLocks noGrp="1"/>
          </p:cNvSpPr>
          <p:nvPr>
            <p:ph type="body" idx="1"/>
          </p:nvPr>
        </p:nvSpPr>
        <p:spPr>
          <a:xfrm>
            <a:off x="1155700" y="2286000"/>
            <a:ext cx="10464800" cy="665480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create opportunities for independence 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be excited together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read, read, read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lots of sleep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Vision/Hearing/Dental screening done at the Kindergarten level</a:t>
            </a:r>
          </a:p>
          <a:p>
            <a:pPr lvl="1">
              <a:lnSpc>
                <a:spcPct val="80000"/>
              </a:lnSpc>
              <a:buClr>
                <a:srgbClr val="FF2600"/>
              </a:buClr>
              <a:buSzPct val="125000"/>
              <a:defRPr sz="4000">
                <a:solidFill>
                  <a:srgbClr val="000000"/>
                </a:solidFill>
              </a:defRPr>
            </a:pPr>
            <a:r>
              <a:t>Kindergarten Vaccinations</a:t>
            </a:r>
          </a:p>
        </p:txBody>
      </p:sp>
      <p:pic>
        <p:nvPicPr>
          <p:cNvPr id="154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80001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y myself I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5EC00"/>
          </a:solidFill>
        </p:spPr>
        <p:txBody>
          <a:bodyPr/>
          <a:lstStyle/>
          <a:p>
            <a:r>
              <a:t>By myself I:</a:t>
            </a:r>
          </a:p>
        </p:txBody>
      </p:sp>
      <p:sp>
        <p:nvSpPr>
          <p:cNvPr id="157" name="put on / take off my coat (with zippers &amp; buttons)…"/>
          <p:cNvSpPr txBox="1">
            <a:spLocks noGrp="1"/>
          </p:cNvSpPr>
          <p:nvPr>
            <p:ph type="body" idx="1"/>
          </p:nvPr>
        </p:nvSpPr>
        <p:spPr>
          <a:xfrm>
            <a:off x="1270000" y="1701800"/>
            <a:ext cx="10464800" cy="7404448"/>
          </a:xfrm>
          <a:prstGeom prst="rect">
            <a:avLst/>
          </a:prstGeom>
        </p:spPr>
        <p:txBody>
          <a:bodyPr/>
          <a:lstStyle/>
          <a:p>
            <a:pPr marL="1333825"/>
            <a:r>
              <a:t>put on / take off my coat (with zippers &amp; buttons)</a:t>
            </a:r>
          </a:p>
          <a:p>
            <a:pPr marL="1333825"/>
            <a:r>
              <a:t>take items in/out of backpacks </a:t>
            </a:r>
          </a:p>
          <a:p>
            <a:pPr marL="1333825"/>
            <a:r>
              <a:t>eat my lunch</a:t>
            </a:r>
          </a:p>
          <a:p>
            <a:pPr marL="1333825"/>
            <a:r>
              <a:t>go to the bathroom</a:t>
            </a:r>
          </a:p>
          <a:p>
            <a:pPr marL="1333825"/>
            <a:r>
              <a:t>wash my hands</a:t>
            </a:r>
          </a:p>
          <a:p>
            <a:pPr marL="1333825"/>
            <a:r>
              <a:t>put on/fasten my shoes and jackets</a:t>
            </a:r>
          </a:p>
        </p:txBody>
      </p:sp>
      <p:pic>
        <p:nvPicPr>
          <p:cNvPr id="158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4894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23333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ith a friend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4013"/>
          </a:solidFill>
        </p:spPr>
        <p:txBody>
          <a:bodyPr/>
          <a:lstStyle/>
          <a:p>
            <a:r>
              <a:t>With a friend:</a:t>
            </a:r>
          </a:p>
        </p:txBody>
      </p:sp>
      <p:sp>
        <p:nvSpPr>
          <p:cNvPr id="161" name="talk and listen…"/>
          <p:cNvSpPr txBox="1">
            <a:spLocks noGrp="1"/>
          </p:cNvSpPr>
          <p:nvPr>
            <p:ph type="body" idx="1"/>
          </p:nvPr>
        </p:nvSpPr>
        <p:spPr>
          <a:xfrm>
            <a:off x="1270000" y="1308100"/>
            <a:ext cx="10464800" cy="6654800"/>
          </a:xfrm>
          <a:prstGeom prst="rect">
            <a:avLst/>
          </a:prstGeom>
        </p:spPr>
        <p:txBody>
          <a:bodyPr/>
          <a:lstStyle/>
          <a:p>
            <a:pPr marL="1333825"/>
            <a:r>
              <a:t>talk and listen</a:t>
            </a:r>
          </a:p>
          <a:p>
            <a:pPr marL="1333825"/>
            <a:r>
              <a:t>share / take turns</a:t>
            </a:r>
          </a:p>
          <a:p>
            <a:pPr marL="1333825"/>
            <a:r>
              <a:t>play</a:t>
            </a:r>
          </a:p>
        </p:txBody>
      </p:sp>
      <p:pic>
        <p:nvPicPr>
          <p:cNvPr id="162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6667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ith an adult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56D6"/>
          </a:solidFill>
        </p:spPr>
        <p:txBody>
          <a:bodyPr/>
          <a:lstStyle/>
          <a:p>
            <a:r>
              <a:t>With an adult:</a:t>
            </a:r>
          </a:p>
        </p:txBody>
      </p:sp>
      <p:sp>
        <p:nvSpPr>
          <p:cNvPr id="165" name="share stories, songs, and rhymes…"/>
          <p:cNvSpPr txBox="1">
            <a:spLocks noGrp="1"/>
          </p:cNvSpPr>
          <p:nvPr>
            <p:ph type="body" idx="1"/>
          </p:nvPr>
        </p:nvSpPr>
        <p:spPr>
          <a:xfrm>
            <a:off x="1270000" y="2082800"/>
            <a:ext cx="10464800" cy="6654800"/>
          </a:xfrm>
          <a:prstGeom prst="rect">
            <a:avLst/>
          </a:prstGeom>
        </p:spPr>
        <p:txBody>
          <a:bodyPr/>
          <a:lstStyle/>
          <a:p>
            <a:pPr marL="1333825"/>
            <a:r>
              <a:t>share stories, songs, and rhymes</a:t>
            </a:r>
          </a:p>
          <a:p>
            <a:pPr marL="1333825"/>
            <a:r>
              <a:t>explore letters, numbers, and new words</a:t>
            </a:r>
          </a:p>
          <a:p>
            <a:pPr marL="1333825"/>
            <a:r>
              <a:t>enjoy creating and imagining</a:t>
            </a:r>
          </a:p>
          <a:p>
            <a:pPr marL="1333825"/>
            <a:r>
              <a:t>share family chores</a:t>
            </a:r>
          </a:p>
          <a:p>
            <a:pPr marL="1333825"/>
            <a:r>
              <a:t>play games (turn taking)</a:t>
            </a:r>
          </a:p>
        </p:txBody>
      </p:sp>
      <p:pic>
        <p:nvPicPr>
          <p:cNvPr id="166" name="Audio Recording.m4a" descr="Audio Recording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2400" y="46482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9999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868686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0A0E1">
            <a:alpha val="70000"/>
          </a:srgbClr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86868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68686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0A0E1">
            <a:alpha val="70000"/>
          </a:srgbClr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3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86868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68686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CDB787F9ECAC42939476BFEADD52AD" ma:contentTypeVersion="1" ma:contentTypeDescription="Create a new document." ma:contentTypeScope="" ma:versionID="59f813c75b6dd03087557a119e5f2f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F9B42B8-8A3D-493B-9796-8B5B403659DC}"/>
</file>

<file path=customXml/itemProps2.xml><?xml version="1.0" encoding="utf-8"?>
<ds:datastoreItem xmlns:ds="http://schemas.openxmlformats.org/officeDocument/2006/customXml" ds:itemID="{1A1242EE-D361-44A4-AF55-1BA2DCF1C69D}"/>
</file>

<file path=customXml/itemProps3.xml><?xml version="1.0" encoding="utf-8"?>
<ds:datastoreItem xmlns:ds="http://schemas.openxmlformats.org/officeDocument/2006/customXml" ds:itemID="{F126131D-99A5-45BF-8B9F-7C111661EF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Macintosh PowerPoint</Application>
  <PresentationFormat>Custom</PresentationFormat>
  <Paragraphs>128</Paragraphs>
  <Slides>23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Futura</vt:lpstr>
      <vt:lpstr>Gill Sans</vt:lpstr>
      <vt:lpstr>Lucida Grande</vt:lpstr>
      <vt:lpstr>Optima</vt:lpstr>
      <vt:lpstr>Palatino</vt:lpstr>
      <vt:lpstr>White</vt:lpstr>
      <vt:lpstr>Kindergarten Orientation  </vt:lpstr>
      <vt:lpstr>Code of Conduct</vt:lpstr>
      <vt:lpstr>Student Belonging</vt:lpstr>
      <vt:lpstr>‘Housekeeping’ </vt:lpstr>
      <vt:lpstr>Communication </vt:lpstr>
      <vt:lpstr>Getting Ready?</vt:lpstr>
      <vt:lpstr>By myself I:</vt:lpstr>
      <vt:lpstr>With a friend:</vt:lpstr>
      <vt:lpstr>With an adult:</vt:lpstr>
      <vt:lpstr>Curriculum</vt:lpstr>
      <vt:lpstr>Placement of Students</vt:lpstr>
      <vt:lpstr>Gradual Entry</vt:lpstr>
      <vt:lpstr>Gradual Entry</vt:lpstr>
      <vt:lpstr>Supervision</vt:lpstr>
      <vt:lpstr>Hours</vt:lpstr>
      <vt:lpstr>Preparation...</vt:lpstr>
      <vt:lpstr>Meet the PAC</vt:lpstr>
      <vt:lpstr>What We Do</vt:lpstr>
      <vt:lpstr>PAC Money</vt:lpstr>
      <vt:lpstr>Events &amp; Initiatives</vt:lpstr>
      <vt:lpstr>How to Get Involved</vt:lpstr>
      <vt:lpstr>Stay in Touch</vt:lpstr>
      <vt:lpstr>Thank-you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Orientation  </dc:title>
  <cp:lastModifiedBy>Spencer Kelly</cp:lastModifiedBy>
  <cp:revision>1</cp:revision>
  <dcterms:modified xsi:type="dcterms:W3CDTF">2020-06-03T18:28:13Z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0x01010095CDB787F9ECAC42939476BFEADD52AD</vt:lpwstr>
  </property>
</Properties>
</file>