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s/slide3.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7.xml" ContentType="application/vnd.openxmlformats-officedocument.presentationml.slide+xml"/>
  <Override PartName="/ppt/slides/slide1.xml" ContentType="application/vnd.openxmlformats-officedocument.presentationml.slide+xml"/>
  <Override PartName="/ppt/slides/slide24.xml" ContentType="application/vnd.openxmlformats-officedocument.presentationml.slide+xml"/>
  <Override PartName="/ppt/slides/slide16.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Masters/slideMaster1.xml" ContentType="application/vnd.openxmlformats-officedocument.presentationml.slideMaster+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4.xml" ContentType="application/vnd.openxmlformats-officedocument.presentationml.notesSlide+xml"/>
  <Override PartName="/ppt/notesSlides/notesSlide21.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7.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4.xml" ContentType="application/vnd.openxmlformats-officedocument.presentationml.notesSlide+xml"/>
  <Override PartName="/ppt/notesSlides/notesSlide18.xml" ContentType="application/vnd.openxmlformats-officedocument.presentationml.notesSlide+xml"/>
  <Override PartName="/ppt/notesSlides/notesSlide16.xml" ContentType="application/vnd.openxmlformats-officedocument.presentationml.notesSlide+xml"/>
  <Override PartName="/ppt/notesSlides/notesSlide19.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Slides/notesSlide20.xml" ContentType="application/vnd.openxmlformats-officedocument.presentationml.notesSlide+xml"/>
  <Override PartName="/ppt/slideLayouts/slideLayout11.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257" r:id="rId3"/>
    <p:sldId id="274" r:id="rId4"/>
    <p:sldId id="258" r:id="rId5"/>
    <p:sldId id="261" r:id="rId6"/>
    <p:sldId id="262" r:id="rId7"/>
    <p:sldId id="259" r:id="rId8"/>
    <p:sldId id="275" r:id="rId9"/>
    <p:sldId id="263" r:id="rId10"/>
    <p:sldId id="276" r:id="rId11"/>
    <p:sldId id="264" r:id="rId12"/>
    <p:sldId id="269" r:id="rId13"/>
    <p:sldId id="271" r:id="rId14"/>
    <p:sldId id="270" r:id="rId15"/>
    <p:sldId id="284" r:id="rId16"/>
    <p:sldId id="266" r:id="rId17"/>
    <p:sldId id="267" r:id="rId18"/>
    <p:sldId id="268" r:id="rId19"/>
    <p:sldId id="282" r:id="rId20"/>
    <p:sldId id="279" r:id="rId21"/>
    <p:sldId id="272" r:id="rId22"/>
    <p:sldId id="283" r:id="rId23"/>
    <p:sldId id="273" r:id="rId24"/>
    <p:sldId id="281" r:id="rId25"/>
  </p:sldIdLst>
  <p:sldSz cx="12192000" cy="6858000"/>
  <p:notesSz cx="6858000" cy="9144000"/>
  <p:photoAlbum layout="4pic"/>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31" autoAdjust="0"/>
    <p:restoredTop sz="84634" autoAdjust="0"/>
  </p:normalViewPr>
  <p:slideViewPr>
    <p:cSldViewPr snapToGrid="0">
      <p:cViewPr>
        <p:scale>
          <a:sx n="125" d="100"/>
          <a:sy n="125" d="100"/>
        </p:scale>
        <p:origin x="528" y="-8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C7B4D2-4002-8541-8AF4-7BF9093DA2C0}" type="datetimeFigureOut">
              <a:rPr lang="en-US" smtClean="0"/>
              <a:t>5/27/19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E08507-08AB-A54B-8A5C-CDE28BE77A57}" type="slidenum">
              <a:rPr lang="en-US" smtClean="0"/>
              <a:t>‹#›</a:t>
            </a:fld>
            <a:endParaRPr lang="en-US"/>
          </a:p>
        </p:txBody>
      </p:sp>
    </p:spTree>
    <p:extLst>
      <p:ext uri="{BB962C8B-B14F-4D97-AF65-F5344CB8AC3E}">
        <p14:creationId xmlns:p14="http://schemas.microsoft.com/office/powerpoint/2010/main" val="36030464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llectionscanada.gc.ca/ourl/res.php?url_ver=Z39.88-2004&amp;url_tim=2019-05-13T19%3A02%3A10Z&amp;url_ctx_fmt=info%3Aofi%2Ffmt%3Akev%3Amtx%3Actx&amp;rft_dat=3193392&amp;rfr_id=info%3Asid%2Fcollectionscanada.gc.ca%3Apam&amp;lang=eng"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collectionscanada.gc.ca/ourl/res.php?url_ver=Z39.88-2004&amp;url_tim=2019-05-13T18%3A29%3A30Z&amp;url_ctx_fmt=info%3Aofi%2Ffmt%3Akev%3Amtx%3Actx&amp;rft_dat=3381307&amp;rfr_id=info%3Asid%2Fcollectionscanada.gc.ca%3Apam&amp;lang=eng" TargetMode="External"/><Relationship Id="rId5" Type="http://schemas.openxmlformats.org/officeDocument/2006/relationships/hyperlink" Target="https://indigenousfoundations.arts.ubc.ca/the_residential_school_system/" TargetMode="External"/><Relationship Id="rId4" Type="http://schemas.openxmlformats.org/officeDocument/2006/relationships/hyperlink" Target="https://www.scribd.com/document/181484814/Arrival-Now-you-are-no-longer-an-Indian"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nglican.ca/tr/histories/old-su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collectionscanada.gc.ca/pam_archives/index.php?fuseaction=genitem.displayItem&amp;rec_nbr=4673957&amp;lang=eng"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ollectionscanada.gc.ca/ourl/res.php?url_ver=Z39.88-2004&amp;url_tim=2019-05-13T19%3A37%3A07Z&amp;url_ctx_fmt=info%3Aofi%2Ffmt%3Akev%3Amtx%3Actx&amp;rft_dat=3193915&amp;rfr_id=info%3Asid%2Fcollectionscanada.gc.ca%3Apam&amp;lang=en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collectionscanada.gc.ca/ourl/res.php?url_ver=Z39.88-2004&amp;url_tim=2019-05-13T17%3A17%3A11Z&amp;url_ctx_fmt=info%3Aofi%2Ffmt%3Akev%3Amtx%3Actx&amp;rft_dat=4673899&amp;rfr_id=info%3Asid%2Fcollectionscanada.gc.ca%3Apam&amp;lang=en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abc.net.au/radionational/programs/rearvision/6587278"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truomega.ca/2018/03/21/day-scholar-coordinator-recounts-experiences-in-residential-school/"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cbc.ca/news/canada/thunder-bay/kenora-secret-path-1.3819304" TargetMode="External"/><Relationship Id="rId4" Type="http://schemas.openxmlformats.org/officeDocument/2006/relationships/hyperlink" Target="https://www.lapresse.ca/actualites/national/201304/24/01-4644115-pensionnats-autochtones-deux-hommes-en-colere.php"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Why is it necessary to learn about and understand the Aboriginal people’s history and stories?</a:t>
            </a:r>
          </a:p>
          <a:p>
            <a:pPr marL="171450" indent="-171450">
              <a:buFont typeface="Arial"/>
              <a:buChar char="•"/>
            </a:pPr>
            <a:r>
              <a:rPr lang="en-CA" sz="1200" kern="1200" dirty="0">
                <a:solidFill>
                  <a:schemeClr val="tx1"/>
                </a:solidFill>
                <a:effectLst/>
                <a:latin typeface="+mn-lt"/>
                <a:ea typeface="+mn-ea"/>
                <a:cs typeface="+mn-cs"/>
              </a:rPr>
              <a:t>To create a new relationship between the Aboriginal people and other Canadians based on:</a:t>
            </a:r>
          </a:p>
          <a:p>
            <a:pPr marL="228600" lvl="0" indent="-228600">
              <a:buFont typeface="+mj-lt"/>
              <a:buAutoNum type="arabicPeriod"/>
            </a:pPr>
            <a:r>
              <a:rPr lang="en-CA" sz="1200" kern="1200" dirty="0">
                <a:solidFill>
                  <a:schemeClr val="tx1"/>
                </a:solidFill>
                <a:effectLst/>
                <a:latin typeface="+mn-lt"/>
                <a:ea typeface="+mn-ea"/>
                <a:cs typeface="+mn-cs"/>
              </a:rPr>
              <a:t>Mutual recognition (awareness)</a:t>
            </a:r>
          </a:p>
          <a:p>
            <a:pPr marL="228600" lvl="0" indent="-228600">
              <a:buFont typeface="+mj-lt"/>
              <a:buAutoNum type="arabicPeriod"/>
            </a:pPr>
            <a:r>
              <a:rPr lang="en-CA" sz="1200" kern="1200" dirty="0">
                <a:solidFill>
                  <a:schemeClr val="tx1"/>
                </a:solidFill>
                <a:effectLst/>
                <a:latin typeface="+mn-lt"/>
                <a:ea typeface="+mn-ea"/>
                <a:cs typeface="+mn-cs"/>
              </a:rPr>
              <a:t>Mutual respect</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CA" sz="1200" kern="1200" dirty="0">
                <a:solidFill>
                  <a:schemeClr val="tx1"/>
                </a:solidFill>
                <a:effectLst/>
                <a:latin typeface="+mn-lt"/>
                <a:ea typeface="+mn-ea"/>
                <a:cs typeface="+mn-cs"/>
              </a:rPr>
              <a:t>Mutual responsibility </a:t>
            </a:r>
          </a:p>
          <a:p>
            <a:pPr marL="228600" lvl="0" indent="-228600">
              <a:buFont typeface="+mj-lt"/>
              <a:buAutoNum type="arabicPeriod"/>
            </a:pPr>
            <a:r>
              <a:rPr lang="en-CA" sz="1200" kern="1200" dirty="0">
                <a:solidFill>
                  <a:schemeClr val="tx1"/>
                </a:solidFill>
                <a:effectLst/>
                <a:latin typeface="+mn-lt"/>
                <a:ea typeface="+mn-ea"/>
                <a:cs typeface="+mn-cs"/>
              </a:rPr>
              <a:t>Sharing</a:t>
            </a:r>
            <a:endParaRPr lang="en-CA" sz="1200" b="1" kern="1200" dirty="0">
              <a:solidFill>
                <a:schemeClr val="tx1"/>
              </a:solidFill>
              <a:effectLst/>
              <a:latin typeface="+mn-lt"/>
              <a:ea typeface="+mn-ea"/>
              <a:cs typeface="+mn-cs"/>
            </a:endParaRPr>
          </a:p>
          <a:p>
            <a:pPr marL="0" lvl="0" indent="0">
              <a:buFont typeface="+mj-lt"/>
              <a:buNone/>
            </a:pPr>
            <a:endParaRPr lang="en-CA" sz="1200" b="1" kern="1200" dirty="0">
              <a:solidFill>
                <a:schemeClr val="tx1"/>
              </a:solidFill>
              <a:effectLst/>
              <a:latin typeface="+mn-lt"/>
              <a:ea typeface="+mn-ea"/>
              <a:cs typeface="+mn-cs"/>
            </a:endParaRPr>
          </a:p>
          <a:p>
            <a:pPr lvl="0"/>
            <a:r>
              <a:rPr lang="en-CA" sz="1200" b="1" kern="1200" dirty="0">
                <a:solidFill>
                  <a:schemeClr val="tx1"/>
                </a:solidFill>
                <a:effectLst/>
                <a:latin typeface="+mn-lt"/>
                <a:ea typeface="+mn-ea"/>
                <a:cs typeface="+mn-cs"/>
              </a:rPr>
              <a:t>All Canadians can help the reconciliation process by learning about and understanding the truths about the history and legacy of Indian Residential Schools</a:t>
            </a:r>
          </a:p>
          <a:p>
            <a:endParaRPr lang="en-US" dirty="0"/>
          </a:p>
        </p:txBody>
      </p:sp>
      <p:sp>
        <p:nvSpPr>
          <p:cNvPr id="4" name="Slide Number Placeholder 3"/>
          <p:cNvSpPr>
            <a:spLocks noGrp="1"/>
          </p:cNvSpPr>
          <p:nvPr>
            <p:ph type="sldNum" sz="quarter" idx="10"/>
          </p:nvPr>
        </p:nvSpPr>
        <p:spPr/>
        <p:txBody>
          <a:bodyPr/>
          <a:lstStyle/>
          <a:p>
            <a:fld id="{F1E08507-08AB-A54B-8A5C-CDE28BE77A57}" type="slidenum">
              <a:rPr lang="en-US" smtClean="0"/>
              <a:t>1</a:t>
            </a:fld>
            <a:endParaRPr lang="en-US"/>
          </a:p>
        </p:txBody>
      </p:sp>
    </p:spTree>
    <p:extLst>
      <p:ext uri="{BB962C8B-B14F-4D97-AF65-F5344CB8AC3E}">
        <p14:creationId xmlns:p14="http://schemas.microsoft.com/office/powerpoint/2010/main" val="709448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 Mother’s Grief</a:t>
            </a:r>
            <a:r>
              <a:rPr lang="en-US" dirty="0"/>
              <a:t>, 2017, acrylic on canvas, 36 x 72 inches</a:t>
            </a:r>
          </a:p>
        </p:txBody>
      </p:sp>
      <p:sp>
        <p:nvSpPr>
          <p:cNvPr id="4" name="Slide Number Placeholder 3"/>
          <p:cNvSpPr>
            <a:spLocks noGrp="1"/>
          </p:cNvSpPr>
          <p:nvPr>
            <p:ph type="sldNum" sz="quarter" idx="10"/>
          </p:nvPr>
        </p:nvSpPr>
        <p:spPr/>
        <p:txBody>
          <a:bodyPr/>
          <a:lstStyle/>
          <a:p>
            <a:fld id="{F1E08507-08AB-A54B-8A5C-CDE28BE77A57}" type="slidenum">
              <a:rPr lang="en-US" smtClean="0"/>
              <a:t>10</a:t>
            </a:fld>
            <a:endParaRPr lang="en-US"/>
          </a:p>
        </p:txBody>
      </p:sp>
    </p:spTree>
    <p:extLst>
      <p:ext uri="{BB962C8B-B14F-4D97-AF65-F5344CB8AC3E}">
        <p14:creationId xmlns:p14="http://schemas.microsoft.com/office/powerpoint/2010/main" val="1609362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Study for The Removal of Children</a:t>
            </a:r>
            <a:r>
              <a:rPr lang="en-US" dirty="0"/>
              <a:t>,</a:t>
            </a:r>
            <a:r>
              <a:rPr lang="en-US" baseline="0" dirty="0"/>
              <a:t> 2016 acrylic on panel, 18.5 x 23 inches </a:t>
            </a:r>
            <a:endParaRPr lang="en-US" dirty="0"/>
          </a:p>
        </p:txBody>
      </p:sp>
      <p:sp>
        <p:nvSpPr>
          <p:cNvPr id="4" name="Slide Number Placeholder 3"/>
          <p:cNvSpPr>
            <a:spLocks noGrp="1"/>
          </p:cNvSpPr>
          <p:nvPr>
            <p:ph type="sldNum" sz="quarter" idx="10"/>
          </p:nvPr>
        </p:nvSpPr>
        <p:spPr/>
        <p:txBody>
          <a:bodyPr/>
          <a:lstStyle/>
          <a:p>
            <a:fld id="{F1E08507-08AB-A54B-8A5C-CDE28BE77A57}" type="slidenum">
              <a:rPr lang="en-US" smtClean="0"/>
              <a:t>11</a:t>
            </a:fld>
            <a:endParaRPr lang="en-US"/>
          </a:p>
        </p:txBody>
      </p:sp>
    </p:spTree>
    <p:extLst>
      <p:ext uri="{BB962C8B-B14F-4D97-AF65-F5344CB8AC3E}">
        <p14:creationId xmlns:p14="http://schemas.microsoft.com/office/powerpoint/2010/main" val="2677721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George </a:t>
            </a:r>
            <a:r>
              <a:rPr lang="en-US" dirty="0" err="1">
                <a:effectLst/>
              </a:rPr>
              <a:t>Littlechild</a:t>
            </a:r>
            <a:r>
              <a:rPr lang="en-US" dirty="0">
                <a:effectLst/>
              </a:rPr>
              <a:t> was born in 1958 in Edmonton. He is a member of the Plains Cree Nation, which</a:t>
            </a:r>
            <a:r>
              <a:rPr lang="en-US" baseline="0" dirty="0">
                <a:effectLst/>
              </a:rPr>
              <a:t> is part of the Cree Nation. He received his Bachelor of Fine Arts degree from the Nova Scotia College of Arts and Design in Halifax, Nova Scotia. He currently lives in Vancouver, BC.</a:t>
            </a:r>
          </a:p>
          <a:p>
            <a:endParaRPr lang="en-US" baseline="0" dirty="0">
              <a:effectLst/>
            </a:endParaRPr>
          </a:p>
          <a:p>
            <a:r>
              <a:rPr lang="en-CA" sz="1200" kern="1200" dirty="0">
                <a:solidFill>
                  <a:schemeClr val="tx1"/>
                </a:solidFill>
                <a:effectLst/>
                <a:latin typeface="+mn-lt"/>
                <a:ea typeface="+mn-ea"/>
                <a:cs typeface="+mn-cs"/>
              </a:rPr>
              <a:t>His art is directed to those who do not understand First Nations culture in an attempt to alleviate prejudice and naïveté. Known for creating culturally rich imagery and his use of high-</a:t>
            </a:r>
            <a:r>
              <a:rPr lang="en-CA" sz="1200" kern="1200" dirty="0" err="1">
                <a:solidFill>
                  <a:schemeClr val="tx1"/>
                </a:solidFill>
                <a:effectLst/>
                <a:latin typeface="+mn-lt"/>
                <a:ea typeface="+mn-ea"/>
                <a:cs typeface="+mn-cs"/>
              </a:rPr>
              <a:t>chroma</a:t>
            </a:r>
            <a:r>
              <a:rPr lang="en-CA" sz="1200" kern="1200" dirty="0">
                <a:solidFill>
                  <a:schemeClr val="tx1"/>
                </a:solidFill>
                <a:effectLst/>
                <a:latin typeface="+mn-lt"/>
                <a:ea typeface="+mn-ea"/>
                <a:cs typeface="+mn-cs"/>
              </a:rPr>
              <a:t> color, George </a:t>
            </a:r>
            <a:r>
              <a:rPr lang="en-CA" sz="1200" kern="1200" dirty="0" err="1">
                <a:solidFill>
                  <a:schemeClr val="tx1"/>
                </a:solidFill>
                <a:effectLst/>
                <a:latin typeface="+mn-lt"/>
                <a:ea typeface="+mn-ea"/>
                <a:cs typeface="+mn-cs"/>
              </a:rPr>
              <a:t>Littlechild</a:t>
            </a:r>
            <a:r>
              <a:rPr lang="en-CA" sz="1200" kern="1200" dirty="0">
                <a:solidFill>
                  <a:schemeClr val="tx1"/>
                </a:solidFill>
                <a:effectLst/>
                <a:latin typeface="+mn-lt"/>
                <a:ea typeface="+mn-ea"/>
                <a:cs typeface="+mn-cs"/>
              </a:rPr>
              <a:t> is recognized as one of the foremost First Nations artists working in Canada today. He is also the author and illustrator of three children's books.</a:t>
            </a:r>
            <a:r>
              <a:rPr lang="en-CA" dirty="0">
                <a:effectLst/>
              </a:rPr>
              <a:t> </a:t>
            </a:r>
            <a:endParaRPr lang="en-US" baseline="0" dirty="0">
              <a:effectLst/>
            </a:endParaRPr>
          </a:p>
        </p:txBody>
      </p:sp>
      <p:sp>
        <p:nvSpPr>
          <p:cNvPr id="4" name="Slide Number Placeholder 3"/>
          <p:cNvSpPr>
            <a:spLocks noGrp="1"/>
          </p:cNvSpPr>
          <p:nvPr>
            <p:ph type="sldNum" sz="quarter" idx="10"/>
          </p:nvPr>
        </p:nvSpPr>
        <p:spPr/>
        <p:txBody>
          <a:bodyPr/>
          <a:lstStyle/>
          <a:p>
            <a:fld id="{F1E08507-08AB-A54B-8A5C-CDE28BE77A57}" type="slidenum">
              <a:rPr lang="en-US" smtClean="0"/>
              <a:t>12</a:t>
            </a:fld>
            <a:endParaRPr lang="en-US"/>
          </a:p>
        </p:txBody>
      </p:sp>
    </p:spTree>
    <p:extLst>
      <p:ext uri="{BB962C8B-B14F-4D97-AF65-F5344CB8AC3E}">
        <p14:creationId xmlns:p14="http://schemas.microsoft.com/office/powerpoint/2010/main" val="1665102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George </a:t>
            </a:r>
            <a:r>
              <a:rPr lang="en-CA" sz="1200" b="1" kern="1200" dirty="0" err="1">
                <a:solidFill>
                  <a:schemeClr val="tx1"/>
                </a:solidFill>
                <a:effectLst/>
                <a:latin typeface="+mn-lt"/>
                <a:ea typeface="+mn-ea"/>
                <a:cs typeface="+mn-cs"/>
              </a:rPr>
              <a:t>Littlechild</a:t>
            </a:r>
            <a:r>
              <a:rPr lang="en-CA" sz="1200" kern="1200" dirty="0">
                <a:solidFill>
                  <a:schemeClr val="tx1"/>
                </a:solidFill>
                <a:effectLst/>
                <a:latin typeface="+mn-lt"/>
                <a:ea typeface="+mn-ea"/>
                <a:cs typeface="+mn-cs"/>
              </a:rPr>
              <a:t> (B. Edmonton, Alberta, 1958), </a:t>
            </a:r>
            <a:r>
              <a:rPr lang="en-CA" sz="1200" i="1" kern="1200" dirty="0">
                <a:solidFill>
                  <a:schemeClr val="tx1"/>
                </a:solidFill>
                <a:effectLst/>
                <a:latin typeface="+mn-lt"/>
                <a:ea typeface="+mn-ea"/>
                <a:cs typeface="+mn-cs"/>
              </a:rPr>
              <a:t>Never Again</a:t>
            </a:r>
            <a:r>
              <a:rPr lang="en-CA" sz="1200" kern="1200" dirty="0">
                <a:solidFill>
                  <a:schemeClr val="tx1"/>
                </a:solidFill>
                <a:effectLst/>
                <a:latin typeface="+mn-lt"/>
                <a:ea typeface="+mn-ea"/>
                <a:cs typeface="+mn-cs"/>
              </a:rPr>
              <a:t> (1993), Hand-tinted photograph</a:t>
            </a:r>
            <a:br>
              <a:rPr lang="en-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r>
              <a:rPr lang="en-CA" sz="1200" kern="1200" dirty="0" err="1">
                <a:solidFill>
                  <a:schemeClr val="tx1"/>
                </a:solidFill>
                <a:effectLst/>
                <a:latin typeface="+mn-lt"/>
                <a:ea typeface="+mn-ea"/>
                <a:cs typeface="+mn-cs"/>
              </a:rPr>
              <a:t>Littlechild</a:t>
            </a:r>
            <a:r>
              <a:rPr lang="en-CA" sz="1200" kern="1200" dirty="0">
                <a:solidFill>
                  <a:schemeClr val="tx1"/>
                </a:solidFill>
                <a:effectLst/>
                <a:latin typeface="+mn-lt"/>
                <a:ea typeface="+mn-ea"/>
                <a:cs typeface="+mn-cs"/>
              </a:rPr>
              <a:t> directly confronts the dark legacy of Canada’s residential school history when he combines a photograph of his mother during her time in the system with direct instruction – </a:t>
            </a:r>
            <a:r>
              <a:rPr lang="en-CA" sz="1200" i="1" kern="1200" dirty="0">
                <a:solidFill>
                  <a:schemeClr val="tx1"/>
                </a:solidFill>
                <a:effectLst/>
                <a:latin typeface="+mn-lt"/>
                <a:ea typeface="+mn-ea"/>
                <a:cs typeface="+mn-cs"/>
              </a:rPr>
              <a:t>Never Again</a:t>
            </a:r>
            <a:r>
              <a:rPr lang="en-CA" sz="1200" kern="1200" dirty="0">
                <a:solidFill>
                  <a:schemeClr val="tx1"/>
                </a:solidFill>
                <a:effectLst/>
                <a:latin typeface="+mn-lt"/>
                <a:ea typeface="+mn-ea"/>
                <a:cs typeface="+mn-cs"/>
              </a:rPr>
              <a:t>.</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1E08507-08AB-A54B-8A5C-CDE28BE77A57}" type="slidenum">
              <a:rPr lang="en-US" smtClean="0"/>
              <a:t>13</a:t>
            </a:fld>
            <a:endParaRPr lang="en-US"/>
          </a:p>
        </p:txBody>
      </p:sp>
    </p:spTree>
    <p:extLst>
      <p:ext uri="{BB962C8B-B14F-4D97-AF65-F5344CB8AC3E}">
        <p14:creationId xmlns:p14="http://schemas.microsoft.com/office/powerpoint/2010/main" val="1444304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Ermineskin</a:t>
            </a:r>
            <a:r>
              <a:rPr lang="en-US" baseline="0" dirty="0"/>
              <a:t> School Mural – Panel # 4, mixed media, 5 x 4 feet by George </a:t>
            </a:r>
            <a:r>
              <a:rPr lang="en-US" baseline="0" dirty="0" err="1"/>
              <a:t>Littlechild</a:t>
            </a:r>
            <a:endParaRPr lang="en-US" baseline="0" dirty="0"/>
          </a:p>
          <a:p>
            <a:endParaRPr lang="en-US" baseline="0" dirty="0"/>
          </a:p>
          <a:p>
            <a:r>
              <a:rPr lang="en-US" baseline="0" dirty="0"/>
              <a:t>Address the techniques that </a:t>
            </a:r>
            <a:r>
              <a:rPr lang="en-US" baseline="0" dirty="0" err="1"/>
              <a:t>Littlechild</a:t>
            </a:r>
            <a:r>
              <a:rPr lang="en-US" baseline="0" dirty="0"/>
              <a:t> has used in this piece</a:t>
            </a:r>
          </a:p>
          <a:p>
            <a:pPr marL="171450" indent="-171450">
              <a:buFont typeface="Arial"/>
              <a:buChar char="•"/>
            </a:pPr>
            <a:r>
              <a:rPr lang="en-US" baseline="0" dirty="0"/>
              <a:t>Collaging materials: photo</a:t>
            </a:r>
          </a:p>
          <a:p>
            <a:pPr marL="171450" indent="-171450">
              <a:buFont typeface="Arial"/>
              <a:buChar char="•"/>
            </a:pPr>
            <a:r>
              <a:rPr lang="en-US" baseline="0" dirty="0"/>
              <a:t>Use of text (alphabets) </a:t>
            </a:r>
          </a:p>
          <a:p>
            <a:pPr marL="171450" indent="-171450">
              <a:buFont typeface="Arial"/>
              <a:buChar char="•"/>
            </a:pPr>
            <a:r>
              <a:rPr lang="en-US" baseline="0" dirty="0"/>
              <a:t>Use of symbols</a:t>
            </a:r>
          </a:p>
          <a:p>
            <a:pPr marL="171450" indent="-171450">
              <a:buFont typeface="Arial"/>
              <a:buChar char="•"/>
            </a:pPr>
            <a:r>
              <a:rPr lang="en-US" baseline="0" dirty="0"/>
              <a:t>Mark making</a:t>
            </a:r>
          </a:p>
          <a:p>
            <a:pPr marL="171450" indent="-171450">
              <a:buFont typeface="Arial"/>
              <a:buChar char="•"/>
            </a:pPr>
            <a:r>
              <a:rPr lang="en-US" baseline="0" dirty="0"/>
              <a:t>Layering</a:t>
            </a:r>
          </a:p>
          <a:p>
            <a:pPr marL="171450" indent="-171450">
              <a:buFont typeface="Arial"/>
              <a:buChar char="•"/>
            </a:pPr>
            <a:r>
              <a:rPr lang="en-US" baseline="0" dirty="0" err="1"/>
              <a:t>Colour</a:t>
            </a:r>
            <a:endParaRPr lang="en-US" baseline="0" dirty="0"/>
          </a:p>
          <a:p>
            <a:pPr marL="171450" indent="-171450">
              <a:buFont typeface="Arial"/>
              <a:buChar char="•"/>
            </a:pPr>
            <a:r>
              <a:rPr lang="en-US" baseline="0" dirty="0"/>
              <a:t>pattern</a:t>
            </a:r>
          </a:p>
          <a:p>
            <a:pPr marL="171450" indent="-171450">
              <a:buFont typeface="Arial"/>
              <a:buChar char="•"/>
            </a:pPr>
            <a:r>
              <a:rPr lang="en-US" baseline="0" dirty="0"/>
              <a:t>Texture</a:t>
            </a:r>
          </a:p>
          <a:p>
            <a:endParaRPr lang="en-US" dirty="0"/>
          </a:p>
          <a:p>
            <a:endParaRPr lang="en-US" baseline="0" dirty="0"/>
          </a:p>
          <a:p>
            <a:pPr marL="171450" indent="-171450">
              <a:buFont typeface="Arial"/>
              <a:buChar char="•"/>
            </a:pP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F1E08507-08AB-A54B-8A5C-CDE28BE77A57}" type="slidenum">
              <a:rPr lang="en-US" smtClean="0"/>
              <a:t>14</a:t>
            </a:fld>
            <a:endParaRPr lang="en-US"/>
          </a:p>
        </p:txBody>
      </p:sp>
    </p:spTree>
    <p:extLst>
      <p:ext uri="{BB962C8B-B14F-4D97-AF65-F5344CB8AC3E}">
        <p14:creationId xmlns:p14="http://schemas.microsoft.com/office/powerpoint/2010/main" val="873616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Address the techniques that </a:t>
            </a:r>
            <a:r>
              <a:rPr lang="en-US" baseline="0" dirty="0" err="1"/>
              <a:t>Littlechild</a:t>
            </a:r>
            <a:r>
              <a:rPr lang="en-US" baseline="0" dirty="0"/>
              <a:t> has used in this piece</a:t>
            </a:r>
          </a:p>
          <a:p>
            <a:pPr marL="171450" indent="-171450">
              <a:buFont typeface="Arial"/>
              <a:buChar char="•"/>
            </a:pPr>
            <a:r>
              <a:rPr lang="en-US" baseline="0" dirty="0"/>
              <a:t>Use of text </a:t>
            </a:r>
          </a:p>
          <a:p>
            <a:pPr marL="171450" indent="-171450">
              <a:buFont typeface="Arial"/>
              <a:buChar char="•"/>
            </a:pPr>
            <a:r>
              <a:rPr lang="en-US" baseline="0" dirty="0"/>
              <a:t>Use of symbols</a:t>
            </a:r>
          </a:p>
          <a:p>
            <a:pPr marL="171450" indent="-171450">
              <a:buFont typeface="Arial"/>
              <a:buChar char="•"/>
            </a:pPr>
            <a:r>
              <a:rPr lang="en-US" baseline="0" dirty="0"/>
              <a:t>Use of numbers</a:t>
            </a:r>
          </a:p>
          <a:p>
            <a:pPr marL="171450" indent="-171450">
              <a:buFont typeface="Arial"/>
              <a:buChar char="•"/>
            </a:pPr>
            <a:r>
              <a:rPr lang="en-US" baseline="0" dirty="0"/>
              <a:t>Mark making</a:t>
            </a:r>
          </a:p>
          <a:p>
            <a:pPr marL="171450" indent="-171450">
              <a:buFont typeface="Arial"/>
              <a:buChar char="•"/>
            </a:pPr>
            <a:r>
              <a:rPr lang="en-US" baseline="0" dirty="0"/>
              <a:t>Layering</a:t>
            </a:r>
          </a:p>
          <a:p>
            <a:pPr marL="171450" indent="-171450">
              <a:buFont typeface="Arial"/>
              <a:buChar char="•"/>
            </a:pPr>
            <a:r>
              <a:rPr lang="en-US" baseline="0" dirty="0" err="1"/>
              <a:t>Colour</a:t>
            </a:r>
            <a:endParaRPr lang="en-US" baseline="0" dirty="0"/>
          </a:p>
          <a:p>
            <a:pPr marL="171450" indent="-171450">
              <a:buFont typeface="Arial"/>
              <a:buChar char="•"/>
            </a:pPr>
            <a:r>
              <a:rPr lang="en-US" baseline="0" dirty="0"/>
              <a:t>pattern</a:t>
            </a:r>
          </a:p>
          <a:p>
            <a:pPr marL="171450" indent="-171450">
              <a:buFont typeface="Arial"/>
              <a:buChar char="•"/>
            </a:pPr>
            <a:r>
              <a:rPr lang="en-US" baseline="0" dirty="0"/>
              <a:t>Texture</a:t>
            </a:r>
          </a:p>
          <a:p>
            <a:endParaRPr lang="en-US" dirty="0"/>
          </a:p>
        </p:txBody>
      </p:sp>
      <p:sp>
        <p:nvSpPr>
          <p:cNvPr id="4" name="Slide Number Placeholder 3"/>
          <p:cNvSpPr>
            <a:spLocks noGrp="1"/>
          </p:cNvSpPr>
          <p:nvPr>
            <p:ph type="sldNum" sz="quarter" idx="5"/>
          </p:nvPr>
        </p:nvSpPr>
        <p:spPr/>
        <p:txBody>
          <a:bodyPr/>
          <a:lstStyle/>
          <a:p>
            <a:fld id="{F1E08507-08AB-A54B-8A5C-CDE28BE77A57}" type="slidenum">
              <a:rPr lang="en-US" smtClean="0"/>
              <a:t>15</a:t>
            </a:fld>
            <a:endParaRPr lang="en-US"/>
          </a:p>
        </p:txBody>
      </p:sp>
    </p:spTree>
    <p:extLst>
      <p:ext uri="{BB962C8B-B14F-4D97-AF65-F5344CB8AC3E}">
        <p14:creationId xmlns:p14="http://schemas.microsoft.com/office/powerpoint/2010/main" val="4206809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Jane Ash is a Cree artist who was born in </a:t>
            </a:r>
            <a:r>
              <a:rPr lang="en-CA" sz="1200" kern="1200" dirty="0">
                <a:solidFill>
                  <a:schemeClr val="tx1"/>
                </a:solidFill>
                <a:effectLst/>
                <a:latin typeface="+mn-lt"/>
                <a:ea typeface="+mn-ea"/>
                <a:cs typeface="+mn-cs"/>
              </a:rPr>
              <a:t>Fort Chipewyan in northern Alberta in 1951. She received her Bachelor of Fine Arts Degree in printmaking</a:t>
            </a:r>
            <a:r>
              <a:rPr lang="en-CA" sz="1200" kern="1200" baseline="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at the University of Alberta, Edmonton. Poitras’ interest in this medium also took her to Yale University and then to Columbia University, New York, where she completed a Master of Fine Arts Degree in printmaking. </a:t>
            </a:r>
            <a:r>
              <a:rPr lang="en-CA" dirty="0">
                <a:effectLst/>
              </a:rPr>
              <a:t>She is an internationally acclaimed artist and lives in Edmonton.</a:t>
            </a:r>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Orphaned at six years with the death of her mother from tuberculosis, she was raised in Edmonton by Marguerite </a:t>
            </a:r>
            <a:r>
              <a:rPr lang="en-CA" sz="1200" kern="1200" dirty="0" err="1">
                <a:solidFill>
                  <a:schemeClr val="tx1"/>
                </a:solidFill>
                <a:effectLst/>
                <a:latin typeface="+mn-lt"/>
                <a:ea typeface="+mn-ea"/>
                <a:cs typeface="+mn-cs"/>
              </a:rPr>
              <a:t>Runck</a:t>
            </a:r>
            <a:r>
              <a:rPr lang="en-CA" sz="1200" kern="1200" dirty="0">
                <a:solidFill>
                  <a:schemeClr val="tx1"/>
                </a:solidFill>
                <a:effectLst/>
                <a:latin typeface="+mn-lt"/>
                <a:ea typeface="+mn-ea"/>
                <a:cs typeface="+mn-cs"/>
              </a:rPr>
              <a:t>, an elderly German lady, at a time when “people did not take too kindly to Indians.” She was also raised in the Catholic church, and with an atmosphere of prayer, dreams, and spirits imparted to her by this woman she affectionately refers to as “Grandma.” Her upbringing had a strong spiritual component, which facilitated the transition to a Native spirituality in the artist’s adult life. Her schooling was not a residential school experience, but rather a conventional school situation with its presentation of a distinctly non-Native perspective coincided with her development as an artist.</a:t>
            </a:r>
          </a:p>
          <a:p>
            <a:endParaRPr lang="en-CA" sz="1200" kern="1200" dirty="0">
              <a:solidFill>
                <a:schemeClr val="tx1"/>
              </a:solidFill>
              <a:effectLst/>
              <a:latin typeface="+mn-lt"/>
              <a:ea typeface="+mn-ea"/>
              <a:cs typeface="+mn-cs"/>
            </a:endParaRPr>
          </a:p>
          <a:p>
            <a:r>
              <a:rPr lang="en-CA" dirty="0">
                <a:effectLst/>
              </a:rPr>
              <a:t>Her imagery is narrative in nature and is built upon a combination of symbols of her own and other Native heritages, modern culture and the language of contemporary fine art.</a:t>
            </a:r>
            <a:endParaRPr lang="en-US" dirty="0"/>
          </a:p>
          <a:p>
            <a:endParaRPr lang="en-US" dirty="0"/>
          </a:p>
          <a:p>
            <a:r>
              <a:rPr lang="en-US" dirty="0"/>
              <a:t>Address</a:t>
            </a:r>
            <a:r>
              <a:rPr lang="en-US" baseline="0" dirty="0"/>
              <a:t> the techniques that Jane Ash uses in her art:</a:t>
            </a:r>
          </a:p>
          <a:p>
            <a:pPr marL="171450" indent="-171450">
              <a:buFont typeface="Arial"/>
              <a:buChar char="•"/>
            </a:pPr>
            <a:r>
              <a:rPr lang="en-US" baseline="0" dirty="0"/>
              <a:t>Collaging materials: photo</a:t>
            </a:r>
          </a:p>
          <a:p>
            <a:pPr marL="171450" indent="-171450">
              <a:buFont typeface="Arial"/>
              <a:buChar char="•"/>
            </a:pPr>
            <a:r>
              <a:rPr lang="en-US" baseline="0" dirty="0"/>
              <a:t>Use of text</a:t>
            </a:r>
          </a:p>
          <a:p>
            <a:pPr marL="171450" indent="-171450">
              <a:buFont typeface="Arial"/>
              <a:buChar char="•"/>
            </a:pPr>
            <a:r>
              <a:rPr lang="en-US" baseline="0" dirty="0"/>
              <a:t>Use of symbols</a:t>
            </a:r>
          </a:p>
          <a:p>
            <a:pPr marL="171450" indent="-171450">
              <a:buFont typeface="Arial"/>
              <a:buChar char="•"/>
            </a:pPr>
            <a:r>
              <a:rPr lang="en-US" baseline="0" dirty="0"/>
              <a:t>Mark making</a:t>
            </a:r>
          </a:p>
          <a:p>
            <a:pPr marL="171450" indent="-171450">
              <a:buFont typeface="Arial"/>
              <a:buChar char="•"/>
            </a:pPr>
            <a:r>
              <a:rPr lang="en-US" baseline="0" dirty="0"/>
              <a:t>Layering</a:t>
            </a:r>
          </a:p>
          <a:p>
            <a:pPr marL="171450" indent="-171450">
              <a:buFont typeface="Arial"/>
              <a:buChar char="•"/>
            </a:pPr>
            <a:r>
              <a:rPr lang="en-US" baseline="0" dirty="0" err="1"/>
              <a:t>Colour</a:t>
            </a:r>
            <a:endParaRPr lang="en-US" baseline="0" dirty="0"/>
          </a:p>
          <a:p>
            <a:pPr marL="171450" indent="-171450">
              <a:buFont typeface="Arial"/>
              <a:buChar char="•"/>
            </a:pPr>
            <a:r>
              <a:rPr lang="en-US" baseline="0" dirty="0"/>
              <a:t>pattern</a:t>
            </a:r>
          </a:p>
          <a:p>
            <a:pPr marL="171450" indent="-171450">
              <a:buFont typeface="Arial"/>
              <a:buChar char="•"/>
            </a:pPr>
            <a:r>
              <a:rPr lang="en-US" baseline="0" dirty="0"/>
              <a:t>Texture</a:t>
            </a:r>
          </a:p>
          <a:p>
            <a:pPr marL="171450" indent="-171450">
              <a:buFont typeface="Arial"/>
              <a:buChar char="•"/>
            </a:pPr>
            <a:r>
              <a:rPr lang="en-US" baseline="0" dirty="0"/>
              <a:t>Drawing of human figures: spirit of children who passed away in residential schools</a:t>
            </a:r>
          </a:p>
          <a:p>
            <a:pPr marL="171450" indent="-171450">
              <a:buFont typeface="Arial"/>
              <a:buChar char="•"/>
            </a:pPr>
            <a:r>
              <a:rPr lang="en-US" baseline="0" dirty="0"/>
              <a:t>Scribble drawing</a:t>
            </a:r>
          </a:p>
        </p:txBody>
      </p:sp>
      <p:sp>
        <p:nvSpPr>
          <p:cNvPr id="4" name="Slide Number Placeholder 3"/>
          <p:cNvSpPr>
            <a:spLocks noGrp="1"/>
          </p:cNvSpPr>
          <p:nvPr>
            <p:ph type="sldNum" sz="quarter" idx="10"/>
          </p:nvPr>
        </p:nvSpPr>
        <p:spPr/>
        <p:txBody>
          <a:bodyPr/>
          <a:lstStyle/>
          <a:p>
            <a:fld id="{F1E08507-08AB-A54B-8A5C-CDE28BE77A57}" type="slidenum">
              <a:rPr lang="en-US" smtClean="0"/>
              <a:t>16</a:t>
            </a:fld>
            <a:endParaRPr lang="en-US"/>
          </a:p>
        </p:txBody>
      </p:sp>
    </p:spTree>
    <p:extLst>
      <p:ext uri="{BB962C8B-B14F-4D97-AF65-F5344CB8AC3E}">
        <p14:creationId xmlns:p14="http://schemas.microsoft.com/office/powerpoint/2010/main" val="264545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Address</a:t>
            </a:r>
            <a:r>
              <a:rPr lang="en-US" baseline="0" dirty="0"/>
              <a:t> the techniques that Jane Ash uses in her art:</a:t>
            </a:r>
          </a:p>
          <a:p>
            <a:pPr marL="171450" indent="-171450">
              <a:buFont typeface="Arial"/>
              <a:buChar char="•"/>
            </a:pPr>
            <a:r>
              <a:rPr lang="en-US" baseline="0" dirty="0"/>
              <a:t>Collaging materials: photo</a:t>
            </a:r>
          </a:p>
          <a:p>
            <a:pPr marL="171450" indent="-171450">
              <a:buFont typeface="Arial"/>
              <a:buChar char="•"/>
            </a:pPr>
            <a:r>
              <a:rPr lang="en-US" baseline="0" dirty="0"/>
              <a:t>Use of text</a:t>
            </a:r>
          </a:p>
          <a:p>
            <a:pPr marL="171450" indent="-171450">
              <a:buFont typeface="Arial"/>
              <a:buChar char="•"/>
            </a:pPr>
            <a:r>
              <a:rPr lang="en-US" baseline="0" dirty="0"/>
              <a:t>Use of symbols</a:t>
            </a:r>
          </a:p>
          <a:p>
            <a:pPr marL="171450" indent="-171450">
              <a:buFont typeface="Arial"/>
              <a:buChar char="•"/>
            </a:pPr>
            <a:r>
              <a:rPr lang="en-US" baseline="0" dirty="0"/>
              <a:t>Mark making</a:t>
            </a:r>
          </a:p>
          <a:p>
            <a:pPr marL="171450" indent="-171450">
              <a:buFont typeface="Arial"/>
              <a:buChar char="•"/>
            </a:pPr>
            <a:r>
              <a:rPr lang="en-US" baseline="0" dirty="0"/>
              <a:t>Layering</a:t>
            </a:r>
          </a:p>
          <a:p>
            <a:pPr marL="171450" indent="-171450">
              <a:buFont typeface="Arial"/>
              <a:buChar char="•"/>
            </a:pPr>
            <a:r>
              <a:rPr lang="en-US" baseline="0" dirty="0" err="1"/>
              <a:t>Colour</a:t>
            </a:r>
            <a:endParaRPr lang="en-US" baseline="0" dirty="0"/>
          </a:p>
          <a:p>
            <a:pPr marL="171450" indent="-171450">
              <a:buFont typeface="Arial"/>
              <a:buChar char="•"/>
            </a:pPr>
            <a:r>
              <a:rPr lang="en-US" baseline="0" dirty="0"/>
              <a:t>pattern</a:t>
            </a:r>
          </a:p>
          <a:p>
            <a:pPr marL="171450" indent="-171450">
              <a:buFont typeface="Arial"/>
              <a:buChar char="•"/>
            </a:pPr>
            <a:r>
              <a:rPr lang="en-US" baseline="0" dirty="0"/>
              <a:t>Texture</a:t>
            </a:r>
          </a:p>
          <a:p>
            <a:pPr marL="171450" indent="-171450">
              <a:buFont typeface="Arial"/>
              <a:buChar char="•"/>
            </a:pPr>
            <a:r>
              <a:rPr lang="en-US" baseline="0" dirty="0"/>
              <a:t>Drawing of human and animal figures</a:t>
            </a:r>
          </a:p>
          <a:p>
            <a:pPr marL="171450" indent="-171450">
              <a:buFont typeface="Arial"/>
              <a:buChar char="•"/>
            </a:pPr>
            <a:r>
              <a:rPr lang="en-US" baseline="0" dirty="0"/>
              <a:t>Scribble drawing (taking paint off with a sharp tool)</a:t>
            </a:r>
          </a:p>
          <a:p>
            <a:endParaRPr lang="en-US" dirty="0"/>
          </a:p>
        </p:txBody>
      </p:sp>
      <p:sp>
        <p:nvSpPr>
          <p:cNvPr id="4" name="Slide Number Placeholder 3"/>
          <p:cNvSpPr>
            <a:spLocks noGrp="1"/>
          </p:cNvSpPr>
          <p:nvPr>
            <p:ph type="sldNum" sz="quarter" idx="10"/>
          </p:nvPr>
        </p:nvSpPr>
        <p:spPr/>
        <p:txBody>
          <a:bodyPr/>
          <a:lstStyle/>
          <a:p>
            <a:fld id="{F1E08507-08AB-A54B-8A5C-CDE28BE77A57}" type="slidenum">
              <a:rPr lang="en-US" smtClean="0"/>
              <a:t>17</a:t>
            </a:fld>
            <a:endParaRPr lang="en-US"/>
          </a:p>
        </p:txBody>
      </p:sp>
    </p:spTree>
    <p:extLst>
      <p:ext uri="{BB962C8B-B14F-4D97-AF65-F5344CB8AC3E}">
        <p14:creationId xmlns:p14="http://schemas.microsoft.com/office/powerpoint/2010/main" val="4282071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Address</a:t>
            </a:r>
            <a:r>
              <a:rPr lang="en-US" baseline="0" dirty="0"/>
              <a:t> the techniques that Jane Ash uses in her art:</a:t>
            </a:r>
          </a:p>
          <a:p>
            <a:pPr marL="171450" indent="-171450">
              <a:buFont typeface="Arial"/>
              <a:buChar char="•"/>
            </a:pPr>
            <a:r>
              <a:rPr lang="en-US" baseline="0" dirty="0"/>
              <a:t>Collaging materials: photo</a:t>
            </a:r>
          </a:p>
          <a:p>
            <a:pPr marL="171450" indent="-171450">
              <a:buFont typeface="Arial"/>
              <a:buChar char="•"/>
            </a:pPr>
            <a:r>
              <a:rPr lang="en-US" baseline="0" dirty="0"/>
              <a:t>Hand painting the photo</a:t>
            </a:r>
          </a:p>
          <a:p>
            <a:pPr marL="171450" indent="-171450">
              <a:buFont typeface="Arial"/>
              <a:buChar char="•"/>
            </a:pPr>
            <a:r>
              <a:rPr lang="en-US" baseline="0" dirty="0"/>
              <a:t>Use of text</a:t>
            </a:r>
          </a:p>
          <a:p>
            <a:pPr marL="171450" indent="-171450">
              <a:buFont typeface="Arial"/>
              <a:buChar char="•"/>
            </a:pPr>
            <a:r>
              <a:rPr lang="en-US" baseline="0" dirty="0"/>
              <a:t>Use of symbols</a:t>
            </a:r>
          </a:p>
          <a:p>
            <a:pPr marL="171450" indent="-171450">
              <a:buFont typeface="Arial"/>
              <a:buChar char="•"/>
            </a:pPr>
            <a:r>
              <a:rPr lang="en-US" baseline="0" dirty="0"/>
              <a:t>Mark making</a:t>
            </a:r>
          </a:p>
          <a:p>
            <a:pPr marL="171450" indent="-171450">
              <a:buFont typeface="Arial"/>
              <a:buChar char="•"/>
            </a:pPr>
            <a:r>
              <a:rPr lang="en-US" baseline="0" dirty="0"/>
              <a:t>Layering</a:t>
            </a:r>
          </a:p>
          <a:p>
            <a:pPr marL="171450" indent="-171450">
              <a:buFont typeface="Arial"/>
              <a:buChar char="•"/>
            </a:pPr>
            <a:r>
              <a:rPr lang="en-US" baseline="0" dirty="0" err="1"/>
              <a:t>Colour</a:t>
            </a:r>
            <a:endParaRPr lang="en-US" baseline="0" dirty="0"/>
          </a:p>
          <a:p>
            <a:pPr marL="171450" indent="-171450">
              <a:buFont typeface="Arial"/>
              <a:buChar char="•"/>
            </a:pPr>
            <a:r>
              <a:rPr lang="en-US" baseline="0" dirty="0"/>
              <a:t>pattern</a:t>
            </a:r>
          </a:p>
          <a:p>
            <a:pPr marL="171450" indent="-171450">
              <a:buFont typeface="Arial"/>
              <a:buChar char="•"/>
            </a:pPr>
            <a:r>
              <a:rPr lang="en-US" baseline="0" dirty="0"/>
              <a:t>Texture</a:t>
            </a:r>
          </a:p>
          <a:p>
            <a:pPr marL="171450" indent="-171450">
              <a:buFont typeface="Arial"/>
              <a:buChar char="•"/>
            </a:pPr>
            <a:r>
              <a:rPr lang="en-US" baseline="0" dirty="0"/>
              <a:t>Scribble drawing</a:t>
            </a:r>
          </a:p>
          <a:p>
            <a:endParaRPr lang="en-US" dirty="0"/>
          </a:p>
        </p:txBody>
      </p:sp>
      <p:sp>
        <p:nvSpPr>
          <p:cNvPr id="4" name="Slide Number Placeholder 3"/>
          <p:cNvSpPr>
            <a:spLocks noGrp="1"/>
          </p:cNvSpPr>
          <p:nvPr>
            <p:ph type="sldNum" sz="quarter" idx="10"/>
          </p:nvPr>
        </p:nvSpPr>
        <p:spPr/>
        <p:txBody>
          <a:bodyPr/>
          <a:lstStyle/>
          <a:p>
            <a:fld id="{F1E08507-08AB-A54B-8A5C-CDE28BE77A57}" type="slidenum">
              <a:rPr lang="en-US" smtClean="0"/>
              <a:t>18</a:t>
            </a:fld>
            <a:endParaRPr lang="en-US"/>
          </a:p>
        </p:txBody>
      </p:sp>
    </p:spTree>
    <p:extLst>
      <p:ext uri="{BB962C8B-B14F-4D97-AF65-F5344CB8AC3E}">
        <p14:creationId xmlns:p14="http://schemas.microsoft.com/office/powerpoint/2010/main" val="573695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t>Reconciliation Pole</a:t>
            </a:r>
            <a:r>
              <a:rPr lang="en-US" dirty="0"/>
              <a:t> was installed in a traditional </a:t>
            </a:r>
            <a:r>
              <a:rPr lang="en-US" dirty="0" err="1"/>
              <a:t>Haida</a:t>
            </a:r>
            <a:r>
              <a:rPr lang="en-US" dirty="0"/>
              <a:t> manner on Saturday, April 1, 2017 on Main Mall, between Agronomy Road and Thunderbird Boulevard on UBC’s Point Grey Campus, which is located on the traditional, ancestral and </a:t>
            </a:r>
            <a:r>
              <a:rPr lang="en-US" dirty="0" err="1"/>
              <a:t>unceded</a:t>
            </a:r>
            <a:r>
              <a:rPr lang="en-US" dirty="0"/>
              <a:t> territory of the </a:t>
            </a:r>
            <a:r>
              <a:rPr lang="en-US" dirty="0" err="1"/>
              <a:t>Musqueam</a:t>
            </a:r>
            <a:r>
              <a:rPr lang="en-US" dirty="0"/>
              <a:t> First Nation.</a:t>
            </a:r>
          </a:p>
          <a:p>
            <a:endParaRPr lang="en-US" dirty="0"/>
          </a:p>
        </p:txBody>
      </p:sp>
      <p:sp>
        <p:nvSpPr>
          <p:cNvPr id="4" name="Slide Number Placeholder 3"/>
          <p:cNvSpPr>
            <a:spLocks noGrp="1"/>
          </p:cNvSpPr>
          <p:nvPr>
            <p:ph type="sldNum" sz="quarter" idx="10"/>
          </p:nvPr>
        </p:nvSpPr>
        <p:spPr/>
        <p:txBody>
          <a:bodyPr/>
          <a:lstStyle/>
          <a:p>
            <a:fld id="{F1E08507-08AB-A54B-8A5C-CDE28BE77A57}" type="slidenum">
              <a:rPr lang="en-US" smtClean="0"/>
              <a:t>19</a:t>
            </a:fld>
            <a:endParaRPr lang="en-US"/>
          </a:p>
        </p:txBody>
      </p:sp>
    </p:spTree>
    <p:extLst>
      <p:ext uri="{BB962C8B-B14F-4D97-AF65-F5344CB8AC3E}">
        <p14:creationId xmlns:p14="http://schemas.microsoft.com/office/powerpoint/2010/main" val="362835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Colonialism created an unbalanced and unjust relationship between Aboriginal and non-Aboriginal people.</a:t>
            </a:r>
          </a:p>
          <a:p>
            <a:pPr marL="171450" lvl="0" indent="-171450">
              <a:buFont typeface="Arial"/>
              <a:buChar char="•"/>
            </a:pPr>
            <a:r>
              <a:rPr lang="en-CA" sz="1200" kern="1200" dirty="0">
                <a:solidFill>
                  <a:schemeClr val="tx1"/>
                </a:solidFill>
                <a:effectLst/>
                <a:latin typeface="+mn-lt"/>
                <a:ea typeface="+mn-ea"/>
                <a:cs typeface="+mn-cs"/>
              </a:rPr>
              <a:t>Indigenous people were treated as wards (responsibility) of the government</a:t>
            </a:r>
          </a:p>
          <a:p>
            <a:pPr marL="171450" lvl="0" indent="-171450">
              <a:buFont typeface="Arial"/>
              <a:buChar char="•"/>
            </a:pPr>
            <a:r>
              <a:rPr lang="en-CA" sz="1200" kern="1200" dirty="0">
                <a:solidFill>
                  <a:schemeClr val="tx1"/>
                </a:solidFill>
                <a:effectLst/>
                <a:latin typeface="+mn-lt"/>
                <a:ea typeface="+mn-ea"/>
                <a:cs typeface="+mn-cs"/>
              </a:rPr>
              <a:t>Loss of land and language, and the banning of cultural practice.</a:t>
            </a:r>
          </a:p>
          <a:p>
            <a:pPr marL="171450" lvl="0" indent="-171450">
              <a:buFont typeface="Arial"/>
              <a:buChar char="•"/>
            </a:pPr>
            <a:r>
              <a:rPr lang="en-CA" sz="1200" kern="1200" dirty="0">
                <a:solidFill>
                  <a:schemeClr val="tx1"/>
                </a:solidFill>
                <a:effectLst/>
                <a:latin typeface="+mn-lt"/>
                <a:ea typeface="+mn-ea"/>
                <a:cs typeface="+mn-cs"/>
              </a:rPr>
              <a:t>Residential schools were implementing the dominant culture with the goal of “civilizing and Christianizing” the indigenous people.</a:t>
            </a:r>
          </a:p>
          <a:p>
            <a:pPr marL="171450" lvl="0" indent="-171450">
              <a:buFont typeface="Arial"/>
              <a:buChar char="•"/>
            </a:pPr>
            <a:r>
              <a:rPr lang="en-CA" sz="1200" kern="1200" dirty="0">
                <a:solidFill>
                  <a:schemeClr val="tx1"/>
                </a:solidFill>
                <a:effectLst/>
                <a:latin typeface="+mn-lt"/>
                <a:ea typeface="+mn-ea"/>
                <a:cs typeface="+mn-cs"/>
              </a:rPr>
              <a:t>Both church and the state used Indian residential schools to promote their goals to destroy traditional culture and assimilate First Nations people into Western culture (European Culture).</a:t>
            </a:r>
          </a:p>
          <a:p>
            <a:pPr marL="171450" lvl="0" indent="-171450">
              <a:buFont typeface="Arial"/>
              <a:buChar char="•"/>
            </a:pPr>
            <a:r>
              <a:rPr lang="en-CA" sz="1200" kern="1200" dirty="0">
                <a:solidFill>
                  <a:schemeClr val="tx1"/>
                </a:solidFill>
                <a:effectLst/>
                <a:latin typeface="+mn-lt"/>
                <a:ea typeface="+mn-ea"/>
                <a:cs typeface="+mn-cs"/>
              </a:rPr>
              <a:t>The impact of destruction on the First Nation people is Inter-generational.</a:t>
            </a:r>
          </a:p>
          <a:p>
            <a:pPr marL="171450" lvl="0" indent="-171450">
              <a:buFont typeface="Arial"/>
              <a:buChar char="•"/>
            </a:pPr>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Image credits, clockwise starting at top left:</a:t>
            </a:r>
          </a:p>
          <a:p>
            <a:endParaRPr lang="en-CA"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“A group of nuns with Aboriginal students.” </a:t>
            </a:r>
          </a:p>
          <a:p>
            <a:pPr lvl="1"/>
            <a:r>
              <a:rPr lang="en-CA" sz="1200" kern="1200" dirty="0">
                <a:solidFill>
                  <a:schemeClr val="tx1"/>
                </a:solidFill>
                <a:effectLst/>
                <a:latin typeface="+mn-lt"/>
                <a:ea typeface="+mn-ea"/>
                <a:cs typeface="+mn-cs"/>
              </a:rPr>
              <a:t>Credit: H.J. Woodside / Library and Archives Canada / PA-123707.</a:t>
            </a:r>
            <a:br>
              <a:rPr lang="en-CA" sz="1200" kern="1200" dirty="0">
                <a:solidFill>
                  <a:schemeClr val="tx1"/>
                </a:solidFill>
                <a:effectLst/>
                <a:latin typeface="+mn-lt"/>
                <a:ea typeface="+mn-ea"/>
                <a:cs typeface="+mn-cs"/>
              </a:rPr>
            </a:br>
            <a:r>
              <a:rPr lang="en-CA" sz="1200" kern="1200" dirty="0">
                <a:solidFill>
                  <a:schemeClr val="tx1"/>
                </a:solidFill>
                <a:effectLst/>
                <a:latin typeface="+mn-lt"/>
                <a:ea typeface="+mn-ea"/>
                <a:cs typeface="+mn-cs"/>
              </a:rPr>
              <a:t>Restrictions on use: Nil.</a:t>
            </a:r>
            <a:br>
              <a:rPr lang="en-CA" sz="1200" kern="1200" dirty="0">
                <a:solidFill>
                  <a:schemeClr val="tx1"/>
                </a:solidFill>
                <a:effectLst/>
                <a:latin typeface="+mn-lt"/>
                <a:ea typeface="+mn-ea"/>
                <a:cs typeface="+mn-cs"/>
              </a:rPr>
            </a:br>
            <a:r>
              <a:rPr lang="en-CA" sz="1200" kern="1200" dirty="0">
                <a:solidFill>
                  <a:schemeClr val="tx1"/>
                </a:solidFill>
                <a:effectLst/>
                <a:latin typeface="+mn-lt"/>
                <a:ea typeface="+mn-ea"/>
                <a:cs typeface="+mn-cs"/>
              </a:rPr>
              <a:t>Copyright: Expired. </a:t>
            </a:r>
          </a:p>
          <a:p>
            <a:pPr lvl="1"/>
            <a:r>
              <a:rPr lang="en-CA" sz="1200" u="sng" kern="1200" dirty="0">
                <a:solidFill>
                  <a:schemeClr val="tx1"/>
                </a:solidFill>
                <a:effectLst/>
                <a:latin typeface="+mn-lt"/>
                <a:ea typeface="+mn-ea"/>
                <a:cs typeface="+mn-cs"/>
                <a:hlinkClick r:id="rId3"/>
              </a:rPr>
              <a:t>http://collectionscanada.gc.ca/ourl/res.php?url_ver=Z39.88-2004&amp;url_tim=2019-05-13T19%3A02%3A10Z&amp;url_ctx_fmt=info%3Aofi%2Ffmt%3Akev%3Amtx%3Actx&amp;rft_dat=3193392&amp;rfr_id=info%3Asid%2Fcollectionscanada.gc.ca%3Apam&amp;lang=eng</a:t>
            </a:r>
            <a:endParaRPr lang="en-CA" sz="1200" u="sng" kern="1200" dirty="0">
              <a:solidFill>
                <a:schemeClr val="tx1"/>
              </a:solidFill>
              <a:effectLst/>
              <a:latin typeface="+mn-lt"/>
              <a:ea typeface="+mn-ea"/>
              <a:cs typeface="+mn-cs"/>
            </a:endParaRPr>
          </a:p>
          <a:p>
            <a:pPr lvl="1"/>
            <a:endParaRPr lang="en-CA" sz="1200" u="sng"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“Girls at the Gordon’s school in Saskatchewan being transported to church by truck in 1953” </a:t>
            </a:r>
          </a:p>
          <a:p>
            <a:pPr lvl="1"/>
            <a:r>
              <a:rPr lang="en-CA" sz="1200" kern="1200" dirty="0">
                <a:solidFill>
                  <a:schemeClr val="tx1"/>
                </a:solidFill>
                <a:effectLst/>
                <a:latin typeface="+mn-lt"/>
                <a:ea typeface="+mn-ea"/>
                <a:cs typeface="+mn-cs"/>
              </a:rPr>
              <a:t>The General Synod Archives, Anglican Church of Canada, M2008-10.</a:t>
            </a:r>
          </a:p>
          <a:p>
            <a:pPr lvl="1"/>
            <a:r>
              <a:rPr lang="en-CA" sz="1200" kern="1200" dirty="0">
                <a:solidFill>
                  <a:schemeClr val="tx1"/>
                </a:solidFill>
                <a:effectLst/>
                <a:latin typeface="+mn-lt"/>
                <a:ea typeface="+mn-ea"/>
                <a:cs typeface="+mn-cs"/>
              </a:rPr>
              <a:t>Courtesy / Truth and Reconciliation Commission (P14)</a:t>
            </a:r>
          </a:p>
          <a:p>
            <a:pPr lvl="1"/>
            <a:r>
              <a:rPr lang="en-CA" sz="1200" u="sng" kern="1200" dirty="0">
                <a:solidFill>
                  <a:schemeClr val="tx1"/>
                </a:solidFill>
                <a:effectLst/>
                <a:latin typeface="+mn-lt"/>
                <a:ea typeface="+mn-ea"/>
                <a:cs typeface="+mn-cs"/>
                <a:hlinkClick r:id="rId4"/>
              </a:rPr>
              <a:t>https://www.scribd.com/document/181484814/Arrival-Now-you-are-no-longer-an-Indian</a:t>
            </a:r>
            <a:endParaRPr lang="en-CA" sz="1200" u="sng" kern="1200" dirty="0">
              <a:solidFill>
                <a:schemeClr val="tx1"/>
              </a:solidFill>
              <a:effectLst/>
              <a:latin typeface="+mn-lt"/>
              <a:ea typeface="+mn-ea"/>
              <a:cs typeface="+mn-cs"/>
            </a:endParaRPr>
          </a:p>
          <a:p>
            <a:pPr lvl="1"/>
            <a:endParaRPr lang="en-CA" sz="1200" u="sng"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“Children’s dining room, Indian Residential School, Edmonton, Alberta. Between 1925-1936”</a:t>
            </a:r>
          </a:p>
          <a:p>
            <a:pPr marL="457200" lvl="1" indent="0">
              <a:buFont typeface="Arial" panose="020B0604020202020204" pitchFamily="34" charset="0"/>
              <a:buNone/>
            </a:pPr>
            <a:r>
              <a:rPr lang="en-CA" sz="1200" kern="1200" dirty="0">
                <a:solidFill>
                  <a:schemeClr val="tx1"/>
                </a:solidFill>
                <a:effectLst/>
                <a:latin typeface="+mn-lt"/>
                <a:ea typeface="+mn-ea"/>
                <a:cs typeface="+mn-cs"/>
              </a:rPr>
              <a:t>United Church Archives, Toronto, From Mission to Partnership Collection.</a:t>
            </a:r>
          </a:p>
          <a:p>
            <a:pPr lvl="1"/>
            <a:r>
              <a:rPr lang="en-CA" sz="1200" u="sng" kern="1200" dirty="0">
                <a:solidFill>
                  <a:schemeClr val="tx1"/>
                </a:solidFill>
                <a:effectLst/>
                <a:latin typeface="+mn-lt"/>
                <a:ea typeface="+mn-ea"/>
                <a:cs typeface="+mn-cs"/>
                <a:hlinkClick r:id="rId5"/>
              </a:rPr>
              <a:t>https://indigenousfoundations.arts.ubc.ca/the_residential_school_system/</a:t>
            </a:r>
            <a:endParaRPr lang="en-CA" sz="1200" u="sng" kern="1200" dirty="0">
              <a:solidFill>
                <a:schemeClr val="tx1"/>
              </a:solidFill>
              <a:effectLst/>
              <a:latin typeface="+mn-lt"/>
              <a:ea typeface="+mn-ea"/>
              <a:cs typeface="+mn-cs"/>
            </a:endParaRPr>
          </a:p>
          <a:p>
            <a:pPr lvl="1"/>
            <a:endParaRPr lang="en-CA" sz="1200" u="sng"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“Work and Play. Indian Residential School, [Fort] Resolution, N.W.T.”</a:t>
            </a:r>
          </a:p>
          <a:p>
            <a:pPr lvl="1"/>
            <a:r>
              <a:rPr lang="en-CA" sz="1200" kern="1200" dirty="0">
                <a:solidFill>
                  <a:schemeClr val="tx1"/>
                </a:solidFill>
                <a:effectLst/>
                <a:latin typeface="+mn-lt"/>
                <a:ea typeface="+mn-ea"/>
                <a:cs typeface="+mn-cs"/>
              </a:rPr>
              <a:t>Credit: Canada. Dept. of Interior / Library and Archives Canada / PA-048021</a:t>
            </a:r>
            <a:br>
              <a:rPr lang="en-CA" sz="1200" kern="1200" dirty="0">
                <a:solidFill>
                  <a:schemeClr val="tx1"/>
                </a:solidFill>
                <a:effectLst/>
                <a:latin typeface="+mn-lt"/>
                <a:ea typeface="+mn-ea"/>
                <a:cs typeface="+mn-cs"/>
              </a:rPr>
            </a:br>
            <a:r>
              <a:rPr lang="en-CA" sz="1200" kern="1200" dirty="0">
                <a:solidFill>
                  <a:schemeClr val="tx1"/>
                </a:solidFill>
                <a:effectLst/>
                <a:latin typeface="+mn-lt"/>
                <a:ea typeface="+mn-ea"/>
                <a:cs typeface="+mn-cs"/>
              </a:rPr>
              <a:t>Restrictions on use: Nil</a:t>
            </a:r>
            <a:br>
              <a:rPr lang="en-CA" sz="1200" kern="1200" dirty="0">
                <a:solidFill>
                  <a:schemeClr val="tx1"/>
                </a:solidFill>
                <a:effectLst/>
                <a:latin typeface="+mn-lt"/>
                <a:ea typeface="+mn-ea"/>
                <a:cs typeface="+mn-cs"/>
              </a:rPr>
            </a:br>
            <a:r>
              <a:rPr lang="en-CA" sz="1200" kern="1200" dirty="0">
                <a:solidFill>
                  <a:schemeClr val="tx1"/>
                </a:solidFill>
                <a:effectLst/>
                <a:latin typeface="+mn-lt"/>
                <a:ea typeface="+mn-ea"/>
                <a:cs typeface="+mn-cs"/>
              </a:rPr>
              <a:t>Copyright: Expired. </a:t>
            </a:r>
          </a:p>
          <a:p>
            <a:pPr lvl="1"/>
            <a:r>
              <a:rPr lang="en-CA" sz="1200" u="sng" kern="1200" dirty="0">
                <a:solidFill>
                  <a:schemeClr val="tx1"/>
                </a:solidFill>
                <a:effectLst/>
                <a:latin typeface="+mn-lt"/>
                <a:ea typeface="+mn-ea"/>
                <a:cs typeface="+mn-cs"/>
                <a:hlinkClick r:id="rId6"/>
              </a:rPr>
              <a:t>http://collectionscanada.gc.ca/ourl/res.php?url_ver=Z39.88-2004&amp;url_tim=2019-05-13T18%3A29%3A30Z&amp;url_ctx_fmt=info%3Aofi%2Ffmt%3Akev%3Amtx%3Actx&amp;rft_dat=3381307&amp;rfr_id=info%3Asid%2Fcollectionscanada.gc.ca%3Apam&amp;lang=eng</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08507-08AB-A54B-8A5C-CDE28BE77A57}" type="slidenum">
              <a:rPr lang="en-US" smtClean="0"/>
              <a:t>2</a:t>
            </a:fld>
            <a:endParaRPr lang="en-US"/>
          </a:p>
        </p:txBody>
      </p:sp>
    </p:spTree>
    <p:extLst>
      <p:ext uri="{BB962C8B-B14F-4D97-AF65-F5344CB8AC3E}">
        <p14:creationId xmlns:p14="http://schemas.microsoft.com/office/powerpoint/2010/main" val="4260298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the artist:</a:t>
            </a:r>
          </a:p>
          <a:p>
            <a:endParaRPr lang="en-US" dirty="0"/>
          </a:p>
          <a:p>
            <a:r>
              <a:rPr lang="en-US" dirty="0"/>
              <a:t>James</a:t>
            </a:r>
            <a:r>
              <a:rPr lang="en-US" baseline="0" dirty="0"/>
              <a:t> Hart was b</a:t>
            </a:r>
            <a:r>
              <a:rPr lang="en-US" dirty="0"/>
              <a:t>orn in 1952 into the Eagle Clan at Old </a:t>
            </a:r>
            <a:r>
              <a:rPr lang="en-US" dirty="0" err="1"/>
              <a:t>Massett</a:t>
            </a:r>
            <a:r>
              <a:rPr lang="en-US" dirty="0"/>
              <a:t>, </a:t>
            </a:r>
            <a:r>
              <a:rPr lang="en-US" dirty="0" err="1"/>
              <a:t>Haida</a:t>
            </a:r>
            <a:r>
              <a:rPr lang="en-US" dirty="0"/>
              <a:t> </a:t>
            </a:r>
            <a:r>
              <a:rPr lang="en-US" dirty="0" err="1"/>
              <a:t>Gwaii</a:t>
            </a:r>
            <a:r>
              <a:rPr lang="en-US" dirty="0"/>
              <a:t>. </a:t>
            </a:r>
            <a:r>
              <a:rPr lang="en-US" dirty="0" err="1"/>
              <a:t>Haida</a:t>
            </a:r>
            <a:r>
              <a:rPr lang="en-US" dirty="0"/>
              <a:t> master carver and Hereditary Chief 7idansuu, James Hart, has</a:t>
            </a:r>
            <a:r>
              <a:rPr lang="en-US" baseline="0" dirty="0"/>
              <a:t> been </a:t>
            </a:r>
            <a:r>
              <a:rPr lang="en-US" dirty="0"/>
              <a:t>carving since 1979. In addition to his monumental sculptures and totem poles,</a:t>
            </a:r>
            <a:r>
              <a:rPr lang="en-US" baseline="0" dirty="0"/>
              <a:t> he is</a:t>
            </a:r>
            <a:r>
              <a:rPr lang="en-US" dirty="0"/>
              <a:t> a skilled </a:t>
            </a:r>
            <a:r>
              <a:rPr lang="en-US" dirty="0" err="1"/>
              <a:t>jeweller</a:t>
            </a:r>
            <a:r>
              <a:rPr lang="en-US" dirty="0"/>
              <a:t> and printmaker and is considered a leader among Haida artists in the use of bronze casting.</a:t>
            </a:r>
          </a:p>
          <a:p>
            <a:endParaRPr lang="en-US" dirty="0"/>
          </a:p>
          <a:p>
            <a:r>
              <a:rPr lang="en-CA" sz="1200" b="1" kern="1200" dirty="0">
                <a:solidFill>
                  <a:schemeClr val="tx1"/>
                </a:solidFill>
                <a:effectLst/>
                <a:latin typeface="+mn-lt"/>
                <a:ea typeface="+mn-ea"/>
                <a:cs typeface="+mn-cs"/>
              </a:rPr>
              <a:t>Image credits, left to right:</a:t>
            </a:r>
          </a:p>
          <a:p>
            <a:endParaRPr lang="en-CA"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b="0" kern="1200" dirty="0">
                <a:solidFill>
                  <a:schemeClr val="tx1"/>
                </a:solidFill>
                <a:effectLst/>
                <a:latin typeface="+mn-lt"/>
                <a:ea typeface="+mn-ea"/>
                <a:cs typeface="+mn-cs"/>
              </a:rPr>
              <a:t>“Hart penciling in guidelines (and eating lunch).”</a:t>
            </a:r>
          </a:p>
          <a:p>
            <a:pPr marL="0" indent="0">
              <a:buFont typeface="Arial" panose="020B0604020202020204" pitchFamily="34" charset="0"/>
              <a:buNone/>
            </a:pPr>
            <a:r>
              <a:rPr lang="en-CA" sz="1200" b="0" kern="1200" dirty="0">
                <a:solidFill>
                  <a:schemeClr val="tx1"/>
                </a:solidFill>
                <a:effectLst/>
                <a:latin typeface="+mn-lt"/>
                <a:ea typeface="+mn-ea"/>
                <a:cs typeface="+mn-cs"/>
              </a:rPr>
              <a:t>	Credit: Amanda Siebert, The Georgia Straight</a:t>
            </a:r>
          </a:p>
          <a:p>
            <a:pPr marL="0" indent="0">
              <a:buFont typeface="Arial" panose="020B0604020202020204" pitchFamily="34" charset="0"/>
              <a:buNone/>
            </a:pPr>
            <a:r>
              <a:rPr lang="en-CA" sz="1200" b="0" kern="1200" dirty="0">
                <a:solidFill>
                  <a:schemeClr val="tx1"/>
                </a:solidFill>
                <a:effectLst/>
                <a:latin typeface="+mn-lt"/>
                <a:ea typeface="+mn-ea"/>
                <a:cs typeface="+mn-cs"/>
              </a:rPr>
              <a:t>	https://</a:t>
            </a:r>
            <a:r>
              <a:rPr lang="en-CA" sz="1200" b="0" kern="1200" dirty="0" err="1">
                <a:solidFill>
                  <a:schemeClr val="tx1"/>
                </a:solidFill>
                <a:effectLst/>
                <a:latin typeface="+mn-lt"/>
                <a:ea typeface="+mn-ea"/>
                <a:cs typeface="+mn-cs"/>
              </a:rPr>
              <a:t>www.straight.com</a:t>
            </a:r>
            <a:r>
              <a:rPr lang="en-CA" sz="1200" b="0" kern="1200" dirty="0">
                <a:solidFill>
                  <a:schemeClr val="tx1"/>
                </a:solidFill>
                <a:effectLst/>
                <a:latin typeface="+mn-lt"/>
                <a:ea typeface="+mn-ea"/>
                <a:cs typeface="+mn-cs"/>
              </a:rPr>
              <a:t>/arts/888571/haida-master-carver-james-hart-tells-story-indian-residential-schools-reconciliation</a:t>
            </a:r>
          </a:p>
          <a:p>
            <a:pPr marL="0" indent="0">
              <a:buFont typeface="Arial" panose="020B0604020202020204" pitchFamily="34" charset="0"/>
              <a:buNone/>
            </a:pPr>
            <a:endParaRPr lang="en-CA"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b="0" kern="1200" dirty="0">
                <a:solidFill>
                  <a:schemeClr val="tx1"/>
                </a:solidFill>
                <a:effectLst/>
                <a:latin typeface="+mn-lt"/>
                <a:ea typeface="+mn-ea"/>
                <a:cs typeface="+mn-cs"/>
              </a:rPr>
              <a:t>“James Hart, Haida Master Carver. Reconciliation Pole, UBC.”</a:t>
            </a:r>
          </a:p>
          <a:p>
            <a:pPr marL="0" indent="0">
              <a:buFont typeface="Arial" panose="020B0604020202020204" pitchFamily="34" charset="0"/>
              <a:buNone/>
            </a:pPr>
            <a:r>
              <a:rPr lang="en-CA" sz="1200" b="0" kern="1200" dirty="0">
                <a:solidFill>
                  <a:schemeClr val="tx1"/>
                </a:solidFill>
                <a:effectLst/>
                <a:latin typeface="+mn-lt"/>
                <a:ea typeface="+mn-ea"/>
                <a:cs typeface="+mn-cs"/>
              </a:rPr>
              <a:t>	Credit: UBC/Paul Joseph</a:t>
            </a:r>
          </a:p>
          <a:p>
            <a:pPr marL="0" indent="0">
              <a:buFont typeface="Arial" panose="020B0604020202020204" pitchFamily="34" charset="0"/>
              <a:buNone/>
            </a:pPr>
            <a:r>
              <a:rPr lang="en-CA" sz="1200" b="0" kern="1200" dirty="0">
                <a:solidFill>
                  <a:schemeClr val="tx1"/>
                </a:solidFill>
                <a:effectLst/>
                <a:latin typeface="+mn-lt"/>
                <a:ea typeface="+mn-ea"/>
                <a:cs typeface="+mn-cs"/>
              </a:rPr>
              <a:t>	http://</a:t>
            </a:r>
            <a:r>
              <a:rPr lang="en-CA" sz="1200" b="0" kern="1200" dirty="0" err="1">
                <a:solidFill>
                  <a:schemeClr val="tx1"/>
                </a:solidFill>
                <a:effectLst/>
                <a:latin typeface="+mn-lt"/>
                <a:ea typeface="+mn-ea"/>
                <a:cs typeface="+mn-cs"/>
              </a:rPr>
              <a:t>painterskeys.com</a:t>
            </a:r>
            <a:r>
              <a:rPr lang="en-CA" sz="1200" b="0" kern="1200" dirty="0">
                <a:solidFill>
                  <a:schemeClr val="tx1"/>
                </a:solidFill>
                <a:effectLst/>
                <a:latin typeface="+mn-lt"/>
                <a:ea typeface="+mn-ea"/>
                <a:cs typeface="+mn-cs"/>
              </a:rPr>
              <a:t>/stages-of-the-quest/</a:t>
            </a:r>
          </a:p>
          <a:p>
            <a:pPr marL="0" indent="0">
              <a:buFont typeface="Arial" panose="020B0604020202020204" pitchFamily="34" charset="0"/>
              <a:buNone/>
            </a:pPr>
            <a:endParaRPr lang="en-CA" sz="1200" b="0" kern="1200" dirty="0">
              <a:solidFill>
                <a:schemeClr val="tx1"/>
              </a:solidFill>
              <a:effectLst/>
              <a:latin typeface="+mn-lt"/>
              <a:ea typeface="+mn-ea"/>
              <a:cs typeface="+mn-cs"/>
            </a:endParaRPr>
          </a:p>
          <a:p>
            <a:pPr marL="0" indent="0">
              <a:buFont typeface="Arial" panose="020B0604020202020204" pitchFamily="34" charset="0"/>
              <a:buNone/>
            </a:pPr>
            <a:endParaRPr lang="en-C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08507-08AB-A54B-8A5C-CDE28BE77A57}" type="slidenum">
              <a:rPr lang="en-US" smtClean="0"/>
              <a:t>20</a:t>
            </a:fld>
            <a:endParaRPr lang="en-US"/>
          </a:p>
        </p:txBody>
      </p:sp>
    </p:spTree>
    <p:extLst>
      <p:ext uri="{BB962C8B-B14F-4D97-AF65-F5344CB8AC3E}">
        <p14:creationId xmlns:p14="http://schemas.microsoft.com/office/powerpoint/2010/main" val="1673278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What is reconciliation?</a:t>
            </a:r>
          </a:p>
          <a:p>
            <a:pPr marL="171450" lvl="0" indent="-171450">
              <a:buFont typeface="Arial"/>
              <a:buChar char="•"/>
            </a:pPr>
            <a:r>
              <a:rPr lang="en-CA" sz="1200" kern="1200" dirty="0">
                <a:solidFill>
                  <a:schemeClr val="tx1"/>
                </a:solidFill>
                <a:effectLst/>
                <a:latin typeface="+mn-lt"/>
                <a:ea typeface="+mn-ea"/>
                <a:cs typeface="+mn-cs"/>
              </a:rPr>
              <a:t>Reestablishment of a broken relationship</a:t>
            </a:r>
          </a:p>
          <a:p>
            <a:pPr marL="171450" lvl="0" indent="-171450">
              <a:buFont typeface="Arial"/>
              <a:buChar char="•"/>
            </a:pPr>
            <a:r>
              <a:rPr lang="en-CA" sz="1200" kern="1200" dirty="0">
                <a:solidFill>
                  <a:schemeClr val="tx1"/>
                </a:solidFill>
                <a:effectLst/>
                <a:latin typeface="+mn-lt"/>
                <a:ea typeface="+mn-ea"/>
                <a:cs typeface="+mn-cs"/>
              </a:rPr>
              <a:t>Creating</a:t>
            </a:r>
            <a:r>
              <a:rPr lang="en-CA" sz="1200" kern="1200" baseline="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positive accord where there is discord</a:t>
            </a:r>
          </a:p>
          <a:p>
            <a:pPr marL="171450" lvl="0" indent="-171450">
              <a:buFont typeface="Arial"/>
              <a:buChar char="•"/>
            </a:pPr>
            <a:r>
              <a:rPr lang="en-CA" sz="1200" kern="1200" dirty="0">
                <a:solidFill>
                  <a:schemeClr val="tx1"/>
                </a:solidFill>
                <a:effectLst/>
                <a:latin typeface="+mn-lt"/>
                <a:ea typeface="+mn-ea"/>
                <a:cs typeface="+mn-cs"/>
              </a:rPr>
              <a:t>Restoring friendship and harmony—resolving differences, accepting the past and working together to build a future</a:t>
            </a:r>
          </a:p>
          <a:p>
            <a:r>
              <a:rPr lang="en-CA" sz="1200" kern="1200" dirty="0">
                <a:solidFill>
                  <a:schemeClr val="tx1"/>
                </a:solidFill>
                <a:effectLst/>
                <a:latin typeface="+mn-lt"/>
                <a:ea typeface="+mn-ea"/>
                <a:cs typeface="+mn-cs"/>
              </a:rPr>
              <a:t> </a:t>
            </a:r>
          </a:p>
          <a:p>
            <a:r>
              <a:rPr lang="en-CA" sz="1200" b="1" kern="1200" dirty="0">
                <a:solidFill>
                  <a:schemeClr val="tx1"/>
                </a:solidFill>
                <a:effectLst/>
                <a:latin typeface="+mn-lt"/>
                <a:ea typeface="+mn-ea"/>
                <a:cs typeface="+mn-cs"/>
              </a:rPr>
              <a:t>Background:  </a:t>
            </a:r>
          </a:p>
          <a:p>
            <a:r>
              <a:rPr lang="en-US" sz="1200" kern="1200" dirty="0">
                <a:solidFill>
                  <a:schemeClr val="tx1"/>
                </a:solidFill>
                <a:effectLst/>
                <a:latin typeface="+mn-lt"/>
                <a:ea typeface="+mn-ea"/>
                <a:cs typeface="+mn-cs"/>
              </a:rPr>
              <a:t>By 2005, the Government of Canada was facing a large number of court</a:t>
            </a:r>
            <a:r>
              <a:rPr lang="en-CA"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cases seeking restitution from damages suffered by survivors of Indian</a:t>
            </a:r>
            <a:r>
              <a:rPr lang="en-CA"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Residential Schools. That year the survivors and the government reached a</a:t>
            </a:r>
            <a:r>
              <a:rPr lang="en-CA"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negotiated settlement, known as the Indian Residential School Settlement</a:t>
            </a:r>
            <a:r>
              <a:rPr lang="en-CA"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Agreement. It provided financial compensation to survivors and established</a:t>
            </a:r>
            <a:r>
              <a:rPr lang="en-CA"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Truth and Reconciliation Commission.</a:t>
            </a:r>
          </a:p>
          <a:p>
            <a:endParaRPr lang="en-US"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What does it include?</a:t>
            </a:r>
          </a:p>
          <a:p>
            <a:pPr marL="171450" lvl="0" indent="-171450">
              <a:buFont typeface="Arial"/>
              <a:buChar char="•"/>
            </a:pPr>
            <a:r>
              <a:rPr lang="en-CA" sz="1200" kern="1200" dirty="0">
                <a:solidFill>
                  <a:schemeClr val="tx1"/>
                </a:solidFill>
                <a:effectLst/>
                <a:latin typeface="+mn-lt"/>
                <a:ea typeface="+mn-ea"/>
                <a:cs typeface="+mn-cs"/>
              </a:rPr>
              <a:t>Full and active commitment of all parties (Aboriginal and non-Aboriginal)</a:t>
            </a:r>
          </a:p>
          <a:p>
            <a:pPr marL="171450" lvl="0" indent="-171450">
              <a:buFont typeface="Arial"/>
              <a:buChar char="•"/>
            </a:pPr>
            <a:r>
              <a:rPr lang="en-CA" sz="1200" kern="1200" dirty="0">
                <a:solidFill>
                  <a:schemeClr val="tx1"/>
                </a:solidFill>
                <a:effectLst/>
                <a:latin typeface="+mn-lt"/>
                <a:ea typeface="+mn-ea"/>
                <a:cs typeface="+mn-cs"/>
              </a:rPr>
              <a:t>To acknowledge that It will take time and commitment to reverse the legacy of residential school system</a:t>
            </a:r>
          </a:p>
          <a:p>
            <a:pPr marL="171450" lvl="0" indent="-171450">
              <a:buFont typeface="Arial"/>
              <a:buChar char="•"/>
            </a:pPr>
            <a:r>
              <a:rPr lang="en-CA" sz="1200" kern="1200" dirty="0">
                <a:solidFill>
                  <a:schemeClr val="tx1"/>
                </a:solidFill>
                <a:effectLst/>
                <a:latin typeface="+mn-lt"/>
                <a:ea typeface="+mn-ea"/>
                <a:cs typeface="+mn-cs"/>
              </a:rPr>
              <a:t>To acknowledge that Residential Schools have</a:t>
            </a:r>
            <a:r>
              <a:rPr lang="en-CA" sz="1200" kern="1200" baseline="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 affected many generations of students and their families.</a:t>
            </a:r>
          </a:p>
          <a:p>
            <a:pPr marL="171450" lvl="0" indent="-171450">
              <a:buFont typeface="Arial"/>
              <a:buChar char="•"/>
            </a:pPr>
            <a:r>
              <a:rPr lang="en-CA" sz="1200" kern="1200" dirty="0">
                <a:solidFill>
                  <a:schemeClr val="tx1"/>
                </a:solidFill>
                <a:effectLst/>
                <a:latin typeface="+mn-lt"/>
                <a:ea typeface="+mn-ea"/>
                <a:cs typeface="+mn-cs"/>
              </a:rPr>
              <a:t>To acknowledge that reconciliation involves more than the Indian residential school</a:t>
            </a:r>
          </a:p>
          <a:p>
            <a:pPr marL="171450" lvl="0" indent="-171450">
              <a:buFont typeface="Arial"/>
              <a:buChar char="•"/>
            </a:pPr>
            <a:r>
              <a:rPr lang="en-CA" sz="1200" kern="1200" dirty="0">
                <a:solidFill>
                  <a:schemeClr val="tx1"/>
                </a:solidFill>
                <a:effectLst/>
                <a:latin typeface="+mn-lt"/>
                <a:ea typeface="+mn-ea"/>
                <a:cs typeface="+mn-cs"/>
              </a:rPr>
              <a:t>It includes reconciling the range of colonial injustices: a fair settlement of land and </a:t>
            </a:r>
            <a:r>
              <a:rPr lang="en-CA" sz="1200" kern="1200" baseline="0" dirty="0">
                <a:solidFill>
                  <a:schemeClr val="tx1"/>
                </a:solidFill>
                <a:effectLst/>
                <a:latin typeface="+mn-lt"/>
                <a:ea typeface="+mn-ea"/>
                <a:cs typeface="+mn-cs"/>
              </a:rPr>
              <a:t> e</a:t>
            </a:r>
            <a:r>
              <a:rPr lang="en-CA" sz="1200" kern="1200" dirty="0">
                <a:solidFill>
                  <a:schemeClr val="tx1"/>
                </a:solidFill>
                <a:effectLst/>
                <a:latin typeface="+mn-lt"/>
                <a:ea typeface="+mn-ea"/>
                <a:cs typeface="+mn-cs"/>
              </a:rPr>
              <a:t>ducate all Canadians on the Indian Residential School System.</a:t>
            </a:r>
          </a:p>
          <a:p>
            <a:pPr marL="0" lvl="0" indent="0">
              <a:buFont typeface="Arial"/>
              <a:buNone/>
            </a:pPr>
            <a:endParaRPr lang="en-CA"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It will be a positive step in forging a new relationship between Aboriginal peoples and other Canadians, a relationship based on the knowledge of our shared history, a respect for each other and a desire to move forward together with a renewed understanding that strong families, strong communities and vibrant cultures and traditions will contribute to a stronger Canada for all of us.</a:t>
            </a:r>
            <a:endParaRPr lang="en-CA" sz="1200" b="1"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Image credit: </a:t>
            </a:r>
            <a:r>
              <a:rPr lang="en-CA" sz="1200" b="0" u="sng" kern="1200" dirty="0">
                <a:solidFill>
                  <a:schemeClr val="tx1"/>
                </a:solidFill>
                <a:effectLst/>
                <a:latin typeface="+mn-lt"/>
                <a:ea typeface="+mn-ea"/>
                <a:cs typeface="+mn-cs"/>
              </a:rPr>
              <a:t>https://</a:t>
            </a:r>
            <a:r>
              <a:rPr lang="en-CA" sz="1200" b="0" u="sng" kern="1200" dirty="0" err="1">
                <a:solidFill>
                  <a:schemeClr val="tx1"/>
                </a:solidFill>
                <a:effectLst/>
                <a:latin typeface="+mn-lt"/>
                <a:ea typeface="+mn-ea"/>
                <a:cs typeface="+mn-cs"/>
              </a:rPr>
              <a:t>planning.ubc.ca</a:t>
            </a:r>
            <a:r>
              <a:rPr lang="en-CA" sz="1200" b="0" u="sng" kern="1200" dirty="0">
                <a:solidFill>
                  <a:schemeClr val="tx1"/>
                </a:solidFill>
                <a:effectLst/>
                <a:latin typeface="+mn-lt"/>
                <a:ea typeface="+mn-ea"/>
                <a:cs typeface="+mn-cs"/>
              </a:rPr>
              <a:t>/</a:t>
            </a:r>
            <a:r>
              <a:rPr lang="en-CA" sz="1200" b="0" u="sng" kern="1200" dirty="0" err="1">
                <a:solidFill>
                  <a:schemeClr val="tx1"/>
                </a:solidFill>
                <a:effectLst/>
                <a:latin typeface="+mn-lt"/>
                <a:ea typeface="+mn-ea"/>
                <a:cs typeface="+mn-cs"/>
              </a:rPr>
              <a:t>vancouver</a:t>
            </a:r>
            <a:r>
              <a:rPr lang="en-CA" sz="1200" b="0" u="sng" kern="1200" dirty="0">
                <a:solidFill>
                  <a:schemeClr val="tx1"/>
                </a:solidFill>
                <a:effectLst/>
                <a:latin typeface="+mn-lt"/>
                <a:ea typeface="+mn-ea"/>
                <a:cs typeface="+mn-cs"/>
              </a:rPr>
              <a:t>/news-events/newsletter/2018-01-09/qa-michael-white-january-2018</a:t>
            </a:r>
          </a:p>
          <a:p>
            <a:endParaRPr lang="en-US" dirty="0"/>
          </a:p>
        </p:txBody>
      </p:sp>
      <p:sp>
        <p:nvSpPr>
          <p:cNvPr id="4" name="Slide Number Placeholder 3"/>
          <p:cNvSpPr>
            <a:spLocks noGrp="1"/>
          </p:cNvSpPr>
          <p:nvPr>
            <p:ph type="sldNum" sz="quarter" idx="10"/>
          </p:nvPr>
        </p:nvSpPr>
        <p:spPr/>
        <p:txBody>
          <a:bodyPr/>
          <a:lstStyle/>
          <a:p>
            <a:fld id="{F1E08507-08AB-A54B-8A5C-CDE28BE77A57}" type="slidenum">
              <a:rPr lang="en-US" smtClean="0"/>
              <a:t>21</a:t>
            </a:fld>
            <a:endParaRPr lang="en-US"/>
          </a:p>
        </p:txBody>
      </p:sp>
    </p:spTree>
    <p:extLst>
      <p:ext uri="{BB962C8B-B14F-4D97-AF65-F5344CB8AC3E}">
        <p14:creationId xmlns:p14="http://schemas.microsoft.com/office/powerpoint/2010/main" val="30375984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Story does the Reconciliation pole tell?</a:t>
            </a:r>
          </a:p>
          <a:p>
            <a:r>
              <a:rPr lang="en-US" dirty="0" err="1"/>
              <a:t>Haida</a:t>
            </a:r>
            <a:r>
              <a:rPr lang="en-US" dirty="0"/>
              <a:t> Poles are read from bottom</a:t>
            </a:r>
            <a:r>
              <a:rPr lang="en-US" baseline="0" dirty="0"/>
              <a:t> to top.</a:t>
            </a:r>
          </a:p>
          <a:p>
            <a:endParaRPr lang="en-US" baseline="0" dirty="0"/>
          </a:p>
          <a:p>
            <a:pPr marL="228600" indent="-228600">
              <a:buFont typeface="+mj-lt"/>
              <a:buAutoNum type="arabicPeriod"/>
            </a:pPr>
            <a:r>
              <a:rPr lang="en-US" baseline="0" dirty="0"/>
              <a:t>Surrounding the base of the pole are salmon symbolizing life and its cycle.</a:t>
            </a:r>
          </a:p>
          <a:p>
            <a:pPr marL="228600" indent="-228600">
              <a:buFont typeface="+mj-lt"/>
              <a:buAutoNum type="arabicPeriod"/>
            </a:pPr>
            <a:r>
              <a:rPr lang="en-US" baseline="0" dirty="0"/>
              <a:t>Between the legs of Bear Mother is </a:t>
            </a:r>
            <a:r>
              <a:rPr lang="en-US" baseline="0" dirty="0" err="1"/>
              <a:t>sGaaga</a:t>
            </a:r>
            <a:r>
              <a:rPr lang="en-US" baseline="0" dirty="0"/>
              <a:t> (Shaman), who stands on top of salmon House and enacts a ritual to ensure their return</a:t>
            </a:r>
          </a:p>
          <a:p>
            <a:pPr marL="228600" indent="-228600">
              <a:buFont typeface="+mj-lt"/>
              <a:buAutoNum type="arabicPeriod"/>
            </a:pPr>
            <a:r>
              <a:rPr lang="en-US" baseline="0" dirty="0"/>
              <a:t>Bear mother holds her two cubs, Raven looks out from between Bear Mother’s Ears.</a:t>
            </a:r>
          </a:p>
          <a:p>
            <a:pPr marL="228600" indent="-228600">
              <a:buFont typeface="+mj-lt"/>
              <a:buAutoNum type="arabicPeriod"/>
            </a:pPr>
            <a:r>
              <a:rPr lang="en-US" baseline="0" dirty="0"/>
              <a:t>A Canadian Indian residential school house, a government instituted system designed to assimilate and destroy all indigenous culture across Canada.</a:t>
            </a:r>
          </a:p>
          <a:p>
            <a:pPr marL="228600" indent="-228600">
              <a:buFont typeface="+mj-lt"/>
              <a:buAutoNum type="arabicPeriod"/>
            </a:pPr>
            <a:r>
              <a:rPr lang="en-US" baseline="0" dirty="0"/>
              <a:t>The children holding and supporting one another are wearing their school uniforms and numbers by which each child was identified. Their feet are not depicted , as they were not grounded during those times.</a:t>
            </a:r>
          </a:p>
          <a:p>
            <a:pPr marL="228600" indent="-228600">
              <a:buFont typeface="+mj-lt"/>
              <a:buAutoNum type="arabicPeriod"/>
            </a:pPr>
            <a:r>
              <a:rPr lang="en-US" baseline="0" dirty="0"/>
              <a:t>Four Spirit Figures: Killer whale—water, bear—land, eagle—air, Thunderbird—the supernatural. They symbolize the ancestries, environment, worldly realm, and the cultures in which they are rooted, that each child came from.</a:t>
            </a:r>
          </a:p>
          <a:p>
            <a:pPr marL="228600" indent="-228600">
              <a:buFont typeface="+mj-lt"/>
              <a:buAutoNum type="arabicPeriod"/>
            </a:pPr>
            <a:r>
              <a:rPr lang="en-US" baseline="0" dirty="0"/>
              <a:t>The mother, father and their children symbolize the family unit and are dressed in traditional high-ranking attire symbolizing revitalization and strength of today.</a:t>
            </a:r>
          </a:p>
          <a:p>
            <a:pPr marL="228600" indent="-228600">
              <a:buFont typeface="+mj-lt"/>
              <a:buAutoNum type="arabicPeriod"/>
            </a:pPr>
            <a:r>
              <a:rPr lang="en-US" baseline="0" dirty="0"/>
              <a:t>Above the family is the canoe and longboat shown travelling forward, side by side. The canoe represents the First Nations and governances across Canada. The longboat represents Canada’s governances and Canadian people. This symbolism respectfully honors differences, but most importantly displays us traveling forward together side by side.</a:t>
            </a:r>
          </a:p>
          <a:p>
            <a:pPr marL="228600" indent="-228600">
              <a:buFont typeface="+mj-lt"/>
              <a:buAutoNum type="arabicPeriod"/>
            </a:pPr>
            <a:r>
              <a:rPr lang="en-US" baseline="0" dirty="0"/>
              <a:t>Four Coppers, </a:t>
            </a:r>
            <a:r>
              <a:rPr lang="en-US" baseline="0" dirty="0" err="1"/>
              <a:t>coloured</a:t>
            </a:r>
            <a:r>
              <a:rPr lang="en-US" baseline="0" dirty="0"/>
              <a:t> to represent the peoples of the world, symbolize and celebrate cultural diversity.</a:t>
            </a:r>
          </a:p>
          <a:p>
            <a:pPr marL="228600" indent="-228600">
              <a:buFont typeface="+mj-lt"/>
              <a:buAutoNum type="arabicPeriod"/>
            </a:pPr>
            <a:r>
              <a:rPr lang="en-US" baseline="0" dirty="0"/>
              <a:t>Eagle represents power, togetherness, determination, and speaks to a sustainable direction forward.</a:t>
            </a:r>
          </a:p>
          <a:p>
            <a:pPr marL="228600" indent="-228600">
              <a:buFont typeface="+mj-lt"/>
              <a:buAutoNum type="arabicPeriod"/>
            </a:pPr>
            <a:endParaRPr lang="en-US" b="1" baseline="0" dirty="0"/>
          </a:p>
          <a:p>
            <a:pPr marL="0" indent="0">
              <a:buFont typeface="Arial" panose="020B0604020202020204" pitchFamily="34" charset="0"/>
              <a:buNone/>
            </a:pPr>
            <a:r>
              <a:rPr lang="en-US" b="1" baseline="0" dirty="0"/>
              <a:t>Image Credit: </a:t>
            </a:r>
            <a:r>
              <a:rPr lang="en-US" u="sng" baseline="0" dirty="0"/>
              <a:t>http://aboriginal-2.sites.olt.ubc.ca/files/2017/10/UBC_Plaque_2017-Reconciliation_Pole-8-1.pdf</a:t>
            </a:r>
          </a:p>
          <a:p>
            <a:pPr marL="228600" indent="-228600">
              <a:buFont typeface="+mj-lt"/>
              <a:buAutoNum type="arabicPeriod"/>
            </a:pPr>
            <a:endParaRPr lang="en-US" baseline="0" dirty="0"/>
          </a:p>
        </p:txBody>
      </p:sp>
      <p:sp>
        <p:nvSpPr>
          <p:cNvPr id="4" name="Slide Number Placeholder 3"/>
          <p:cNvSpPr>
            <a:spLocks noGrp="1"/>
          </p:cNvSpPr>
          <p:nvPr>
            <p:ph type="sldNum" sz="quarter" idx="10"/>
          </p:nvPr>
        </p:nvSpPr>
        <p:spPr/>
        <p:txBody>
          <a:bodyPr/>
          <a:lstStyle/>
          <a:p>
            <a:fld id="{F1E08507-08AB-A54B-8A5C-CDE28BE77A57}" type="slidenum">
              <a:rPr lang="en-US" smtClean="0"/>
              <a:t>22</a:t>
            </a:fld>
            <a:endParaRPr lang="en-US"/>
          </a:p>
        </p:txBody>
      </p:sp>
    </p:spTree>
    <p:extLst>
      <p:ext uri="{BB962C8B-B14F-4D97-AF65-F5344CB8AC3E}">
        <p14:creationId xmlns:p14="http://schemas.microsoft.com/office/powerpoint/2010/main" val="205256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t>The children holding and supporting one another are wearing their school uniforms and numbers by which each child was identified. Their feet are not depicted , as they were not grounded during those times.</a:t>
            </a:r>
          </a:p>
          <a:p>
            <a:pPr marL="171450" indent="-171450">
              <a:buFont typeface="Arial"/>
              <a:buChar char="•"/>
            </a:pPr>
            <a:endParaRPr lang="en-US" baseline="0" dirty="0"/>
          </a:p>
          <a:p>
            <a:pPr marL="171450" indent="-171450">
              <a:buFont typeface="Arial"/>
              <a:buChar char="•"/>
            </a:pPr>
            <a:r>
              <a:rPr lang="en-US" baseline="0" dirty="0"/>
              <a:t>A Canadian Indian residential school house, a government instituted system designed to assimilate and destroy all indigenous culture across Canada</a:t>
            </a:r>
          </a:p>
          <a:p>
            <a:pPr marL="171450" indent="-171450">
              <a:buFont typeface="Arial"/>
              <a:buChar char="•"/>
            </a:pPr>
            <a:endParaRPr lang="en-US" baseline="0" dirty="0"/>
          </a:p>
          <a:p>
            <a:pPr marL="171450" indent="-171450">
              <a:buFont typeface="Arial"/>
              <a:buChar char="•"/>
            </a:pPr>
            <a:r>
              <a:rPr lang="en-US" baseline="0" dirty="0"/>
              <a:t>Raven looks out from between Bear Mother’s Ears</a:t>
            </a:r>
          </a:p>
          <a:p>
            <a:pPr marL="0" indent="0">
              <a:buFont typeface="+mj-lt"/>
              <a:buNone/>
            </a:pPr>
            <a:endParaRPr lang="en-US" baseline="0" dirty="0"/>
          </a:p>
          <a:p>
            <a:pPr marL="0" indent="0">
              <a:buFont typeface="Arial"/>
              <a:buNone/>
            </a:pPr>
            <a:r>
              <a:rPr lang="en-US" b="1" dirty="0"/>
              <a:t>Image Credit</a:t>
            </a:r>
            <a:r>
              <a:rPr lang="en-US" b="0" dirty="0"/>
              <a:t>: </a:t>
            </a:r>
          </a:p>
          <a:p>
            <a:pPr marL="171450" indent="-171450">
              <a:buFont typeface="Arial" panose="020B0604020202020204" pitchFamily="34" charset="0"/>
              <a:buChar char="•"/>
            </a:pPr>
            <a:r>
              <a:rPr lang="en-US" b="0" dirty="0"/>
              <a:t>”Haida master carver and hereditary chief, James Hart, and his apprentices carved a totem pole as a tribute to residential school survivors and the thousands who died in the schools. The “Reconciliation Pole” was raised Saturday at the UBC.”</a:t>
            </a:r>
          </a:p>
          <a:p>
            <a:pPr marL="0" indent="0">
              <a:buFont typeface="Arial" panose="020B0604020202020204" pitchFamily="34" charset="0"/>
              <a:buNone/>
            </a:pPr>
            <a:r>
              <a:rPr lang="en-US" b="0" dirty="0"/>
              <a:t>	Credit: Mike Howell, Vancouver Courier</a:t>
            </a:r>
          </a:p>
          <a:p>
            <a:pPr marL="0" indent="0">
              <a:buFont typeface="Arial" panose="020B0604020202020204" pitchFamily="34" charset="0"/>
              <a:buNone/>
            </a:pPr>
            <a:r>
              <a:rPr lang="en-US" b="0" dirty="0"/>
              <a:t>	https://</a:t>
            </a:r>
            <a:r>
              <a:rPr lang="en-US" b="0" dirty="0" err="1"/>
              <a:t>www.vancourier.com</a:t>
            </a:r>
            <a:r>
              <a:rPr lang="en-US" b="0" dirty="0"/>
              <a:t>/news/hundreds-raise-reconciliation-totem-pole-at-ubc-1.13794494</a:t>
            </a:r>
            <a:endParaRPr lang="en-US" b="1" dirty="0"/>
          </a:p>
        </p:txBody>
      </p:sp>
      <p:sp>
        <p:nvSpPr>
          <p:cNvPr id="4" name="Slide Number Placeholder 3"/>
          <p:cNvSpPr>
            <a:spLocks noGrp="1"/>
          </p:cNvSpPr>
          <p:nvPr>
            <p:ph type="sldNum" sz="quarter" idx="10"/>
          </p:nvPr>
        </p:nvSpPr>
        <p:spPr/>
        <p:txBody>
          <a:bodyPr/>
          <a:lstStyle/>
          <a:p>
            <a:fld id="{F1E08507-08AB-A54B-8A5C-CDE28BE77A57}" type="slidenum">
              <a:rPr lang="en-US" smtClean="0"/>
              <a:t>23</a:t>
            </a:fld>
            <a:endParaRPr lang="en-US"/>
          </a:p>
        </p:txBody>
      </p:sp>
    </p:spTree>
    <p:extLst>
      <p:ext uri="{BB962C8B-B14F-4D97-AF65-F5344CB8AC3E}">
        <p14:creationId xmlns:p14="http://schemas.microsoft.com/office/powerpoint/2010/main" val="3176231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aseline="0" dirty="0"/>
              <a:t>The copper nails covering areas of the pole are in remembrance of the many children who died at Canada’s Indian Residential Schools—each nail commemorates one child. </a:t>
            </a:r>
          </a:p>
          <a:p>
            <a:pPr marL="0" indent="0">
              <a:buFont typeface="+mj-lt"/>
              <a:buNone/>
            </a:pPr>
            <a:endParaRPr lang="en-US" baseline="0" dirty="0"/>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en-CA" sz="1200" b="1" kern="1200" dirty="0">
                <a:solidFill>
                  <a:schemeClr val="tx1"/>
                </a:solidFill>
                <a:effectLst/>
                <a:latin typeface="+mn-lt"/>
                <a:ea typeface="+mn-ea"/>
                <a:cs typeface="+mn-cs"/>
              </a:rPr>
              <a:t>Image credits, clockwise left to right:</a:t>
            </a:r>
          </a:p>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en-CA" sz="1200" b="1"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“A depiction of the residential school system, with copper nails to represent the </a:t>
            </a:r>
            <a:r>
              <a:rPr lang="en-CA" sz="1200" dirty="0" err="1"/>
              <a:t>chidren</a:t>
            </a:r>
            <a:r>
              <a:rPr lang="en-CA" sz="1200" dirty="0"/>
              <a:t> who died there, on the new Reconciliation Pole at UBC.</a:t>
            </a:r>
            <a:r>
              <a:rPr lang="en-CA" sz="1200" b="0" kern="1200" dirty="0">
                <a:solidFill>
                  <a:srgbClr val="000000"/>
                </a:solidFill>
                <a:effectLst/>
                <a:latin typeface="+mn-lt"/>
              </a:rPr>
              <a:t>”</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0" kern="1200" dirty="0">
                <a:solidFill>
                  <a:srgbClr val="000000"/>
                </a:solidFill>
                <a:effectLst/>
                <a:latin typeface="+mn-lt"/>
                <a:ea typeface="+mn-ea"/>
                <a:cs typeface="+mn-cs"/>
              </a:rPr>
              <a:t>	Credit: Paul Joseph/UBC</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0" kern="1200" dirty="0">
                <a:solidFill>
                  <a:srgbClr val="000000"/>
                </a:solidFill>
                <a:effectLst/>
                <a:latin typeface="+mn-lt"/>
                <a:ea typeface="+mn-ea"/>
                <a:cs typeface="+mn-cs"/>
              </a:rPr>
              <a:t>	https://</a:t>
            </a:r>
            <a:r>
              <a:rPr lang="en-CA" sz="1200" b="0" kern="1200" dirty="0" err="1">
                <a:solidFill>
                  <a:srgbClr val="000000"/>
                </a:solidFill>
                <a:effectLst/>
                <a:latin typeface="+mn-lt"/>
                <a:ea typeface="+mn-ea"/>
                <a:cs typeface="+mn-cs"/>
              </a:rPr>
              <a:t>dailyhive.com</a:t>
            </a:r>
            <a:r>
              <a:rPr lang="en-CA" sz="1200" b="0" kern="1200" dirty="0">
                <a:solidFill>
                  <a:srgbClr val="000000"/>
                </a:solidFill>
                <a:effectLst/>
                <a:latin typeface="+mn-lt"/>
                <a:ea typeface="+mn-ea"/>
                <a:cs typeface="+mn-cs"/>
              </a:rPr>
              <a:t>/</a:t>
            </a:r>
            <a:r>
              <a:rPr lang="en-CA" sz="1200" b="0" kern="1200" dirty="0" err="1">
                <a:solidFill>
                  <a:srgbClr val="000000"/>
                </a:solidFill>
                <a:effectLst/>
                <a:latin typeface="+mn-lt"/>
                <a:ea typeface="+mn-ea"/>
                <a:cs typeface="+mn-cs"/>
              </a:rPr>
              <a:t>vancouver</a:t>
            </a:r>
            <a:r>
              <a:rPr lang="en-CA" sz="1200" b="0" kern="1200" dirty="0">
                <a:solidFill>
                  <a:srgbClr val="000000"/>
                </a:solidFill>
                <a:effectLst/>
                <a:latin typeface="+mn-lt"/>
                <a:ea typeface="+mn-ea"/>
                <a:cs typeface="+mn-cs"/>
              </a:rPr>
              <a:t>/reconciliation-pole-</a:t>
            </a:r>
            <a:r>
              <a:rPr lang="en-CA" sz="1200" b="0" kern="1200" dirty="0" err="1">
                <a:solidFill>
                  <a:srgbClr val="000000"/>
                </a:solidFill>
                <a:effectLst/>
                <a:latin typeface="+mn-lt"/>
                <a:ea typeface="+mn-ea"/>
                <a:cs typeface="+mn-cs"/>
              </a:rPr>
              <a:t>ubc</a:t>
            </a:r>
            <a:r>
              <a:rPr lang="en-CA" sz="1200" b="0" kern="1200" dirty="0">
                <a:solidFill>
                  <a:srgbClr val="000000"/>
                </a:solidFill>
                <a:effectLst/>
                <a:latin typeface="+mn-lt"/>
                <a:ea typeface="+mn-ea"/>
                <a:cs typeface="+mn-cs"/>
              </a:rPr>
              <a:t>-photos-video</a:t>
            </a:r>
            <a:endParaRPr lang="en-CA" sz="1200" b="1"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en-CA" sz="1200" b="1"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“The copper nails represent children who died while at Residential Schools, many of them buried in unmarked graves on the school’s grounds.”</a:t>
            </a:r>
            <a:endParaRPr lang="en-CA"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0" i="0" u="none" strike="noStrike" kern="1200" dirty="0">
                <a:solidFill>
                  <a:schemeClr val="tx1"/>
                </a:solidFill>
                <a:effectLst/>
                <a:latin typeface="+mn-lt"/>
                <a:ea typeface="+mn-ea"/>
                <a:cs typeface="+mn-cs"/>
              </a:rPr>
              <a:t>	Credit: Sharon Eva Grainger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0" i="0" u="none" strike="noStrike" kern="1200" dirty="0">
                <a:solidFill>
                  <a:schemeClr val="tx1"/>
                </a:solidFill>
                <a:effectLst/>
                <a:latin typeface="+mn-lt"/>
                <a:ea typeface="+mn-ea"/>
                <a:cs typeface="+mn-cs"/>
              </a:rPr>
              <a:t>	http://</a:t>
            </a:r>
            <a:r>
              <a:rPr lang="en-CA" sz="1200" b="0" i="0" u="none" strike="noStrike" kern="1200" dirty="0" err="1">
                <a:solidFill>
                  <a:schemeClr val="tx1"/>
                </a:solidFill>
                <a:effectLst/>
                <a:latin typeface="+mn-lt"/>
                <a:ea typeface="+mn-ea"/>
                <a:cs typeface="+mn-cs"/>
              </a:rPr>
              <a:t>www.dos-polacas.com</a:t>
            </a:r>
            <a:r>
              <a:rPr lang="en-CA" sz="1200" b="0" i="0" u="none" strike="noStrike" kern="1200" dirty="0">
                <a:solidFill>
                  <a:schemeClr val="tx1"/>
                </a:solidFill>
                <a:effectLst/>
                <a:latin typeface="+mn-lt"/>
                <a:ea typeface="+mn-ea"/>
                <a:cs typeface="+mn-cs"/>
              </a:rPr>
              <a:t>/copper-</a:t>
            </a:r>
            <a:r>
              <a:rPr lang="en-CA" sz="1200" b="0" i="0" u="none" strike="noStrike" kern="1200" dirty="0" err="1">
                <a:solidFill>
                  <a:schemeClr val="tx1"/>
                </a:solidFill>
                <a:effectLst/>
                <a:latin typeface="+mn-lt"/>
                <a:ea typeface="+mn-ea"/>
                <a:cs typeface="+mn-cs"/>
              </a:rPr>
              <a:t>nails.html</a:t>
            </a:r>
            <a:endParaRPr lang="en-CA"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b="0" i="0" u="none" strike="noStrike"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“The copper nails represent children who died while at Residential Schools, many of them buried in unmarked graves on the school’s grounds.”</a:t>
            </a:r>
            <a:endParaRPr lang="en-CA"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0" i="0" u="none" strike="noStrike" kern="1200" dirty="0">
                <a:solidFill>
                  <a:schemeClr val="tx1"/>
                </a:solidFill>
                <a:effectLst/>
                <a:latin typeface="+mn-lt"/>
                <a:ea typeface="+mn-ea"/>
                <a:cs typeface="+mn-cs"/>
              </a:rPr>
              <a:t>	Credit: Sharon Eva Grainger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0" i="0" u="none" strike="noStrike" kern="1200" dirty="0">
                <a:solidFill>
                  <a:schemeClr val="tx1"/>
                </a:solidFill>
                <a:effectLst/>
                <a:latin typeface="+mn-lt"/>
                <a:ea typeface="+mn-ea"/>
                <a:cs typeface="+mn-cs"/>
              </a:rPr>
              <a:t>	http://</a:t>
            </a:r>
            <a:r>
              <a:rPr lang="en-CA" sz="1200" b="0" i="0" u="none" strike="noStrike" kern="1200" dirty="0" err="1">
                <a:solidFill>
                  <a:schemeClr val="tx1"/>
                </a:solidFill>
                <a:effectLst/>
                <a:latin typeface="+mn-lt"/>
                <a:ea typeface="+mn-ea"/>
                <a:cs typeface="+mn-cs"/>
              </a:rPr>
              <a:t>www.dos-polacas.com</a:t>
            </a:r>
            <a:r>
              <a:rPr lang="en-CA" sz="1200" b="0" i="0" u="none" strike="noStrike" kern="1200" dirty="0">
                <a:solidFill>
                  <a:schemeClr val="tx1"/>
                </a:solidFill>
                <a:effectLst/>
                <a:latin typeface="+mn-lt"/>
                <a:ea typeface="+mn-ea"/>
                <a:cs typeface="+mn-cs"/>
              </a:rPr>
              <a:t>/copper-</a:t>
            </a:r>
            <a:r>
              <a:rPr lang="en-CA" sz="1200" b="0" i="0" u="none" strike="noStrike" kern="1200" dirty="0" err="1">
                <a:solidFill>
                  <a:schemeClr val="tx1"/>
                </a:solidFill>
                <a:effectLst/>
                <a:latin typeface="+mn-lt"/>
                <a:ea typeface="+mn-ea"/>
                <a:cs typeface="+mn-cs"/>
              </a:rPr>
              <a:t>nails.html</a:t>
            </a:r>
            <a:endParaRPr lang="en-CA"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b="0" i="0" u="none" strike="noStrike"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0" dirty="0"/>
          </a:p>
          <a:p>
            <a:pPr marL="0" indent="0">
              <a:buFont typeface="+mj-lt"/>
              <a:buNone/>
            </a:pPr>
            <a:endParaRPr lang="en-US" dirty="0"/>
          </a:p>
          <a:p>
            <a:endParaRPr lang="en-US" dirty="0"/>
          </a:p>
        </p:txBody>
      </p:sp>
      <p:sp>
        <p:nvSpPr>
          <p:cNvPr id="4" name="Slide Number Placeholder 3"/>
          <p:cNvSpPr>
            <a:spLocks noGrp="1"/>
          </p:cNvSpPr>
          <p:nvPr>
            <p:ph type="sldNum" sz="quarter" idx="10"/>
          </p:nvPr>
        </p:nvSpPr>
        <p:spPr/>
        <p:txBody>
          <a:bodyPr/>
          <a:lstStyle/>
          <a:p>
            <a:fld id="{F1E08507-08AB-A54B-8A5C-CDE28BE77A57}" type="slidenum">
              <a:rPr lang="en-US" smtClean="0"/>
              <a:t>24</a:t>
            </a:fld>
            <a:endParaRPr lang="en-US"/>
          </a:p>
        </p:txBody>
      </p:sp>
    </p:spTree>
    <p:extLst>
      <p:ext uri="{BB962C8B-B14F-4D97-AF65-F5344CB8AC3E}">
        <p14:creationId xmlns:p14="http://schemas.microsoft.com/office/powerpoint/2010/main" val="2159247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The establishment of</a:t>
            </a:r>
            <a:r>
              <a:rPr lang="en-CA" sz="1200" b="1" kern="1200" baseline="0" dirty="0">
                <a:solidFill>
                  <a:schemeClr val="tx1"/>
                </a:solidFill>
                <a:effectLst/>
                <a:latin typeface="+mn-lt"/>
                <a:ea typeface="+mn-ea"/>
                <a:cs typeface="+mn-cs"/>
              </a:rPr>
              <a:t> Indian Residential schools started in the late 1870s (i.e. the establishment of Mohawk Institute Residential School dates back to 1828). </a:t>
            </a:r>
            <a:r>
              <a:rPr lang="en-CA" sz="1200" b="1" kern="1200" dirty="0">
                <a:solidFill>
                  <a:schemeClr val="tx1"/>
                </a:solidFill>
                <a:effectLst/>
                <a:latin typeface="+mn-lt"/>
                <a:ea typeface="+mn-ea"/>
                <a:cs typeface="+mn-cs"/>
              </a:rPr>
              <a:t>There were 139  number of residential schools in Canada</a:t>
            </a:r>
            <a:r>
              <a:rPr lang="en-CA" sz="1200" b="1" kern="1200" baseline="0" dirty="0">
                <a:solidFill>
                  <a:schemeClr val="tx1"/>
                </a:solidFill>
                <a:effectLst/>
                <a:latin typeface="+mn-lt"/>
                <a:ea typeface="+mn-ea"/>
                <a:cs typeface="+mn-cs"/>
              </a:rPr>
              <a:t> with</a:t>
            </a:r>
            <a:r>
              <a:rPr lang="en-CA" sz="1200" b="1" kern="1200" dirty="0">
                <a:solidFill>
                  <a:schemeClr val="tx1"/>
                </a:solidFill>
                <a:effectLst/>
                <a:latin typeface="+mn-lt"/>
                <a:ea typeface="+mn-ea"/>
                <a:cs typeface="+mn-cs"/>
              </a:rPr>
              <a:t> more than 17,000 enrolled students. The last residential school operated by the Canadian government, the Gordon Indian Residential School in Saskatchewan, was closed in 1996.</a:t>
            </a:r>
          </a:p>
          <a:p>
            <a:pPr marL="0" marR="0" indent="0" algn="l" defTabSz="457200" rtl="0" eaLnBrk="1" fontAlgn="auto" latinLnBrk="0" hangingPunct="1">
              <a:lnSpc>
                <a:spcPct val="100000"/>
              </a:lnSpc>
              <a:spcBef>
                <a:spcPts val="0"/>
              </a:spcBef>
              <a:spcAft>
                <a:spcPts val="0"/>
              </a:spcAft>
              <a:buClrTx/>
              <a:buSzTx/>
              <a:buFontTx/>
              <a:buNone/>
              <a:tabLst/>
              <a:defRPr/>
            </a:pPr>
            <a:endParaRPr lang="en-CA" sz="1200" b="1"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What was the residential school system?</a:t>
            </a:r>
          </a:p>
          <a:p>
            <a:pPr marL="171450" lvl="0" indent="-171450">
              <a:buFont typeface="Arial"/>
              <a:buChar char="•"/>
            </a:pPr>
            <a:r>
              <a:rPr lang="en-CA" sz="1200" kern="1200" dirty="0">
                <a:solidFill>
                  <a:schemeClr val="tx1"/>
                </a:solidFill>
                <a:effectLst/>
                <a:latin typeface="+mn-lt"/>
                <a:ea typeface="+mn-ea"/>
                <a:cs typeface="+mn-cs"/>
              </a:rPr>
              <a:t>A collaboration between the Government of Canada and the mainstream churches to educate the First Nations children in an environment that removed them from the influences of their families and culture.</a:t>
            </a:r>
          </a:p>
          <a:p>
            <a:pPr marL="171450" lvl="0" indent="-171450">
              <a:buFont typeface="Arial"/>
              <a:buChar char="•"/>
            </a:pPr>
            <a:r>
              <a:rPr lang="en-CA" sz="1200" kern="1200" dirty="0">
                <a:solidFill>
                  <a:schemeClr val="tx1"/>
                </a:solidFill>
                <a:effectLst/>
                <a:latin typeface="+mn-lt"/>
                <a:ea typeface="+mn-ea"/>
                <a:cs typeface="+mn-cs"/>
              </a:rPr>
              <a:t>Goal: to “civilize and Christianize” the First Nations children.</a:t>
            </a:r>
          </a:p>
          <a:p>
            <a:pPr marL="171450" lvl="0" indent="-171450">
              <a:buFont typeface="Arial"/>
              <a:buChar char="•"/>
            </a:pPr>
            <a:r>
              <a:rPr lang="en-CA" sz="1200" kern="1200" dirty="0">
                <a:solidFill>
                  <a:schemeClr val="tx1"/>
                </a:solidFill>
                <a:effectLst/>
                <a:latin typeface="+mn-lt"/>
                <a:ea typeface="+mn-ea"/>
                <a:cs typeface="+mn-cs"/>
              </a:rPr>
              <a:t>To teach boys basic trades and to teach girls domestic skills.</a:t>
            </a:r>
          </a:p>
          <a:p>
            <a:pPr marL="171450" lvl="0" indent="-171450">
              <a:buFont typeface="Arial"/>
              <a:buChar char="•"/>
            </a:pPr>
            <a:r>
              <a:rPr lang="en-CA" sz="1200" kern="1200" dirty="0">
                <a:solidFill>
                  <a:schemeClr val="tx1"/>
                </a:solidFill>
                <a:effectLst/>
                <a:latin typeface="+mn-lt"/>
                <a:ea typeface="+mn-ea"/>
                <a:cs typeface="+mn-cs"/>
              </a:rPr>
              <a:t>Racism: It was emphasized that Euro Canadian society was superior and First Nation people and culture were inferior.</a:t>
            </a:r>
          </a:p>
          <a:p>
            <a:pPr marL="171450" lvl="0" indent="-171450">
              <a:buFont typeface="Arial"/>
              <a:buChar char="•"/>
            </a:pPr>
            <a:r>
              <a:rPr lang="en-CA" sz="1200" kern="1200" dirty="0">
                <a:solidFill>
                  <a:schemeClr val="tx1"/>
                </a:solidFill>
                <a:effectLst/>
                <a:latin typeface="+mn-lt"/>
                <a:ea typeface="+mn-ea"/>
                <a:cs typeface="+mn-cs"/>
              </a:rPr>
              <a:t>“Cultural genocide”: punishment for practicing their culture and talking their language</a:t>
            </a:r>
          </a:p>
          <a:p>
            <a:pPr marL="171450" lvl="0" indent="-171450">
              <a:buFont typeface="Arial"/>
              <a:buChar char="•"/>
            </a:pPr>
            <a:r>
              <a:rPr lang="en-CA" sz="1200" kern="1200" dirty="0">
                <a:solidFill>
                  <a:schemeClr val="tx1"/>
                </a:solidFill>
                <a:effectLst/>
                <a:latin typeface="+mn-lt"/>
                <a:ea typeface="+mn-ea"/>
                <a:cs typeface="+mn-cs"/>
              </a:rPr>
              <a:t>The federal government assumed all control of the lives of all First Nations people,</a:t>
            </a:r>
            <a:r>
              <a:rPr lang="en-CA" sz="1200" kern="1200" baseline="0" dirty="0">
                <a:solidFill>
                  <a:schemeClr val="tx1"/>
                </a:solidFill>
                <a:effectLst/>
                <a:latin typeface="+mn-lt"/>
                <a:ea typeface="+mn-ea"/>
                <a:cs typeface="+mn-cs"/>
              </a:rPr>
              <a:t> including</a:t>
            </a:r>
            <a:r>
              <a:rPr lang="en-CA" sz="1200" kern="1200" dirty="0">
                <a:solidFill>
                  <a:schemeClr val="tx1"/>
                </a:solidFill>
                <a:effectLst/>
                <a:latin typeface="+mn-lt"/>
                <a:ea typeface="+mn-ea"/>
                <a:cs typeface="+mn-cs"/>
              </a:rPr>
              <a:t> the responsibility for education. The government funded both schools:</a:t>
            </a:r>
          </a:p>
          <a:p>
            <a:pPr marL="228600" lvl="0" indent="-228600">
              <a:buFont typeface="+mj-lt"/>
              <a:buAutoNum type="arabicPeriod"/>
            </a:pPr>
            <a:r>
              <a:rPr lang="en-CA" sz="1200" kern="1200" dirty="0">
                <a:solidFill>
                  <a:schemeClr val="tx1"/>
                </a:solidFill>
                <a:effectLst/>
                <a:latin typeface="+mn-lt"/>
                <a:ea typeface="+mn-ea"/>
                <a:cs typeface="+mn-cs"/>
              </a:rPr>
              <a:t>Day schools, located on the reserve</a:t>
            </a:r>
          </a:p>
          <a:p>
            <a:pPr marL="228600" lvl="0" indent="-228600">
              <a:buFont typeface="+mj-lt"/>
              <a:buAutoNum type="arabicPeriod"/>
            </a:pPr>
            <a:r>
              <a:rPr lang="en-CA" sz="1200" kern="1200" dirty="0">
                <a:solidFill>
                  <a:schemeClr val="tx1"/>
                </a:solidFill>
                <a:effectLst/>
                <a:latin typeface="+mn-lt"/>
                <a:ea typeface="+mn-ea"/>
                <a:cs typeface="+mn-cs"/>
              </a:rPr>
              <a:t>Indian Residential schools</a:t>
            </a:r>
          </a:p>
          <a:p>
            <a:pPr marL="228600" lvl="0" indent="-228600">
              <a:buFont typeface="+mj-lt"/>
              <a:buAutoNum type="arabicPeriod"/>
            </a:pPr>
            <a:endParaRPr lang="en-CA" sz="1200" kern="1200" dirty="0">
              <a:solidFill>
                <a:schemeClr val="tx1"/>
              </a:solidFill>
              <a:effectLst/>
              <a:latin typeface="+mn-lt"/>
              <a:ea typeface="+mn-ea"/>
              <a:cs typeface="+mn-cs"/>
            </a:endParaRPr>
          </a:p>
          <a:p>
            <a:pPr marL="0" lvl="0" indent="0">
              <a:buFont typeface="+mj-lt"/>
              <a:buNone/>
            </a:pPr>
            <a:r>
              <a:rPr lang="en-CA" sz="1200" b="1" kern="1200" dirty="0">
                <a:solidFill>
                  <a:schemeClr val="tx1"/>
                </a:solidFill>
                <a:effectLst/>
                <a:latin typeface="+mn-lt"/>
                <a:ea typeface="+mn-ea"/>
                <a:cs typeface="+mn-cs"/>
              </a:rPr>
              <a:t>Image Credit: </a:t>
            </a:r>
            <a:r>
              <a:rPr lang="en-CA" sz="1200" b="0" kern="1200" dirty="0">
                <a:solidFill>
                  <a:schemeClr val="tx1"/>
                </a:solidFill>
                <a:effectLst/>
                <a:latin typeface="+mn-lt"/>
                <a:ea typeface="+mn-ea"/>
                <a:cs typeface="+mn-cs"/>
              </a:rPr>
              <a:t>http://www3.sd71.bc.ca/School/abed/resources/teacher/Documents/Residential%20School%20Inquiry%20lessons/T%20and%20R%20map%20Nov%202011.pdf</a:t>
            </a:r>
          </a:p>
          <a:p>
            <a:r>
              <a:rPr lang="en-CA"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1E08507-08AB-A54B-8A5C-CDE28BE77A57}" type="slidenum">
              <a:rPr lang="en-US" smtClean="0"/>
              <a:t>3</a:t>
            </a:fld>
            <a:endParaRPr lang="en-US"/>
          </a:p>
        </p:txBody>
      </p:sp>
    </p:spTree>
    <p:extLst>
      <p:ext uri="{BB962C8B-B14F-4D97-AF65-F5344CB8AC3E}">
        <p14:creationId xmlns:p14="http://schemas.microsoft.com/office/powerpoint/2010/main" val="2975501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School buildings:</a:t>
            </a:r>
          </a:p>
          <a:p>
            <a:r>
              <a:rPr lang="en-CA"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The physical aspects of the Indian Residential Schools emphasized the isolation</a:t>
            </a:r>
            <a:r>
              <a:rPr lang="en-CA"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from family.</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The Indian Residential School buildings created self-contained communities</a:t>
            </a:r>
            <a:r>
              <a:rPr lang="en-CA"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intended to assimilate First Nations children into Canadian society.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Due</a:t>
            </a:r>
            <a:r>
              <a:rPr lang="en-US" sz="1200" kern="1200" baseline="0" dirty="0">
                <a:solidFill>
                  <a:schemeClr val="tx1"/>
                </a:solidFill>
                <a:effectLst/>
                <a:latin typeface="+mn-lt"/>
                <a:ea typeface="+mn-ea"/>
                <a:cs typeface="+mn-cs"/>
              </a:rPr>
              <a:t> to lack of space and school buildings, silos, barns and henhouses were also used as spaces for residential schools.</a:t>
            </a:r>
          </a:p>
          <a:p>
            <a:endParaRPr lang="en-US" sz="1200" kern="1200" baseline="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Image credits, left to right:</a:t>
            </a:r>
          </a:p>
          <a:p>
            <a:endParaRPr lang="en-CA"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“The Old Sun Residential School on the Blackfoot (</a:t>
            </a:r>
            <a:r>
              <a:rPr lang="en-CA" sz="1200" kern="1200" dirty="0" err="1">
                <a:solidFill>
                  <a:schemeClr val="tx1"/>
                </a:solidFill>
                <a:effectLst/>
                <a:latin typeface="+mn-lt"/>
                <a:ea typeface="+mn-ea"/>
                <a:cs typeface="+mn-cs"/>
              </a:rPr>
              <a:t>Sikisika</a:t>
            </a:r>
            <a:r>
              <a:rPr lang="en-CA" sz="1200" kern="1200" dirty="0">
                <a:solidFill>
                  <a:schemeClr val="tx1"/>
                </a:solidFill>
                <a:effectLst/>
                <a:latin typeface="+mn-lt"/>
                <a:ea typeface="+mn-ea"/>
                <a:cs typeface="+mn-cs"/>
              </a:rPr>
              <a:t>) reserve near </a:t>
            </a:r>
            <a:r>
              <a:rPr lang="en-CA" sz="1200" kern="1200" dirty="0" err="1">
                <a:solidFill>
                  <a:schemeClr val="tx1"/>
                </a:solidFill>
                <a:effectLst/>
                <a:latin typeface="+mn-lt"/>
                <a:ea typeface="+mn-ea"/>
                <a:cs typeface="+mn-cs"/>
              </a:rPr>
              <a:t>Gleichen</a:t>
            </a:r>
            <a:r>
              <a:rPr lang="en-CA" sz="1200" kern="1200" dirty="0">
                <a:solidFill>
                  <a:schemeClr val="tx1"/>
                </a:solidFill>
                <a:effectLst/>
                <a:latin typeface="+mn-lt"/>
                <a:ea typeface="+mn-ea"/>
                <a:cs typeface="+mn-cs"/>
              </a:rPr>
              <a:t> in southern Alberta.”</a:t>
            </a:r>
          </a:p>
          <a:p>
            <a:pPr marL="0" marR="0" lvl="0" indent="0" algn="l" defTabSz="4572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	</a:t>
            </a:r>
            <a:r>
              <a:rPr lang="en-CA" sz="1200" u="sng" kern="1200" dirty="0">
                <a:solidFill>
                  <a:schemeClr val="tx1"/>
                </a:solidFill>
                <a:effectLst/>
                <a:latin typeface="+mn-lt"/>
                <a:ea typeface="+mn-ea"/>
                <a:cs typeface="+mn-cs"/>
                <a:hlinkClick r:id="rId3"/>
              </a:rPr>
              <a:t>https://www.anglican.ca/tr/histories/old-sun/</a:t>
            </a:r>
            <a:endParaRPr lang="en-CA" sz="1200" kern="1200" dirty="0">
              <a:solidFill>
                <a:schemeClr val="tx1"/>
              </a:solidFill>
              <a:effectLst/>
              <a:latin typeface="+mn-lt"/>
              <a:ea typeface="+mn-ea"/>
              <a:cs typeface="+mn-cs"/>
            </a:endParaRPr>
          </a:p>
          <a:p>
            <a:endParaRPr lang="en-CA"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“North-east corner porch of Indian Residential School shows exit from the basement and platform indicates door entrance at floor level, Indian Residential School in </a:t>
            </a:r>
            <a:r>
              <a:rPr lang="en-CA" sz="1200" kern="1200" dirty="0" err="1">
                <a:solidFill>
                  <a:schemeClr val="tx1"/>
                </a:solidFill>
                <a:effectLst/>
                <a:latin typeface="+mn-lt"/>
                <a:ea typeface="+mn-ea"/>
                <a:cs typeface="+mn-cs"/>
              </a:rPr>
              <a:t>Camperville</a:t>
            </a:r>
            <a:r>
              <a:rPr lang="en-CA" sz="1200" kern="1200" dirty="0">
                <a:solidFill>
                  <a:schemeClr val="tx1"/>
                </a:solidFill>
                <a:effectLst/>
                <a:latin typeface="+mn-lt"/>
                <a:ea typeface="+mn-ea"/>
                <a:cs typeface="+mn-cs"/>
              </a:rPr>
              <a:t>, Manitoba, circa September 1949.” </a:t>
            </a:r>
          </a:p>
          <a:p>
            <a:pPr lvl="1"/>
            <a:r>
              <a:rPr lang="en-CA" sz="1200" kern="1200" dirty="0">
                <a:solidFill>
                  <a:schemeClr val="tx1"/>
                </a:solidFill>
                <a:effectLst/>
                <a:latin typeface="+mn-lt"/>
                <a:ea typeface="+mn-ea"/>
                <a:cs typeface="+mn-cs"/>
              </a:rPr>
              <a:t>Credit: Canada. Dept. Indian and Northern Affairs / Library and Archives Canada / e011080282_s2 ; </a:t>
            </a:r>
          </a:p>
          <a:p>
            <a:pPr lvl="1"/>
            <a:r>
              <a:rPr lang="en-CA" sz="1200" kern="1200" dirty="0">
                <a:solidFill>
                  <a:schemeClr val="tx1"/>
                </a:solidFill>
                <a:effectLst/>
                <a:latin typeface="+mn-lt"/>
                <a:ea typeface="+mn-ea"/>
                <a:cs typeface="+mn-cs"/>
              </a:rPr>
              <a:t>Copyright : Expired ; Restrictions on Use : Nil </a:t>
            </a:r>
          </a:p>
          <a:p>
            <a:pPr lvl="1"/>
            <a:r>
              <a:rPr lang="en-CA" sz="1200" u="sng" kern="1200" dirty="0">
                <a:solidFill>
                  <a:schemeClr val="tx1"/>
                </a:solidFill>
                <a:effectLst/>
                <a:latin typeface="+mn-lt"/>
                <a:ea typeface="+mn-ea"/>
                <a:cs typeface="+mn-cs"/>
                <a:hlinkClick r:id="rId4"/>
              </a:rPr>
              <a:t>http://collectionscanada.gc.ca/pam_archives/index.php?fuseaction=genitem.displayItem&amp;rec_nbr=4673957&amp;lang=eng</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08507-08AB-A54B-8A5C-CDE28BE77A57}" type="slidenum">
              <a:rPr lang="en-US" smtClean="0"/>
              <a:t>4</a:t>
            </a:fld>
            <a:endParaRPr lang="en-US"/>
          </a:p>
        </p:txBody>
      </p:sp>
    </p:spTree>
    <p:extLst>
      <p:ext uri="{BB962C8B-B14F-4D97-AF65-F5344CB8AC3E}">
        <p14:creationId xmlns:p14="http://schemas.microsoft.com/office/powerpoint/2010/main" val="1421139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In 1920 the Indian Act was amended and Canadian federal legislation made it mandatory for every Indian child to be sent to residential schools upon reaching 7 years of age until 16 years of age. However, despite this legislation over 2000 students</a:t>
            </a:r>
            <a:r>
              <a:rPr lang="en-CA" sz="1200" b="1" kern="1200" baseline="0" dirty="0">
                <a:solidFill>
                  <a:schemeClr val="tx1"/>
                </a:solidFill>
                <a:effectLst/>
                <a:latin typeface="+mn-lt"/>
                <a:ea typeface="+mn-ea"/>
                <a:cs typeface="+mn-cs"/>
              </a:rPr>
              <a:t> were taken before they were even 7.</a:t>
            </a:r>
            <a:r>
              <a:rPr lang="en-CA" sz="1200" b="1" kern="1200" dirty="0">
                <a:solidFill>
                  <a:schemeClr val="tx1"/>
                </a:solidFill>
                <a:effectLst/>
                <a:latin typeface="+mn-lt"/>
                <a:ea typeface="+mn-ea"/>
                <a:cs typeface="+mn-cs"/>
              </a:rPr>
              <a:t> Six generations attended the school, arriving at between 4 and 6 years of age.</a:t>
            </a:r>
          </a:p>
          <a:p>
            <a:r>
              <a:rPr lang="en-CA" sz="1200" kern="1200" dirty="0">
                <a:solidFill>
                  <a:schemeClr val="tx1"/>
                </a:solidFill>
                <a:effectLst/>
                <a:latin typeface="+mn-lt"/>
                <a:ea typeface="+mn-ea"/>
                <a:cs typeface="+mn-cs"/>
              </a:rPr>
              <a:t> </a:t>
            </a:r>
          </a:p>
          <a:p>
            <a:pPr marL="171450" lvl="0" indent="-171450">
              <a:buFont typeface="Arial"/>
              <a:buChar char="•"/>
            </a:pPr>
            <a:r>
              <a:rPr lang="en-CA" sz="1200" kern="1200" dirty="0">
                <a:solidFill>
                  <a:schemeClr val="tx1"/>
                </a:solidFill>
                <a:effectLst/>
                <a:latin typeface="+mn-lt"/>
                <a:ea typeface="+mn-ea"/>
                <a:cs typeface="+mn-cs"/>
              </a:rPr>
              <a:t>The government paid the church to operate the schools</a:t>
            </a:r>
          </a:p>
          <a:p>
            <a:pPr marL="171450" lvl="0" indent="-171450">
              <a:buFont typeface="Arial"/>
              <a:buChar char="•"/>
            </a:pPr>
            <a:r>
              <a:rPr lang="en-CA" sz="1200" kern="1200" dirty="0">
                <a:solidFill>
                  <a:schemeClr val="tx1"/>
                </a:solidFill>
                <a:effectLst/>
                <a:latin typeface="+mn-lt"/>
                <a:ea typeface="+mn-ea"/>
                <a:cs typeface="+mn-cs"/>
              </a:rPr>
              <a:t>The Indian residential school was Underfunded</a:t>
            </a:r>
          </a:p>
          <a:p>
            <a:pPr marL="171450" lvl="0" indent="-171450">
              <a:buFont typeface="Arial"/>
              <a:buChar char="•"/>
            </a:pPr>
            <a:r>
              <a:rPr lang="en-CA" sz="1200" kern="1200" dirty="0">
                <a:solidFill>
                  <a:schemeClr val="tx1"/>
                </a:solidFill>
                <a:effectLst/>
                <a:latin typeface="+mn-lt"/>
                <a:ea typeface="+mn-ea"/>
                <a:cs typeface="+mn-cs"/>
              </a:rPr>
              <a:t>Teachers were paid less, compared to the public school</a:t>
            </a:r>
          </a:p>
          <a:p>
            <a:pPr marL="171450" lvl="0" indent="-171450">
              <a:buFont typeface="Arial"/>
              <a:buChar char="•"/>
            </a:pPr>
            <a:r>
              <a:rPr lang="en-CA" sz="1200" kern="1200" dirty="0">
                <a:solidFill>
                  <a:schemeClr val="tx1"/>
                </a:solidFill>
                <a:effectLst/>
                <a:latin typeface="+mn-lt"/>
                <a:ea typeface="+mn-ea"/>
                <a:cs typeface="+mn-cs"/>
              </a:rPr>
              <a:t>Residential schools operated farms to both feed and subsidize the schools</a:t>
            </a:r>
          </a:p>
          <a:p>
            <a:pPr marL="171450" lvl="0" indent="-171450">
              <a:buFont typeface="Arial"/>
              <a:buChar char="•"/>
            </a:pPr>
            <a:r>
              <a:rPr lang="en-CA" sz="1200" kern="1200" dirty="0">
                <a:solidFill>
                  <a:schemeClr val="tx1"/>
                </a:solidFill>
                <a:effectLst/>
                <a:latin typeface="+mn-lt"/>
                <a:ea typeface="+mn-ea"/>
                <a:cs typeface="+mn-cs"/>
              </a:rPr>
              <a:t>Residential</a:t>
            </a:r>
            <a:r>
              <a:rPr lang="en-CA" sz="1200" kern="1200" baseline="0" dirty="0">
                <a:solidFill>
                  <a:schemeClr val="tx1"/>
                </a:solidFill>
                <a:effectLst/>
                <a:latin typeface="+mn-lt"/>
                <a:ea typeface="+mn-ea"/>
                <a:cs typeface="+mn-cs"/>
              </a:rPr>
              <a:t> schools were on the </a:t>
            </a:r>
            <a:r>
              <a:rPr lang="en-CA" sz="1200" kern="1200" dirty="0">
                <a:solidFill>
                  <a:schemeClr val="tx1"/>
                </a:solidFill>
                <a:effectLst/>
                <a:latin typeface="+mn-lt"/>
                <a:ea typeface="+mn-ea"/>
                <a:cs typeface="+mn-cs"/>
              </a:rPr>
              <a:t>“half day system”: students attended classes for half the day and did labour the other half (operated the farm, in the guise of “industrial training”).</a:t>
            </a:r>
          </a:p>
          <a:p>
            <a:pPr marL="171450" lvl="0" indent="-171450">
              <a:buFont typeface="Arial"/>
              <a:buChar char="•"/>
            </a:pPr>
            <a:r>
              <a:rPr lang="en-CA" sz="1200" kern="1200" dirty="0">
                <a:solidFill>
                  <a:schemeClr val="tx1"/>
                </a:solidFill>
                <a:effectLst/>
                <a:latin typeface="+mn-lt"/>
                <a:ea typeface="+mn-ea"/>
                <a:cs typeface="+mn-cs"/>
              </a:rPr>
              <a:t>Abuse inherent in the system (emotional, physical and sexual abuse):</a:t>
            </a:r>
            <a:r>
              <a:rPr lang="en-CA" sz="1200" kern="1200" baseline="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Removing the children from their communities to “kill the Indian in them”</a:t>
            </a:r>
          </a:p>
          <a:p>
            <a:r>
              <a:rPr lang="en-CA" sz="120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Image credit:</a:t>
            </a:r>
          </a:p>
          <a:p>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“Inuit children who lived too far away and had to stay at school during the summer. Anglican Mission School.”</a:t>
            </a:r>
          </a:p>
          <a:p>
            <a:pPr lvl="1"/>
            <a:r>
              <a:rPr lang="en-CA" sz="1200" kern="1200" dirty="0">
                <a:solidFill>
                  <a:schemeClr val="tx1"/>
                </a:solidFill>
                <a:effectLst/>
                <a:latin typeface="+mn-lt"/>
                <a:ea typeface="+mn-ea"/>
                <a:cs typeface="+mn-cs"/>
              </a:rPr>
              <a:t>Credit: M. Meikle / Library and Archives Canada / PA-101771</a:t>
            </a:r>
            <a:br>
              <a:rPr lang="en-CA" sz="1200" kern="1200" dirty="0">
                <a:solidFill>
                  <a:schemeClr val="tx1"/>
                </a:solidFill>
                <a:effectLst/>
                <a:latin typeface="+mn-lt"/>
                <a:ea typeface="+mn-ea"/>
                <a:cs typeface="+mn-cs"/>
              </a:rPr>
            </a:br>
            <a:r>
              <a:rPr lang="en-CA" sz="1200" kern="1200" dirty="0">
                <a:solidFill>
                  <a:schemeClr val="tx1"/>
                </a:solidFill>
                <a:effectLst/>
                <a:latin typeface="+mn-lt"/>
                <a:ea typeface="+mn-ea"/>
                <a:cs typeface="+mn-cs"/>
              </a:rPr>
              <a:t>Restrictions on use: Nil</a:t>
            </a:r>
            <a:br>
              <a:rPr lang="en-CA" sz="1200" kern="1200" dirty="0">
                <a:solidFill>
                  <a:schemeClr val="tx1"/>
                </a:solidFill>
                <a:effectLst/>
                <a:latin typeface="+mn-lt"/>
                <a:ea typeface="+mn-ea"/>
                <a:cs typeface="+mn-cs"/>
              </a:rPr>
            </a:br>
            <a:r>
              <a:rPr lang="en-CA" sz="1200" kern="1200" dirty="0">
                <a:solidFill>
                  <a:schemeClr val="tx1"/>
                </a:solidFill>
                <a:effectLst/>
                <a:latin typeface="+mn-lt"/>
                <a:ea typeface="+mn-ea"/>
                <a:cs typeface="+mn-cs"/>
              </a:rPr>
              <a:t>Copyright: Expired</a:t>
            </a:r>
          </a:p>
          <a:p>
            <a:pPr lvl="1"/>
            <a:r>
              <a:rPr lang="en-CA" sz="1200" u="sng" kern="1200" dirty="0">
                <a:solidFill>
                  <a:schemeClr val="tx1"/>
                </a:solidFill>
                <a:effectLst/>
                <a:latin typeface="+mn-lt"/>
                <a:ea typeface="+mn-ea"/>
                <a:cs typeface="+mn-cs"/>
                <a:hlinkClick r:id="rId3"/>
              </a:rPr>
              <a:t>http://collectionscanada.gc.ca/ourl/res.php?url_ver=Z39.88-2004&amp;url_tim=2019-05-13T19%3A37%3A07Z&amp;url_ctx_fmt=info%3Aofi%2Ffmt%3Akev%3Amtx%3Actx&amp;rft_dat=3193915&amp;rfr_id=info%3Asid%2Fcollectionscanada.gc.ca%3Apam&amp;lang=eng</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F1E08507-08AB-A54B-8A5C-CDE28BE77A57}" type="slidenum">
              <a:rPr lang="en-US" smtClean="0"/>
              <a:t>5</a:t>
            </a:fld>
            <a:endParaRPr lang="en-US"/>
          </a:p>
        </p:txBody>
      </p:sp>
    </p:spTree>
    <p:extLst>
      <p:ext uri="{BB962C8B-B14F-4D97-AF65-F5344CB8AC3E}">
        <p14:creationId xmlns:p14="http://schemas.microsoft.com/office/powerpoint/2010/main" val="3568267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Features of</a:t>
            </a:r>
            <a:r>
              <a:rPr lang="en-US" b="1" baseline="0" dirty="0"/>
              <a:t> Indian Residential Schools:</a:t>
            </a:r>
          </a:p>
          <a:p>
            <a:pPr marL="171450" indent="-171450">
              <a:buFont typeface="Arial"/>
              <a:buChar char="•"/>
            </a:pPr>
            <a:r>
              <a:rPr lang="en-US" sz="1200" kern="1200" dirty="0">
                <a:solidFill>
                  <a:schemeClr val="tx1"/>
                </a:solidFill>
                <a:effectLst/>
                <a:latin typeface="+mn-lt"/>
                <a:ea typeface="+mn-ea"/>
                <a:cs typeface="+mn-cs"/>
              </a:rPr>
              <a:t>Travelling a great distance aboard a cattle truck</a:t>
            </a:r>
          </a:p>
          <a:p>
            <a:pPr marL="171450" indent="-171450">
              <a:buFont typeface="Arial"/>
              <a:buChar char="•"/>
            </a:pPr>
            <a:r>
              <a:rPr lang="en-US" sz="1200" kern="1200" dirty="0">
                <a:solidFill>
                  <a:schemeClr val="tx1"/>
                </a:solidFill>
                <a:effectLst/>
                <a:latin typeface="+mn-lt"/>
                <a:ea typeface="+mn-ea"/>
                <a:cs typeface="+mn-cs"/>
              </a:rPr>
              <a:t>Kids were often not allowed to go home</a:t>
            </a:r>
            <a:r>
              <a:rPr lang="en-US" sz="1200" kern="1200" baseline="0" dirty="0">
                <a:solidFill>
                  <a:schemeClr val="tx1"/>
                </a:solidFill>
                <a:effectLst/>
                <a:latin typeface="+mn-lt"/>
                <a:ea typeface="+mn-ea"/>
                <a:cs typeface="+mn-cs"/>
              </a:rPr>
              <a:t> and were not permitted to visit other family members in the school.</a:t>
            </a:r>
            <a:endParaRPr lang="en-US" sz="1200" kern="1200" dirty="0">
              <a:solidFill>
                <a:schemeClr val="tx1"/>
              </a:solidFill>
              <a:effectLst/>
              <a:latin typeface="+mn-lt"/>
              <a:ea typeface="+mn-ea"/>
              <a:cs typeface="+mn-cs"/>
            </a:endParaRPr>
          </a:p>
          <a:p>
            <a:pPr marL="171450" indent="-171450">
              <a:buFont typeface="Arial"/>
              <a:buChar char="•"/>
            </a:pPr>
            <a:r>
              <a:rPr lang="en-US" sz="1200" kern="1200" dirty="0">
                <a:solidFill>
                  <a:schemeClr val="tx1"/>
                </a:solidFill>
                <a:effectLst/>
                <a:latin typeface="+mn-lt"/>
                <a:ea typeface="+mn-ea"/>
                <a:cs typeface="+mn-cs"/>
              </a:rPr>
              <a:t>Removed</a:t>
            </a:r>
            <a:r>
              <a:rPr lang="en-US" sz="1200" kern="1200" baseline="0" dirty="0">
                <a:solidFill>
                  <a:schemeClr val="tx1"/>
                </a:solidFill>
                <a:effectLst/>
                <a:latin typeface="+mn-lt"/>
                <a:ea typeface="+mn-ea"/>
                <a:cs typeface="+mn-cs"/>
              </a:rPr>
              <a:t> f</a:t>
            </a:r>
            <a:r>
              <a:rPr lang="en-US" sz="1200" kern="1200" dirty="0">
                <a:solidFill>
                  <a:schemeClr val="tx1"/>
                </a:solidFill>
                <a:effectLst/>
                <a:latin typeface="+mn-lt"/>
                <a:ea typeface="+mn-ea"/>
                <a:cs typeface="+mn-cs"/>
              </a:rPr>
              <a:t>rom</a:t>
            </a:r>
            <a:r>
              <a:rPr lang="en-US" sz="1200" kern="1200" baseline="0" dirty="0">
                <a:solidFill>
                  <a:schemeClr val="tx1"/>
                </a:solidFill>
                <a:effectLst/>
                <a:latin typeface="+mn-lt"/>
                <a:ea typeface="+mn-ea"/>
                <a:cs typeface="+mn-cs"/>
              </a:rPr>
              <a:t> a collective culture and put into an institution</a:t>
            </a:r>
          </a:p>
          <a:p>
            <a:pPr marL="171450" indent="-171450">
              <a:buFont typeface="Arial"/>
              <a:buChar char="•"/>
            </a:pPr>
            <a:r>
              <a:rPr lang="en-US" sz="1200" kern="1200" baseline="0" dirty="0">
                <a:solidFill>
                  <a:schemeClr val="tx1"/>
                </a:solidFill>
                <a:effectLst/>
                <a:latin typeface="+mn-lt"/>
                <a:ea typeface="+mn-ea"/>
                <a:cs typeface="+mn-cs"/>
              </a:rPr>
              <a:t>Segregation of sexes</a:t>
            </a:r>
          </a:p>
          <a:p>
            <a:pPr marL="171450" indent="-171450">
              <a:buFont typeface="Arial"/>
              <a:buChar char="•"/>
            </a:pPr>
            <a:r>
              <a:rPr lang="en-US" sz="1200" kern="1200" dirty="0">
                <a:solidFill>
                  <a:schemeClr val="tx1"/>
                </a:solidFill>
                <a:effectLst/>
                <a:latin typeface="+mn-lt"/>
                <a:ea typeface="+mn-ea"/>
                <a:cs typeface="+mn-cs"/>
              </a:rPr>
              <a:t>Cutting off hair</a:t>
            </a:r>
            <a:endParaRPr lang="en-CA" sz="1200" kern="1200" dirty="0">
              <a:solidFill>
                <a:schemeClr val="tx1"/>
              </a:solidFill>
              <a:effectLst/>
              <a:latin typeface="+mn-lt"/>
              <a:ea typeface="+mn-ea"/>
              <a:cs typeface="+mn-cs"/>
            </a:endParaRPr>
          </a:p>
          <a:p>
            <a:pPr marL="171450" indent="-171450">
              <a:buFont typeface="Arial"/>
              <a:buChar char="•"/>
            </a:pPr>
            <a:r>
              <a:rPr lang="en-US" sz="1200" kern="1200" dirty="0">
                <a:solidFill>
                  <a:schemeClr val="tx1"/>
                </a:solidFill>
                <a:effectLst/>
                <a:latin typeface="+mn-lt"/>
                <a:ea typeface="+mn-ea"/>
                <a:cs typeface="+mn-cs"/>
              </a:rPr>
              <a:t>Regimentation of children’s lives</a:t>
            </a:r>
            <a:endParaRPr lang="en-CA" sz="1200" kern="1200" dirty="0">
              <a:solidFill>
                <a:schemeClr val="tx1"/>
              </a:solidFill>
              <a:effectLst/>
              <a:latin typeface="+mn-lt"/>
              <a:ea typeface="+mn-ea"/>
              <a:cs typeface="+mn-cs"/>
            </a:endParaRPr>
          </a:p>
          <a:p>
            <a:pPr marL="171450" indent="-171450">
              <a:buFont typeface="Arial"/>
              <a:buChar char="•"/>
            </a:pPr>
            <a:r>
              <a:rPr lang="en-US" sz="1200" kern="1200" dirty="0">
                <a:solidFill>
                  <a:schemeClr val="tx1"/>
                </a:solidFill>
                <a:effectLst/>
                <a:latin typeface="+mn-lt"/>
                <a:ea typeface="+mn-ea"/>
                <a:cs typeface="+mn-cs"/>
              </a:rPr>
              <a:t>Forced use of English, punished if using their language(s)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Kids were not allowed to wear their traditional cloths</a:t>
            </a:r>
            <a:r>
              <a:rPr lang="en-US" sz="1200" kern="1200" baseline="0" dirty="0">
                <a:solidFill>
                  <a:schemeClr val="tx1"/>
                </a:solidFill>
                <a:effectLst/>
                <a:latin typeface="+mn-lt"/>
                <a:ea typeface="+mn-ea"/>
                <a:cs typeface="+mn-cs"/>
              </a:rPr>
              <a:t> or hold onto any cultural item</a:t>
            </a:r>
            <a:endParaRPr lang="en-CA" sz="1200" kern="1200" dirty="0">
              <a:solidFill>
                <a:schemeClr val="tx1"/>
              </a:solidFill>
              <a:effectLst/>
              <a:latin typeface="+mn-lt"/>
              <a:ea typeface="+mn-ea"/>
              <a:cs typeface="+mn-cs"/>
            </a:endParaRPr>
          </a:p>
          <a:p>
            <a:pPr marL="171450" indent="-171450">
              <a:buFont typeface="Arial"/>
              <a:buChar char="•"/>
            </a:pPr>
            <a:r>
              <a:rPr lang="en-US" sz="1200" kern="1200" dirty="0">
                <a:solidFill>
                  <a:schemeClr val="tx1"/>
                </a:solidFill>
                <a:effectLst/>
                <a:latin typeface="+mn-lt"/>
                <a:ea typeface="+mn-ea"/>
                <a:cs typeface="+mn-cs"/>
              </a:rPr>
              <a:t>Dormitory situation for sleeping</a:t>
            </a:r>
            <a:endParaRPr lang="en-CA" sz="1200" kern="1200" dirty="0">
              <a:solidFill>
                <a:schemeClr val="tx1"/>
              </a:solidFill>
              <a:effectLst/>
              <a:latin typeface="+mn-lt"/>
              <a:ea typeface="+mn-ea"/>
              <a:cs typeface="+mn-cs"/>
            </a:endParaRPr>
          </a:p>
          <a:p>
            <a:pPr marL="171450" indent="-171450">
              <a:buFont typeface="Arial"/>
              <a:buChar char="•"/>
            </a:pPr>
            <a:r>
              <a:rPr lang="en-US" sz="1200" kern="1200" dirty="0">
                <a:solidFill>
                  <a:schemeClr val="tx1"/>
                </a:solidFill>
                <a:effectLst/>
                <a:latin typeface="+mn-lt"/>
                <a:ea typeface="+mn-ea"/>
                <a:cs typeface="+mn-cs"/>
              </a:rPr>
              <a:t>Forced work by children to maintain the institution</a:t>
            </a:r>
            <a:endParaRPr lang="en-CA" sz="1200" kern="1200" dirty="0">
              <a:solidFill>
                <a:schemeClr val="tx1"/>
              </a:solidFill>
              <a:effectLst/>
              <a:latin typeface="+mn-lt"/>
              <a:ea typeface="+mn-ea"/>
              <a:cs typeface="+mn-cs"/>
            </a:endParaRPr>
          </a:p>
          <a:p>
            <a:pPr marL="171450" indent="-171450">
              <a:buFont typeface="Arial"/>
              <a:buChar char="•"/>
            </a:pPr>
            <a:r>
              <a:rPr lang="en-US" sz="1200" kern="1200" dirty="0">
                <a:solidFill>
                  <a:schemeClr val="tx1"/>
                </a:solidFill>
                <a:effectLst/>
                <a:latin typeface="+mn-lt"/>
                <a:ea typeface="+mn-ea"/>
                <a:cs typeface="+mn-cs"/>
              </a:rPr>
              <a:t>Poor food</a:t>
            </a:r>
            <a:endParaRPr lang="en-CA" sz="1200" kern="1200" dirty="0">
              <a:solidFill>
                <a:schemeClr val="tx1"/>
              </a:solidFill>
              <a:effectLst/>
              <a:latin typeface="+mn-lt"/>
              <a:ea typeface="+mn-ea"/>
              <a:cs typeface="+mn-cs"/>
            </a:endParaRPr>
          </a:p>
          <a:p>
            <a:pPr marL="171450" indent="-171450">
              <a:buFont typeface="Arial"/>
              <a:buChar char="•"/>
            </a:pPr>
            <a:r>
              <a:rPr lang="en-CA" sz="1200" kern="1200" dirty="0">
                <a:solidFill>
                  <a:schemeClr val="tx1"/>
                </a:solidFill>
                <a:effectLst/>
                <a:latin typeface="+mn-lt"/>
                <a:ea typeface="+mn-ea"/>
                <a:cs typeface="+mn-cs"/>
              </a:rPr>
              <a:t>L</a:t>
            </a:r>
            <a:r>
              <a:rPr lang="en-US" sz="1200" kern="1200" dirty="0" err="1">
                <a:solidFill>
                  <a:schemeClr val="tx1"/>
                </a:solidFill>
                <a:effectLst/>
                <a:latin typeface="+mn-lt"/>
                <a:ea typeface="+mn-ea"/>
                <a:cs typeface="+mn-cs"/>
              </a:rPr>
              <a:t>oneliness</a:t>
            </a:r>
            <a:endParaRPr lang="en-US" sz="1200"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endParaRPr lang="en-CA" sz="1200" b="0" kern="1200" baseline="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CA" sz="1200" b="1" kern="1200" dirty="0">
                <a:solidFill>
                  <a:schemeClr val="tx1"/>
                </a:solidFill>
                <a:effectLst/>
                <a:latin typeface="+mn-lt"/>
                <a:ea typeface="+mn-ea"/>
                <a:cs typeface="+mn-cs"/>
              </a:rPr>
              <a:t>Image credits, top to bottom:</a:t>
            </a:r>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lang="en-CA"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“Undated photo from St. Anne’s Indian Residential School.”</a:t>
            </a:r>
          </a:p>
          <a:p>
            <a:pPr marL="457200" lvl="1" indent="0">
              <a:buFont typeface="Arial" panose="020B0604020202020204" pitchFamily="34" charset="0"/>
              <a:buNone/>
            </a:pPr>
            <a:r>
              <a:rPr lang="en-CA" sz="1200" kern="1200" dirty="0">
                <a:solidFill>
                  <a:schemeClr val="tx1"/>
                </a:solidFill>
                <a:effectLst/>
                <a:latin typeface="+mn-lt"/>
                <a:ea typeface="+mn-ea"/>
                <a:cs typeface="+mn-cs"/>
              </a:rPr>
              <a:t>Courtesy of the National Centre  for Truth and Reconciliation.</a:t>
            </a:r>
          </a:p>
          <a:p>
            <a:pPr lvl="1"/>
            <a:r>
              <a:rPr lang="en-CA" sz="1200" kern="1200" dirty="0">
                <a:solidFill>
                  <a:schemeClr val="tx1"/>
                </a:solidFill>
                <a:effectLst/>
                <a:latin typeface="+mn-lt"/>
                <a:ea typeface="+mn-ea"/>
                <a:cs typeface="+mn-cs"/>
              </a:rPr>
              <a:t>https://</a:t>
            </a:r>
            <a:r>
              <a:rPr lang="en-CA" sz="1200" kern="1200" dirty="0" err="1">
                <a:solidFill>
                  <a:schemeClr val="tx1"/>
                </a:solidFill>
                <a:effectLst/>
                <a:latin typeface="+mn-lt"/>
                <a:ea typeface="+mn-ea"/>
                <a:cs typeface="+mn-cs"/>
              </a:rPr>
              <a:t>aptnnews.ca</a:t>
            </a:r>
            <a:r>
              <a:rPr lang="en-CA" sz="1200" kern="1200" dirty="0">
                <a:solidFill>
                  <a:schemeClr val="tx1"/>
                </a:solidFill>
                <a:effectLst/>
                <a:latin typeface="+mn-lt"/>
                <a:ea typeface="+mn-ea"/>
                <a:cs typeface="+mn-cs"/>
              </a:rPr>
              <a:t>/2019/04/12/supreme-court-upholds-residential-school-compensation-for-former-student/</a:t>
            </a:r>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lang="en-CA"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“Group of female students [7th from left Josephine Gillis (nee Hamilton), 8th from left Eleanor Halcrow (nee Ross)] and a nun (Sister Antoine) in a classroom at Cross Lake Indian Residential School, Cross Lake, Manitoba, February 1940.”</a:t>
            </a:r>
          </a:p>
          <a:p>
            <a:pPr lvl="1"/>
            <a:r>
              <a:rPr lang="en-CA" sz="1200" kern="1200" dirty="0">
                <a:solidFill>
                  <a:schemeClr val="tx1"/>
                </a:solidFill>
                <a:effectLst/>
                <a:latin typeface="+mn-lt"/>
                <a:ea typeface="+mn-ea"/>
                <a:cs typeface="+mn-cs"/>
              </a:rPr>
              <a:t>Credit: Canada. Dept. Indian and Northern Affairs / Library and Archives Canada / e011080274 ; </a:t>
            </a:r>
          </a:p>
          <a:p>
            <a:pPr lvl="1"/>
            <a:r>
              <a:rPr lang="en-CA" sz="1200" kern="1200" dirty="0">
                <a:solidFill>
                  <a:schemeClr val="tx1"/>
                </a:solidFill>
                <a:effectLst/>
                <a:latin typeface="+mn-lt"/>
                <a:ea typeface="+mn-ea"/>
                <a:cs typeface="+mn-cs"/>
              </a:rPr>
              <a:t>Copyright : Expired ; </a:t>
            </a:r>
          </a:p>
          <a:p>
            <a:pPr lvl="1"/>
            <a:r>
              <a:rPr lang="en-CA" sz="1200" kern="1200" dirty="0">
                <a:solidFill>
                  <a:schemeClr val="tx1"/>
                </a:solidFill>
                <a:effectLst/>
                <a:latin typeface="+mn-lt"/>
                <a:ea typeface="+mn-ea"/>
                <a:cs typeface="+mn-cs"/>
              </a:rPr>
              <a:t>Restrictions on Use : Nil</a:t>
            </a:r>
          </a:p>
          <a:p>
            <a:pPr lvl="1"/>
            <a:r>
              <a:rPr lang="en-CA" sz="1200" u="sng" kern="1200" dirty="0">
                <a:solidFill>
                  <a:schemeClr val="tx1"/>
                </a:solidFill>
                <a:effectLst/>
                <a:latin typeface="+mn-lt"/>
                <a:ea typeface="+mn-ea"/>
                <a:cs typeface="+mn-cs"/>
                <a:hlinkClick r:id="rId3"/>
              </a:rPr>
              <a:t>http://collectionscanada.gc.ca/ourl/res.php?url_ver=Z39.88-2004&amp;url_tim=2019-05-13T17%3A17%3A11Z&amp;url_ctx_fmt=info%3Aofi%2Ffmt%3Akev%3Amtx%3Actx&amp;rft_dat=4673899&amp;rfr_id=info%3Asid%2Fcollectionscanada.gc.ca%3Apam&amp;lang=eng</a:t>
            </a:r>
            <a:endParaRPr lang="en-CA"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lang="en-CA" sz="1200" b="1" kern="1200" dirty="0">
              <a:solidFill>
                <a:schemeClr val="tx1"/>
              </a:solidFill>
              <a:effectLst/>
              <a:latin typeface="+mn-lt"/>
              <a:ea typeface="+mn-ea"/>
              <a:cs typeface="+mn-cs"/>
            </a:endParaRPr>
          </a:p>
          <a:p>
            <a:pPr marL="171450" indent="-171450">
              <a:buFont typeface="Arial"/>
              <a:buChar char="•"/>
            </a:pPr>
            <a:endParaRPr lang="en-US" baseline="0" dirty="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F1E08507-08AB-A54B-8A5C-CDE28BE77A57}" type="slidenum">
              <a:rPr lang="en-US" smtClean="0"/>
              <a:t>6</a:t>
            </a:fld>
            <a:endParaRPr lang="en-US"/>
          </a:p>
        </p:txBody>
      </p:sp>
    </p:spTree>
    <p:extLst>
      <p:ext uri="{BB962C8B-B14F-4D97-AF65-F5344CB8AC3E}">
        <p14:creationId xmlns:p14="http://schemas.microsoft.com/office/powerpoint/2010/main" val="1439176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Food:</a:t>
            </a:r>
            <a:endParaRPr lang="en-CA" sz="1200" b="1" kern="1200" dirty="0">
              <a:solidFill>
                <a:schemeClr val="tx1"/>
              </a:solidFill>
              <a:effectLst/>
              <a:latin typeface="+mn-lt"/>
              <a:ea typeface="+mn-ea"/>
              <a:cs typeface="+mn-cs"/>
            </a:endParaRPr>
          </a:p>
          <a:p>
            <a:pPr marL="171450" indent="-171450">
              <a:buFont typeface="Arial"/>
              <a:buChar char="•"/>
            </a:pPr>
            <a:r>
              <a:rPr lang="en-US" sz="1200" kern="1200" dirty="0">
                <a:solidFill>
                  <a:schemeClr val="tx1"/>
                </a:solidFill>
                <a:effectLst/>
                <a:latin typeface="+mn-lt"/>
                <a:ea typeface="+mn-ea"/>
                <a:cs typeface="+mn-cs"/>
              </a:rPr>
              <a:t>The food was notoriously bad in Indian Residential Schools. This was in</a:t>
            </a:r>
            <a:r>
              <a:rPr lang="en-CA"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part due to economics. Schools were always short of funds; however, staff</a:t>
            </a:r>
            <a:r>
              <a:rPr lang="en-CA"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were always fed adequately. This would tend to support the notion that the</a:t>
            </a:r>
            <a:r>
              <a:rPr lang="en-CA"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perception of First Nations being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inferior seems to have permitted a lack of</a:t>
            </a:r>
            <a:r>
              <a:rPr lang="en-CA"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empathy on the part of the staff.</a:t>
            </a:r>
          </a:p>
          <a:p>
            <a:pPr marL="171450" indent="-171450">
              <a:buFont typeface="Arial"/>
              <a:buChar char="•"/>
            </a:pPr>
            <a:r>
              <a:rPr lang="en-US" sz="1200" kern="1200" dirty="0">
                <a:solidFill>
                  <a:schemeClr val="tx1"/>
                </a:solidFill>
                <a:effectLst/>
                <a:latin typeface="+mn-lt"/>
                <a:ea typeface="+mn-ea"/>
                <a:cs typeface="+mn-cs"/>
              </a:rPr>
              <a:t>As</a:t>
            </a:r>
            <a:r>
              <a:rPr lang="en-US" sz="1200" kern="1200" baseline="0" dirty="0">
                <a:solidFill>
                  <a:schemeClr val="tx1"/>
                </a:solidFill>
                <a:effectLst/>
                <a:latin typeface="+mn-lt"/>
                <a:ea typeface="+mn-ea"/>
                <a:cs typeface="+mn-cs"/>
              </a:rPr>
              <a:t> a punishment, food would be taken away from the students.</a:t>
            </a:r>
          </a:p>
          <a:p>
            <a:pPr marL="0" indent="0">
              <a:buFont typeface="Arial"/>
              <a:buNone/>
            </a:pPr>
            <a:endParaRPr lang="en-US" sz="1200" kern="1200" baseline="0" dirty="0">
              <a:solidFill>
                <a:schemeClr val="tx1"/>
              </a:solidFill>
              <a:effectLst/>
              <a:latin typeface="+mn-lt"/>
              <a:ea typeface="+mn-ea"/>
              <a:cs typeface="+mn-cs"/>
            </a:endParaRPr>
          </a:p>
          <a:p>
            <a:pPr marL="0" indent="0">
              <a:buFont typeface="Arial"/>
              <a:buNone/>
            </a:pPr>
            <a:r>
              <a:rPr lang="en-US" sz="1200" b="1" kern="1200" baseline="0" dirty="0">
                <a:solidFill>
                  <a:schemeClr val="tx1"/>
                </a:solidFill>
                <a:effectLst/>
                <a:latin typeface="+mn-lt"/>
                <a:ea typeface="+mn-ea"/>
                <a:cs typeface="+mn-cs"/>
              </a:rPr>
              <a:t>Sleeping condition:</a:t>
            </a:r>
          </a:p>
          <a:p>
            <a:pPr marL="171450" indent="-171450">
              <a:buFont typeface="Arial"/>
              <a:buChar char="•"/>
            </a:pPr>
            <a:r>
              <a:rPr lang="en-US" sz="1200" kern="1200" baseline="0" dirty="0">
                <a:solidFill>
                  <a:schemeClr val="tx1"/>
                </a:solidFill>
                <a:effectLst/>
                <a:latin typeface="+mn-lt"/>
                <a:ea typeface="+mn-ea"/>
                <a:cs typeface="+mn-cs"/>
              </a:rPr>
              <a:t>Students slept on thin, narrow mattresses on single beds. (beds were made out of flour sack, stuffed with straw. Students changed the straw once a year and washed their bed sheets once a month)</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Coping and survival:</a:t>
            </a:r>
            <a:endParaRPr lang="en-CA"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Students coped with the Indian Residential School experience in different ways.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When students returned home from Indian Residential Schools, they often felt</a:t>
            </a:r>
            <a:r>
              <a:rPr lang="en-CA"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estranged from their families and communities (a stranger</a:t>
            </a:r>
            <a:r>
              <a:rPr lang="en-US" sz="1200" kern="1200" baseline="0" dirty="0">
                <a:solidFill>
                  <a:schemeClr val="tx1"/>
                </a:solidFill>
                <a:effectLst/>
                <a:latin typeface="+mn-lt"/>
                <a:ea typeface="+mn-ea"/>
                <a:cs typeface="+mn-cs"/>
              </a:rPr>
              <a:t> at home)</a:t>
            </a:r>
            <a:r>
              <a:rPr lang="en-U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In many cases parenting skills were lost because children had no role models</a:t>
            </a:r>
            <a:r>
              <a:rPr lang="en-CA"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follow; the effects accumulated over generations.</a:t>
            </a:r>
            <a:endParaRPr lang="en-CA" sz="1200" kern="1200" dirty="0">
              <a:solidFill>
                <a:schemeClr val="tx1"/>
              </a:solidFill>
              <a:effectLst/>
              <a:latin typeface="+mn-lt"/>
              <a:ea typeface="+mn-ea"/>
              <a:cs typeface="+mn-cs"/>
            </a:endParaRPr>
          </a:p>
          <a:p>
            <a:pPr marL="171450" lvl="0" indent="-171450">
              <a:buFont typeface="Arial"/>
              <a:buChar char="•"/>
            </a:pPr>
            <a:r>
              <a:rPr lang="en-US" sz="1200" kern="1200" dirty="0">
                <a:solidFill>
                  <a:schemeClr val="tx1"/>
                </a:solidFill>
                <a:effectLst/>
                <a:latin typeface="+mn-lt"/>
                <a:ea typeface="+mn-ea"/>
                <a:cs typeface="+mn-cs"/>
              </a:rPr>
              <a:t>Many students of Indian Residential Schools experienced a sense of inferiority</a:t>
            </a:r>
            <a:r>
              <a:rPr lang="en-CA"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or lack of self confidence.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CA" dirty="0">
                <a:effectLst/>
              </a:rPr>
              <a:t> </a:t>
            </a:r>
            <a:r>
              <a:rPr lang="en-CA" sz="1200" kern="1200" dirty="0">
                <a:solidFill>
                  <a:schemeClr val="tx1"/>
                </a:solidFill>
                <a:effectLst/>
                <a:latin typeface="+mn-lt"/>
                <a:ea typeface="+mn-ea"/>
                <a:cs typeface="+mn-cs"/>
              </a:rPr>
              <a:t>Some students ran away from the Indian residential school.</a:t>
            </a:r>
            <a:endParaRPr lang="en-CA" dirty="0">
              <a:effectLst/>
            </a:endParaRPr>
          </a:p>
          <a:p>
            <a:pPr marL="171450" indent="-171450">
              <a:buFont typeface="Arial"/>
              <a:buChar char="•"/>
            </a:pPr>
            <a:r>
              <a:rPr lang="en-CA" dirty="0">
                <a:effectLst/>
              </a:rPr>
              <a:t>There</a:t>
            </a:r>
            <a:r>
              <a:rPr lang="en-CA" baseline="0" dirty="0">
                <a:effectLst/>
              </a:rPr>
              <a:t> are</a:t>
            </a:r>
            <a:r>
              <a:rPr lang="en-CA" dirty="0">
                <a:effectLst/>
              </a:rPr>
              <a:t> 6,000 recorded deaths of children at</a:t>
            </a:r>
            <a:r>
              <a:rPr lang="en-CA" baseline="0" dirty="0">
                <a:effectLst/>
              </a:rPr>
              <a:t> Canadian</a:t>
            </a:r>
            <a:r>
              <a:rPr lang="en-CA" dirty="0">
                <a:effectLst/>
              </a:rPr>
              <a:t> Residential Schools.</a:t>
            </a:r>
          </a:p>
          <a:p>
            <a:pPr marL="171450" indent="-171450">
              <a:buFont typeface="Arial"/>
              <a:buChar char="•"/>
            </a:pPr>
            <a:endParaRPr lang="en-CA" dirty="0">
              <a:effectLst/>
            </a:endParaRPr>
          </a:p>
          <a:p>
            <a:r>
              <a:rPr lang="en-CA" sz="1200" b="1" kern="1200" dirty="0">
                <a:solidFill>
                  <a:schemeClr val="tx1"/>
                </a:solidFill>
                <a:effectLst/>
                <a:latin typeface="+mn-lt"/>
                <a:ea typeface="+mn-ea"/>
                <a:cs typeface="+mn-cs"/>
              </a:rPr>
              <a:t>Image credits, left to right:</a:t>
            </a:r>
          </a:p>
          <a:p>
            <a:endParaRPr lang="en-CA"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“1950: children in their dormitory at a Canadian boarding school.”</a:t>
            </a:r>
          </a:p>
          <a:p>
            <a:pPr marL="0" indent="0">
              <a:buFont typeface="Arial" panose="020B0604020202020204" pitchFamily="34" charset="0"/>
              <a:buNone/>
            </a:pP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Hulton</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Achives</a:t>
            </a:r>
            <a:r>
              <a:rPr lang="en-CA" sz="1200" kern="1200" dirty="0">
                <a:solidFill>
                  <a:schemeClr val="tx1"/>
                </a:solidFill>
                <a:effectLst/>
                <a:latin typeface="+mn-lt"/>
                <a:ea typeface="+mn-ea"/>
                <a:cs typeface="+mn-cs"/>
              </a:rPr>
              <a:t>/Getty)</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	</a:t>
            </a:r>
            <a:r>
              <a:rPr lang="en-CA" sz="1200" u="sng" kern="1200" dirty="0">
                <a:solidFill>
                  <a:schemeClr val="tx1"/>
                </a:solidFill>
                <a:effectLst/>
                <a:latin typeface="+mn-lt"/>
                <a:ea typeface="+mn-ea"/>
                <a:cs typeface="+mn-cs"/>
                <a:hlinkClick r:id="rId3"/>
              </a:rPr>
              <a:t>https://www.abc.net.au/radionational/programs/rearvision/6587278</a:t>
            </a:r>
            <a:endParaRPr lang="en-CA" sz="1200" u="sng"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u="sng"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“Recreation and dining hall on main floor, looking east, </a:t>
            </a:r>
            <a:r>
              <a:rPr lang="en-CA" sz="1200" kern="1200" dirty="0" err="1">
                <a:solidFill>
                  <a:schemeClr val="tx1"/>
                </a:solidFill>
                <a:effectLst/>
                <a:latin typeface="+mn-lt"/>
                <a:ea typeface="+mn-ea"/>
                <a:cs typeface="+mn-cs"/>
              </a:rPr>
              <a:t>Ermineskin</a:t>
            </a:r>
            <a:r>
              <a:rPr lang="en-CA" sz="1200" kern="1200" dirty="0">
                <a:solidFill>
                  <a:schemeClr val="tx1"/>
                </a:solidFill>
                <a:effectLst/>
                <a:latin typeface="+mn-lt"/>
                <a:ea typeface="+mn-ea"/>
                <a:cs typeface="+mn-cs"/>
              </a:rPr>
              <a:t> Indian Residential School, Hobbema, Alberta, June 3, 1938.”</a:t>
            </a:r>
          </a:p>
          <a:p>
            <a:pPr lvl="1"/>
            <a:r>
              <a:rPr lang="en-CA" sz="1200" kern="1200" dirty="0">
                <a:solidFill>
                  <a:schemeClr val="tx1"/>
                </a:solidFill>
                <a:effectLst/>
                <a:latin typeface="+mn-lt"/>
                <a:ea typeface="+mn-ea"/>
                <a:cs typeface="+mn-cs"/>
              </a:rPr>
              <a:t>Credit: Canada. Dept. Indian and Northern Affairs / Library and Archives Canada / e011080289</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http://</a:t>
            </a:r>
            <a:r>
              <a:rPr lang="en-CA" sz="1200" kern="1200" dirty="0" err="1">
                <a:solidFill>
                  <a:schemeClr val="tx1"/>
                </a:solidFill>
                <a:effectLst/>
                <a:latin typeface="+mn-lt"/>
                <a:ea typeface="+mn-ea"/>
                <a:cs typeface="+mn-cs"/>
              </a:rPr>
              <a:t>knowhistory.ca</a:t>
            </a:r>
            <a:r>
              <a:rPr lang="en-CA" sz="1200" kern="1200" dirty="0">
                <a:solidFill>
                  <a:schemeClr val="tx1"/>
                </a:solidFill>
                <a:effectLst/>
                <a:latin typeface="+mn-lt"/>
                <a:ea typeface="+mn-ea"/>
                <a:cs typeface="+mn-cs"/>
              </a:rPr>
              <a:t>/dark-tourism-canadian-residential-schools-through-the-european-model/</a:t>
            </a:r>
          </a:p>
        </p:txBody>
      </p:sp>
      <p:sp>
        <p:nvSpPr>
          <p:cNvPr id="4" name="Slide Number Placeholder 3"/>
          <p:cNvSpPr>
            <a:spLocks noGrp="1"/>
          </p:cNvSpPr>
          <p:nvPr>
            <p:ph type="sldNum" sz="quarter" idx="10"/>
          </p:nvPr>
        </p:nvSpPr>
        <p:spPr/>
        <p:txBody>
          <a:bodyPr/>
          <a:lstStyle/>
          <a:p>
            <a:fld id="{F1E08507-08AB-A54B-8A5C-CDE28BE77A57}" type="slidenum">
              <a:rPr lang="en-US" smtClean="0"/>
              <a:t>7</a:t>
            </a:fld>
            <a:endParaRPr lang="en-US"/>
          </a:p>
        </p:txBody>
      </p:sp>
    </p:spTree>
    <p:extLst>
      <p:ext uri="{BB962C8B-B14F-4D97-AF65-F5344CB8AC3E}">
        <p14:creationId xmlns:p14="http://schemas.microsoft.com/office/powerpoint/2010/main" val="4037997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last Indian Residential School was closed in 1996 (personalize this date so that students realize that it is pretty recent)</a:t>
            </a:r>
          </a:p>
          <a:p>
            <a:endParaRPr lang="en-US" baseline="0" dirty="0"/>
          </a:p>
          <a:p>
            <a:r>
              <a:rPr lang="en-US" baseline="0" dirty="0"/>
              <a:t>How does all the information provided connect with our local history? </a:t>
            </a:r>
          </a:p>
          <a:p>
            <a:pPr marL="171450" indent="-171450">
              <a:buFont typeface="Arial"/>
              <a:buChar char="•"/>
            </a:pPr>
            <a:r>
              <a:rPr lang="en-US" baseline="0" dirty="0"/>
              <a:t>Address St Paul’s Indian residential School in North Vancouver</a:t>
            </a:r>
          </a:p>
          <a:p>
            <a:pPr marL="171450" indent="-171450">
              <a:buFont typeface="Arial"/>
              <a:buChar char="•"/>
            </a:pPr>
            <a:endParaRPr lang="en-US" baseline="0" dirty="0"/>
          </a:p>
          <a:p>
            <a:r>
              <a:rPr lang="en-CA" sz="1200" kern="1200" dirty="0">
                <a:solidFill>
                  <a:schemeClr val="tx1"/>
                </a:solidFill>
                <a:effectLst/>
                <a:latin typeface="+mn-lt"/>
                <a:ea typeface="+mn-ea"/>
                <a:cs typeface="+mn-cs"/>
              </a:rPr>
              <a:t>St Paul’s Indian Residential School (also known as the Squamish Indian Residential School or St. Francis Indian Residential School) was a Canadian Indian residential school and was located in the 500 Block West Keith Road at what is now the site of St. Thomas Aquinas High School in the City of North Vancouver. It was a Roman Catholic school and operated from 1899 to 1958 by the Order of the Oblates of Mary Immaculate. The students of the school were from the adjacent Mission Reserve as well other Squamish and </a:t>
            </a:r>
            <a:r>
              <a:rPr lang="en-CA" sz="1200" kern="1200" dirty="0" err="1">
                <a:solidFill>
                  <a:schemeClr val="tx1"/>
                </a:solidFill>
                <a:effectLst/>
                <a:latin typeface="+mn-lt"/>
                <a:ea typeface="+mn-ea"/>
                <a:cs typeface="+mn-cs"/>
              </a:rPr>
              <a:t>Tsleil-Waututh</a:t>
            </a:r>
            <a:r>
              <a:rPr lang="en-CA" sz="1200" kern="1200" dirty="0">
                <a:solidFill>
                  <a:schemeClr val="tx1"/>
                </a:solidFill>
                <a:effectLst/>
                <a:latin typeface="+mn-lt"/>
                <a:ea typeface="+mn-ea"/>
                <a:cs typeface="+mn-cs"/>
              </a:rPr>
              <a:t> children.</a:t>
            </a:r>
          </a:p>
          <a:p>
            <a:r>
              <a:rPr lang="en-CA" sz="120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CA" sz="1200" b="1" kern="1200" dirty="0">
                <a:solidFill>
                  <a:schemeClr val="tx1"/>
                </a:solidFill>
                <a:effectLst/>
                <a:latin typeface="+mn-lt"/>
                <a:ea typeface="+mn-ea"/>
                <a:cs typeface="+mn-cs"/>
              </a:rPr>
              <a:t>Image credits, clockwise starting at left:</a:t>
            </a:r>
          </a:p>
          <a:p>
            <a:pPr marL="0" indent="0">
              <a:buFont typeface="Arial"/>
              <a:buNone/>
            </a:pPr>
            <a:endParaRPr lang="en-US" dirty="0"/>
          </a:p>
          <a:p>
            <a:pPr marL="171450" indent="-171450">
              <a:buFont typeface="Arial" panose="020B0604020202020204" pitchFamily="34" charset="0"/>
              <a:buChar char="•"/>
            </a:pPr>
            <a:r>
              <a:rPr lang="en-CA" sz="1200" kern="1200" dirty="0">
                <a:solidFill>
                  <a:schemeClr val="tx1"/>
                </a:solidFill>
                <a:effectLst/>
                <a:latin typeface="+mn-lt"/>
                <a:ea typeface="+mn-ea"/>
                <a:cs typeface="+mn-cs"/>
              </a:rPr>
              <a:t>“The Kamloops Indian Residential School closed in 1977. Like many other residential schools in Canada, the conditions were horrific.” </a:t>
            </a:r>
          </a:p>
          <a:p>
            <a:pPr marL="0" indent="0">
              <a:buFont typeface="Arial" panose="020B0604020202020204" pitchFamily="34" charset="0"/>
              <a:buNone/>
            </a:pPr>
            <a:r>
              <a:rPr lang="en-CA" sz="1200" kern="1200" dirty="0">
                <a:solidFill>
                  <a:schemeClr val="tx1"/>
                </a:solidFill>
                <a:effectLst/>
                <a:latin typeface="+mn-lt"/>
                <a:ea typeface="+mn-ea"/>
                <a:cs typeface="+mn-cs"/>
              </a:rPr>
              <a:t>	(FILE PHOTO)</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kern="1200" dirty="0">
                <a:solidFill>
                  <a:schemeClr val="tx1"/>
                </a:solidFill>
                <a:effectLst/>
                <a:latin typeface="+mn-lt"/>
                <a:ea typeface="+mn-ea"/>
                <a:cs typeface="+mn-cs"/>
              </a:rPr>
              <a:t>	</a:t>
            </a:r>
            <a:r>
              <a:rPr lang="en-CA" sz="1200" u="sng" kern="1200" dirty="0">
                <a:solidFill>
                  <a:schemeClr val="tx1"/>
                </a:solidFill>
                <a:effectLst/>
                <a:latin typeface="+mn-lt"/>
                <a:ea typeface="+mn-ea"/>
                <a:cs typeface="+mn-cs"/>
                <a:hlinkClick r:id="rId3"/>
              </a:rPr>
              <a:t>http://truomega.ca/2018/03/21/day-scholar-coordinator-recounts-experiences-in-residential-school/</a:t>
            </a:r>
            <a:r>
              <a:rPr lang="en-CA" dirty="0">
                <a:effectLst/>
              </a:rPr>
              <a:t>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dirty="0">
              <a:effectLst/>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“Boys and girls on the SS North Pioneer leaving La Romaine for the Sept-</a:t>
            </a:r>
            <a:r>
              <a:rPr lang="en-CA" sz="1200" kern="1200" dirty="0" err="1">
                <a:solidFill>
                  <a:schemeClr val="tx1"/>
                </a:solidFill>
                <a:effectLst/>
                <a:latin typeface="+mn-lt"/>
                <a:ea typeface="+mn-ea"/>
                <a:cs typeface="+mn-cs"/>
              </a:rPr>
              <a:t>Îles</a:t>
            </a:r>
            <a:r>
              <a:rPr lang="en-CA" sz="1200" kern="1200" dirty="0">
                <a:solidFill>
                  <a:schemeClr val="tx1"/>
                </a:solidFill>
                <a:effectLst/>
                <a:latin typeface="+mn-lt"/>
                <a:ea typeface="+mn-ea"/>
                <a:cs typeface="+mn-cs"/>
              </a:rPr>
              <a:t> boarding school.”</a:t>
            </a:r>
          </a:p>
          <a:p>
            <a:pPr marL="457200" lvl="1" indent="0">
              <a:buFont typeface="Arial" panose="020B0604020202020204" pitchFamily="34" charset="0"/>
              <a:buNone/>
            </a:pPr>
            <a:r>
              <a:rPr lang="en-CA" sz="1200" kern="1200" dirty="0">
                <a:solidFill>
                  <a:schemeClr val="tx1"/>
                </a:solidFill>
                <a:effectLst/>
                <a:latin typeface="+mn-lt"/>
                <a:ea typeface="+mn-ea"/>
                <a:cs typeface="+mn-cs"/>
              </a:rPr>
              <a:t>Photo provided by </a:t>
            </a:r>
            <a:r>
              <a:rPr lang="en-CA" sz="1200" kern="1200" dirty="0" err="1">
                <a:solidFill>
                  <a:schemeClr val="tx1"/>
                </a:solidFill>
                <a:effectLst/>
                <a:latin typeface="+mn-lt"/>
                <a:ea typeface="+mn-ea"/>
                <a:cs typeface="+mn-cs"/>
              </a:rPr>
              <a:t>Bibliothèque</a:t>
            </a:r>
            <a:r>
              <a:rPr lang="en-CA" sz="1200" kern="1200" dirty="0">
                <a:solidFill>
                  <a:schemeClr val="tx1"/>
                </a:solidFill>
                <a:effectLst/>
                <a:latin typeface="+mn-lt"/>
                <a:ea typeface="+mn-ea"/>
                <a:cs typeface="+mn-cs"/>
              </a:rPr>
              <a:t> et Archives </a:t>
            </a:r>
            <a:r>
              <a:rPr lang="en-CA" sz="1200" kern="1200" dirty="0" err="1">
                <a:solidFill>
                  <a:schemeClr val="tx1"/>
                </a:solidFill>
                <a:effectLst/>
                <a:latin typeface="+mn-lt"/>
                <a:ea typeface="+mn-ea"/>
                <a:cs typeface="+mn-cs"/>
              </a:rPr>
              <a:t>nationales</a:t>
            </a:r>
            <a:r>
              <a:rPr lang="en-CA" sz="1200" kern="1200" dirty="0">
                <a:solidFill>
                  <a:schemeClr val="tx1"/>
                </a:solidFill>
                <a:effectLst/>
                <a:latin typeface="+mn-lt"/>
                <a:ea typeface="+mn-ea"/>
                <a:cs typeface="+mn-cs"/>
              </a:rPr>
              <a:t> du Québec.</a:t>
            </a:r>
          </a:p>
          <a:p>
            <a:pPr lvl="1"/>
            <a:r>
              <a:rPr lang="en-CA" sz="1200" u="sng" kern="1200" dirty="0">
                <a:solidFill>
                  <a:schemeClr val="tx1"/>
                </a:solidFill>
                <a:effectLst/>
                <a:latin typeface="+mn-lt"/>
                <a:ea typeface="+mn-ea"/>
                <a:cs typeface="+mn-cs"/>
                <a:hlinkClick r:id="rId4"/>
              </a:rPr>
              <a:t>https://www.lapresse.ca/actualites/national/201304/24/01-4644115-pensionnats-autochtones-deux-hommes-en-colere.php</a:t>
            </a:r>
            <a:endParaRPr lang="en-CA" sz="1200" u="sng" kern="1200" dirty="0">
              <a:solidFill>
                <a:schemeClr val="tx1"/>
              </a:solidFill>
              <a:effectLst/>
              <a:latin typeface="+mn-lt"/>
              <a:ea typeface="+mn-ea"/>
              <a:cs typeface="+mn-cs"/>
            </a:endParaRPr>
          </a:p>
          <a:p>
            <a:pPr lvl="1"/>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t>
            </a:r>
            <a:r>
              <a:rPr lang="en-CA" sz="1200" kern="1200" dirty="0">
                <a:solidFill>
                  <a:schemeClr val="tx1"/>
                </a:solidFill>
                <a:effectLst/>
                <a:latin typeface="+mn-lt"/>
                <a:ea typeface="+mn-ea"/>
                <a:cs typeface="+mn-cs"/>
              </a:rPr>
              <a:t>Children at the Cecilia Jeffrey Indian Residential School in Kenora, Ontario.”</a:t>
            </a:r>
          </a:p>
          <a:p>
            <a:pPr marL="457200" lvl="1" indent="0">
              <a:buFont typeface="Arial" panose="020B0604020202020204" pitchFamily="34" charset="0"/>
              <a:buNone/>
            </a:pPr>
            <a:r>
              <a:rPr lang="en-CA" sz="1200" kern="1200" dirty="0">
                <a:solidFill>
                  <a:schemeClr val="tx1"/>
                </a:solidFill>
                <a:effectLst/>
                <a:latin typeface="+mn-lt"/>
                <a:ea typeface="+mn-ea"/>
                <a:cs typeface="+mn-cs"/>
              </a:rPr>
              <a:t>Photo from the Presbyterian Church in Canada. (CBC)</a:t>
            </a:r>
          </a:p>
          <a:p>
            <a:pPr lvl="1"/>
            <a:r>
              <a:rPr lang="en-CA" sz="1200" u="sng" kern="1200" dirty="0">
                <a:solidFill>
                  <a:schemeClr val="tx1"/>
                </a:solidFill>
                <a:effectLst/>
                <a:latin typeface="+mn-lt"/>
                <a:ea typeface="+mn-ea"/>
                <a:cs typeface="+mn-cs"/>
                <a:hlinkClick r:id="rId5"/>
              </a:rPr>
              <a:t>https://www.cbc.ca/news/canada/thunder-bay/kenora-secret-path-1.3819304</a:t>
            </a:r>
            <a:endParaRPr lang="en-CA"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indent="0">
              <a:buFont typeface="Arial" panose="020B0604020202020204" pitchFamily="34" charset="0"/>
              <a:buNone/>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08507-08AB-A54B-8A5C-CDE28BE77A57}" type="slidenum">
              <a:rPr lang="en-US" smtClean="0"/>
              <a:t>8</a:t>
            </a:fld>
            <a:endParaRPr lang="en-US"/>
          </a:p>
        </p:txBody>
      </p:sp>
    </p:spTree>
    <p:extLst>
      <p:ext uri="{BB962C8B-B14F-4D97-AF65-F5344CB8AC3E}">
        <p14:creationId xmlns:p14="http://schemas.microsoft.com/office/powerpoint/2010/main" val="2408021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The Scream</a:t>
            </a:r>
            <a:r>
              <a:rPr lang="en-US" dirty="0"/>
              <a:t>, 2017, acrylic on Canvas, 84 x 132 inches by Kent </a:t>
            </a:r>
            <a:r>
              <a:rPr lang="en-US" dirty="0" err="1"/>
              <a:t>Monkman</a:t>
            </a:r>
            <a:endParaRPr lang="en-US" dirty="0"/>
          </a:p>
          <a:p>
            <a:r>
              <a:rPr lang="en-US" dirty="0"/>
              <a:t>Kent</a:t>
            </a:r>
            <a:r>
              <a:rPr lang="en-US" baseline="0" dirty="0"/>
              <a:t> </a:t>
            </a:r>
            <a:r>
              <a:rPr lang="en-US" baseline="0" dirty="0" err="1"/>
              <a:t>Monkman</a:t>
            </a:r>
            <a:r>
              <a:rPr lang="en-US" baseline="0" dirty="0"/>
              <a:t> is a Canadian Aboriginal artist and curator of Cree ancestry. He works with a variety of mediums, including painting, film/video, performance, and installation.</a:t>
            </a:r>
            <a:endParaRPr lang="en-US" dirty="0"/>
          </a:p>
          <a:p>
            <a:endParaRPr lang="en-US" dirty="0"/>
          </a:p>
          <a:p>
            <a:r>
              <a:rPr lang="en-US" dirty="0"/>
              <a:t>These</a:t>
            </a:r>
            <a:r>
              <a:rPr lang="en-US" baseline="0" dirty="0"/>
              <a:t> pieces are</a:t>
            </a:r>
            <a:r>
              <a:rPr lang="en-US" dirty="0"/>
              <a:t> chosen</a:t>
            </a:r>
            <a:r>
              <a:rPr lang="en-US" baseline="0" dirty="0"/>
              <a:t> from</a:t>
            </a:r>
            <a:r>
              <a:rPr lang="en-US" dirty="0"/>
              <a:t> </a:t>
            </a:r>
            <a:r>
              <a:rPr lang="en-US" i="1" dirty="0"/>
              <a:t>Shame and Prejudice: A</a:t>
            </a:r>
            <a:r>
              <a:rPr lang="en-US" i="1" baseline="0" dirty="0"/>
              <a:t> Story of Resilience, </a:t>
            </a:r>
            <a:r>
              <a:rPr lang="en-US" i="0" baseline="0" dirty="0"/>
              <a:t>which is a travelling exhibition for Canada 150. It was organized by the Art Museum at the university of Toronto, opened in Jan, 2017 and will travel to eight Canadian cities through Oct 2020.  It portrays a journey through Canada’s history and the treatment of First Peoples. </a:t>
            </a:r>
          </a:p>
          <a:p>
            <a:endParaRPr lang="en-US" i="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This</a:t>
            </a:r>
            <a:r>
              <a:rPr lang="en-CA" sz="1200" kern="1200" baseline="0" dirty="0">
                <a:solidFill>
                  <a:schemeClr val="tx1"/>
                </a:solidFill>
                <a:effectLst/>
                <a:latin typeface="+mn-lt"/>
                <a:ea typeface="+mn-ea"/>
                <a:cs typeface="+mn-cs"/>
              </a:rPr>
              <a:t> exhibition </a:t>
            </a:r>
            <a:r>
              <a:rPr lang="en-CA" sz="1200" kern="1200" dirty="0">
                <a:solidFill>
                  <a:schemeClr val="tx1"/>
                </a:solidFill>
                <a:effectLst/>
                <a:latin typeface="+mn-lt"/>
                <a:ea typeface="+mn-ea"/>
                <a:cs typeface="+mn-cs"/>
              </a:rPr>
              <a:t>combines historical paintings and </a:t>
            </a:r>
            <a:r>
              <a:rPr lang="en-CA" sz="1200" kern="1200" dirty="0" err="1">
                <a:solidFill>
                  <a:schemeClr val="tx1"/>
                </a:solidFill>
                <a:effectLst/>
                <a:latin typeface="+mn-lt"/>
                <a:ea typeface="+mn-ea"/>
                <a:cs typeface="+mn-cs"/>
              </a:rPr>
              <a:t>artifacts</a:t>
            </a:r>
            <a:r>
              <a:rPr lang="en-CA" sz="1200" kern="1200" dirty="0">
                <a:solidFill>
                  <a:schemeClr val="tx1"/>
                </a:solidFill>
                <a:effectLst/>
                <a:latin typeface="+mn-lt"/>
                <a:ea typeface="+mn-ea"/>
                <a:cs typeface="+mn-cs"/>
              </a:rPr>
              <a:t> alongside</a:t>
            </a:r>
            <a:r>
              <a:rPr lang="en-CA" sz="1200" kern="1200" baseline="0" dirty="0">
                <a:solidFill>
                  <a:schemeClr val="tx1"/>
                </a:solidFill>
                <a:effectLst/>
                <a:latin typeface="+mn-lt"/>
                <a:ea typeface="+mn-ea"/>
                <a:cs typeface="+mn-cs"/>
              </a:rPr>
              <a:t> Monkman’s</a:t>
            </a:r>
            <a:r>
              <a:rPr lang="en-CA" sz="1200" kern="1200" dirty="0">
                <a:solidFill>
                  <a:schemeClr val="tx1"/>
                </a:solidFill>
                <a:effectLst/>
                <a:latin typeface="+mn-lt"/>
                <a:ea typeface="+mn-ea"/>
                <a:cs typeface="+mn-cs"/>
              </a:rPr>
              <a:t> paintings, drawings and sculptural works. As both the artist and curator of the project, he addresses the brutality of 300 years of Canadian history, tying it to the current-day realities for those who live on reservations or the north end of Winnipeg,</a:t>
            </a:r>
            <a:r>
              <a:rPr lang="en-CA" sz="1200" kern="1200" baseline="0" dirty="0">
                <a:solidFill>
                  <a:schemeClr val="tx1"/>
                </a:solidFill>
                <a:effectLst/>
                <a:latin typeface="+mn-lt"/>
                <a:ea typeface="+mn-ea"/>
                <a:cs typeface="+mn-cs"/>
              </a:rPr>
              <a:t> and </a:t>
            </a:r>
            <a:r>
              <a:rPr lang="en-CA" sz="1200" kern="1200" dirty="0">
                <a:solidFill>
                  <a:schemeClr val="tx1"/>
                </a:solidFill>
                <a:effectLst/>
                <a:latin typeface="+mn-lt"/>
                <a:ea typeface="+mn-ea"/>
                <a:cs typeface="+mn-cs"/>
              </a:rPr>
              <a:t>the true cost of forging a settler nation. He regards</a:t>
            </a:r>
            <a:r>
              <a:rPr lang="en-CA" sz="1200" kern="1200" baseline="0" dirty="0">
                <a:solidFill>
                  <a:schemeClr val="tx1"/>
                </a:solidFill>
                <a:effectLst/>
                <a:latin typeface="+mn-lt"/>
                <a:ea typeface="+mn-ea"/>
                <a:cs typeface="+mn-cs"/>
              </a:rPr>
              <a:t> the Canadian confederation (1867) date as a benchmark; he also drifts back to New France, the period 150 years before Confederation, when indigenous peoples were major players in the fur trade that drove the North American economy. </a:t>
            </a:r>
            <a:endParaRPr lang="en-CA" sz="1200" kern="1200" dirty="0">
              <a:solidFill>
                <a:schemeClr val="tx1"/>
              </a:solidFill>
              <a:effectLst/>
              <a:latin typeface="+mn-lt"/>
              <a:ea typeface="+mn-ea"/>
              <a:cs typeface="+mn-cs"/>
            </a:endParaRPr>
          </a:p>
          <a:p>
            <a:endParaRPr lang="en-US" sz="1200" i="0" kern="1200" baseline="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F1E08507-08AB-A54B-8A5C-CDE28BE77A57}" type="slidenum">
              <a:rPr lang="en-US" smtClean="0"/>
              <a:t>9</a:t>
            </a:fld>
            <a:endParaRPr lang="en-US"/>
          </a:p>
        </p:txBody>
      </p:sp>
    </p:spTree>
    <p:extLst>
      <p:ext uri="{BB962C8B-B14F-4D97-AF65-F5344CB8AC3E}">
        <p14:creationId xmlns:p14="http://schemas.microsoft.com/office/powerpoint/2010/main" val="3456317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B0251-D554-43C6-8E08-37A0067B1A5F}" type="datetimeFigureOut">
              <a:rPr lang="en-US" smtClean="0"/>
              <a:t>5/27/19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454291-AA5A-4F5C-BED3-78F46D109F34}" type="slidenum">
              <a:rPr lang="en-US" smtClean="0"/>
              <a:t>‹#›</a:t>
            </a:fld>
            <a:endParaRPr lang="en-US"/>
          </a:p>
        </p:txBody>
      </p:sp>
    </p:spTree>
    <p:extLst>
      <p:ext uri="{BB962C8B-B14F-4D97-AF65-F5344CB8AC3E}">
        <p14:creationId xmlns:p14="http://schemas.microsoft.com/office/powerpoint/2010/main" val="2394770262"/>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3B0251-D554-43C6-8E08-37A0067B1A5F}" type="datetimeFigureOut">
              <a:rPr lang="en-US" smtClean="0"/>
              <a:t>5/27/19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454291-AA5A-4F5C-BED3-78F46D109F34}" type="slidenum">
              <a:rPr lang="en-US" smtClean="0"/>
              <a:t>‹#›</a:t>
            </a:fld>
            <a:endParaRPr lang="en-US"/>
          </a:p>
        </p:txBody>
      </p:sp>
    </p:spTree>
    <p:extLst>
      <p:ext uri="{BB962C8B-B14F-4D97-AF65-F5344CB8AC3E}">
        <p14:creationId xmlns:p14="http://schemas.microsoft.com/office/powerpoint/2010/main" val="3727990462"/>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3B0251-D554-43C6-8E08-37A0067B1A5F}" type="datetimeFigureOut">
              <a:rPr lang="en-US" smtClean="0"/>
              <a:t>5/27/19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454291-AA5A-4F5C-BED3-78F46D109F34}" type="slidenum">
              <a:rPr lang="en-US" smtClean="0"/>
              <a:t>‹#›</a:t>
            </a:fld>
            <a:endParaRPr lang="en-US"/>
          </a:p>
        </p:txBody>
      </p:sp>
    </p:spTree>
    <p:extLst>
      <p:ext uri="{BB962C8B-B14F-4D97-AF65-F5344CB8AC3E}">
        <p14:creationId xmlns:p14="http://schemas.microsoft.com/office/powerpoint/2010/main" val="24886731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3B0251-D554-43C6-8E08-37A0067B1A5F}" type="datetimeFigureOut">
              <a:rPr lang="en-US" smtClean="0"/>
              <a:t>5/27/19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454291-AA5A-4F5C-BED3-78F46D109F34}" type="slidenum">
              <a:rPr lang="en-US" smtClean="0"/>
              <a:t>‹#›</a:t>
            </a:fld>
            <a:endParaRPr lang="en-US"/>
          </a:p>
        </p:txBody>
      </p:sp>
    </p:spTree>
    <p:extLst>
      <p:ext uri="{BB962C8B-B14F-4D97-AF65-F5344CB8AC3E}">
        <p14:creationId xmlns:p14="http://schemas.microsoft.com/office/powerpoint/2010/main" val="2954997925"/>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3B0251-D554-43C6-8E08-37A0067B1A5F}" type="datetimeFigureOut">
              <a:rPr lang="en-US" smtClean="0"/>
              <a:t>5/27/19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454291-AA5A-4F5C-BED3-78F46D109F34}" type="slidenum">
              <a:rPr lang="en-US" smtClean="0"/>
              <a:t>‹#›</a:t>
            </a:fld>
            <a:endParaRPr lang="en-US"/>
          </a:p>
        </p:txBody>
      </p:sp>
    </p:spTree>
    <p:extLst>
      <p:ext uri="{BB962C8B-B14F-4D97-AF65-F5344CB8AC3E}">
        <p14:creationId xmlns:p14="http://schemas.microsoft.com/office/powerpoint/2010/main" val="1759788205"/>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3B0251-D554-43C6-8E08-37A0067B1A5F}" type="datetimeFigureOut">
              <a:rPr lang="en-US" smtClean="0"/>
              <a:t>5/27/19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454291-AA5A-4F5C-BED3-78F46D109F34}" type="slidenum">
              <a:rPr lang="en-US" smtClean="0"/>
              <a:t>‹#›</a:t>
            </a:fld>
            <a:endParaRPr lang="en-US"/>
          </a:p>
        </p:txBody>
      </p:sp>
    </p:spTree>
    <p:extLst>
      <p:ext uri="{BB962C8B-B14F-4D97-AF65-F5344CB8AC3E}">
        <p14:creationId xmlns:p14="http://schemas.microsoft.com/office/powerpoint/2010/main" val="404347249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3B0251-D554-43C6-8E08-37A0067B1A5F}" type="datetimeFigureOut">
              <a:rPr lang="en-US" smtClean="0"/>
              <a:t>5/27/19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454291-AA5A-4F5C-BED3-78F46D109F34}" type="slidenum">
              <a:rPr lang="en-US" smtClean="0"/>
              <a:t>‹#›</a:t>
            </a:fld>
            <a:endParaRPr lang="en-US"/>
          </a:p>
        </p:txBody>
      </p:sp>
    </p:spTree>
    <p:extLst>
      <p:ext uri="{BB962C8B-B14F-4D97-AF65-F5344CB8AC3E}">
        <p14:creationId xmlns:p14="http://schemas.microsoft.com/office/powerpoint/2010/main" val="2713882235"/>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3B0251-D554-43C6-8E08-37A0067B1A5F}" type="datetimeFigureOut">
              <a:rPr lang="en-US" smtClean="0"/>
              <a:t>5/27/19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454291-AA5A-4F5C-BED3-78F46D109F34}" type="slidenum">
              <a:rPr lang="en-US" smtClean="0"/>
              <a:t>‹#›</a:t>
            </a:fld>
            <a:endParaRPr lang="en-US"/>
          </a:p>
        </p:txBody>
      </p:sp>
    </p:spTree>
    <p:extLst>
      <p:ext uri="{BB962C8B-B14F-4D97-AF65-F5344CB8AC3E}">
        <p14:creationId xmlns:p14="http://schemas.microsoft.com/office/powerpoint/2010/main" val="3420143548"/>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3B0251-D554-43C6-8E08-37A0067B1A5F}" type="datetimeFigureOut">
              <a:rPr lang="en-US" smtClean="0"/>
              <a:t>5/27/19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454291-AA5A-4F5C-BED3-78F46D109F34}" type="slidenum">
              <a:rPr lang="en-US" smtClean="0"/>
              <a:t>‹#›</a:t>
            </a:fld>
            <a:endParaRPr lang="en-US"/>
          </a:p>
        </p:txBody>
      </p:sp>
    </p:spTree>
    <p:extLst>
      <p:ext uri="{BB962C8B-B14F-4D97-AF65-F5344CB8AC3E}">
        <p14:creationId xmlns:p14="http://schemas.microsoft.com/office/powerpoint/2010/main" val="305487406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3B0251-D554-43C6-8E08-37A0067B1A5F}" type="datetimeFigureOut">
              <a:rPr lang="en-US" smtClean="0"/>
              <a:t>5/27/19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454291-AA5A-4F5C-BED3-78F46D109F34}" type="slidenum">
              <a:rPr lang="en-US" smtClean="0"/>
              <a:t>‹#›</a:t>
            </a:fld>
            <a:endParaRPr lang="en-US"/>
          </a:p>
        </p:txBody>
      </p:sp>
    </p:spTree>
    <p:extLst>
      <p:ext uri="{BB962C8B-B14F-4D97-AF65-F5344CB8AC3E}">
        <p14:creationId xmlns:p14="http://schemas.microsoft.com/office/powerpoint/2010/main" val="2436452351"/>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3B0251-D554-43C6-8E08-37A0067B1A5F}" type="datetimeFigureOut">
              <a:rPr lang="en-US" smtClean="0"/>
              <a:t>5/27/19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454291-AA5A-4F5C-BED3-78F46D109F34}" type="slidenum">
              <a:rPr lang="en-US" smtClean="0"/>
              <a:t>‹#›</a:t>
            </a:fld>
            <a:endParaRPr lang="en-US"/>
          </a:p>
        </p:txBody>
      </p:sp>
    </p:spTree>
    <p:extLst>
      <p:ext uri="{BB962C8B-B14F-4D97-AF65-F5344CB8AC3E}">
        <p14:creationId xmlns:p14="http://schemas.microsoft.com/office/powerpoint/2010/main" val="20199895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3B0251-D554-43C6-8E08-37A0067B1A5F}" type="datetimeFigureOut">
              <a:rPr lang="en-US" smtClean="0"/>
              <a:t>5/27/19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454291-AA5A-4F5C-BED3-78F46D109F34}" type="slidenum">
              <a:rPr lang="en-US" smtClean="0"/>
              <a:t>‹#›</a:t>
            </a:fld>
            <a:endParaRPr lang="en-US"/>
          </a:p>
        </p:txBody>
      </p:sp>
    </p:spTree>
    <p:extLst>
      <p:ext uri="{BB962C8B-B14F-4D97-AF65-F5344CB8AC3E}">
        <p14:creationId xmlns:p14="http://schemas.microsoft.com/office/powerpoint/2010/main" val="9138768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aboriginal.ubc.ca/2017/04/07/reconciliation-pole-installed-at-ubc/"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7.tiff"/></Relationships>
</file>

<file path=ppt/slides/_rels/slide21.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1.emf"/></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Memory </a:t>
            </a:r>
            <a:r>
              <a:rPr lang="en-US" sz="4000" dirty="0"/>
              <a:t>•</a:t>
            </a:r>
            <a:r>
              <a:rPr lang="en-US" b="1" dirty="0"/>
              <a:t> History </a:t>
            </a:r>
            <a:r>
              <a:rPr lang="en-US" sz="4000" dirty="0"/>
              <a:t>•</a:t>
            </a:r>
            <a:r>
              <a:rPr lang="en-US" b="1" dirty="0"/>
              <a:t> Story</a:t>
            </a:r>
          </a:p>
        </p:txBody>
      </p:sp>
      <p:sp>
        <p:nvSpPr>
          <p:cNvPr id="3" name="Subtitle 2"/>
          <p:cNvSpPr>
            <a:spLocks noGrp="1"/>
          </p:cNvSpPr>
          <p:nvPr>
            <p:ph type="subTitle" idx="1"/>
          </p:nvPr>
        </p:nvSpPr>
        <p:spPr/>
        <p:txBody>
          <a:bodyPr/>
          <a:lstStyle/>
          <a:p>
            <a:r>
              <a:rPr lang="en-US" dirty="0"/>
              <a:t>Issues of Indian Residential Schools in Canada</a:t>
            </a:r>
          </a:p>
        </p:txBody>
      </p:sp>
    </p:spTree>
    <p:extLst>
      <p:ext uri="{BB962C8B-B14F-4D97-AF65-F5344CB8AC3E}">
        <p14:creationId xmlns:p14="http://schemas.microsoft.com/office/powerpoint/2010/main" val="2806676197"/>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Mothers+Grief+(2017)+MED+RES+JPE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258" y="596556"/>
            <a:ext cx="11410904" cy="5694041"/>
          </a:xfrm>
          <a:prstGeom prst="rect">
            <a:avLst/>
          </a:prstGeom>
        </p:spPr>
      </p:pic>
      <p:sp>
        <p:nvSpPr>
          <p:cNvPr id="3" name="Text Box 48">
            <a:extLst>
              <a:ext uri="{FF2B5EF4-FFF2-40B4-BE49-F238E27FC236}">
                <a16:creationId xmlns:a16="http://schemas.microsoft.com/office/drawing/2014/main" id="{2C2E6461-C6EF-1D4A-A144-472FFA8C2B76}"/>
              </a:ext>
            </a:extLst>
          </p:cNvPr>
          <p:cNvSpPr txBox="1"/>
          <p:nvPr/>
        </p:nvSpPr>
        <p:spPr>
          <a:xfrm>
            <a:off x="352258" y="6429693"/>
            <a:ext cx="7448550" cy="318135"/>
          </a:xfrm>
          <a:prstGeom prst="rect">
            <a:avLst/>
          </a:prstGeom>
          <a:noFill/>
          <a:ln>
            <a:noFill/>
          </a:ln>
          <a:effectLst/>
          <a:extLst>
            <a:ext uri="{C572A759-6A51-4108-AA02-DFA0A04FC94B}">
              <ma14:wrappingTextBox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0"/>
              </a:spcAft>
            </a:pPr>
            <a:r>
              <a:rPr lang="en-US"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Kent </a:t>
            </a:r>
            <a:r>
              <a:rPr lang="en-US" sz="9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Monkman</a:t>
            </a:r>
            <a:r>
              <a:rPr lang="en-US"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9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Mother’s Grief</a:t>
            </a:r>
            <a:r>
              <a:rPr lang="en-US"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2017, acrylic on canvas, 36 x 72 inches</a:t>
            </a:r>
            <a:endParaRPr lang="en-CA"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1559747"/>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3920" y="81349"/>
            <a:ext cx="7855005" cy="6276149"/>
          </a:xfrm>
          <a:prstGeom prst="rect">
            <a:avLst/>
          </a:prstGeom>
        </p:spPr>
      </p:pic>
      <p:sp>
        <p:nvSpPr>
          <p:cNvPr id="4" name="Text Box 48">
            <a:extLst>
              <a:ext uri="{FF2B5EF4-FFF2-40B4-BE49-F238E27FC236}">
                <a16:creationId xmlns:a16="http://schemas.microsoft.com/office/drawing/2014/main" id="{DC4BF4D9-2948-1746-8E2B-8D34A0CBE390}"/>
              </a:ext>
            </a:extLst>
          </p:cNvPr>
          <p:cNvSpPr txBox="1"/>
          <p:nvPr/>
        </p:nvSpPr>
        <p:spPr>
          <a:xfrm>
            <a:off x="2153920" y="6476243"/>
            <a:ext cx="7448550" cy="318135"/>
          </a:xfrm>
          <a:prstGeom prst="rect">
            <a:avLst/>
          </a:prstGeom>
          <a:noFill/>
          <a:ln>
            <a:noFill/>
          </a:ln>
          <a:effectLst/>
          <a:extLst>
            <a:ext uri="{C572A759-6A51-4108-AA02-DFA0A04FC94B}">
              <ma14:wrappingTextBox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0"/>
              </a:spcAft>
            </a:pPr>
            <a:r>
              <a:rPr lang="en-US"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Kent </a:t>
            </a:r>
            <a:r>
              <a:rPr lang="en-US" sz="9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Monkman</a:t>
            </a:r>
            <a:r>
              <a:rPr lang="en-US"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9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Study for The Removal of Children</a:t>
            </a:r>
            <a:r>
              <a:rPr lang="en-US"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2016, acrylic on panel, 18.5 x 23 inches</a:t>
            </a:r>
            <a:endParaRPr lang="en-CA"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252463"/>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8">
            <a:extLst>
              <a:ext uri="{FF2B5EF4-FFF2-40B4-BE49-F238E27FC236}">
                <a16:creationId xmlns:a16="http://schemas.microsoft.com/office/drawing/2014/main" id="{E66842B0-D3ED-1744-AE3E-7787F4378E8D}"/>
              </a:ext>
            </a:extLst>
          </p:cNvPr>
          <p:cNvSpPr txBox="1"/>
          <p:nvPr/>
        </p:nvSpPr>
        <p:spPr>
          <a:xfrm>
            <a:off x="1183957" y="6425443"/>
            <a:ext cx="7448550" cy="318135"/>
          </a:xfrm>
          <a:prstGeom prst="rect">
            <a:avLst/>
          </a:prstGeom>
          <a:noFill/>
          <a:ln>
            <a:noFill/>
          </a:ln>
          <a:effectLst/>
          <a:extLst>
            <a:ext uri="{C572A759-6A51-4108-AA02-DFA0A04FC94B}">
              <ma14:wrappingTextBox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900" dirty="0"/>
              <a:t>George </a:t>
            </a:r>
            <a:r>
              <a:rPr lang="en-US" sz="900" dirty="0" err="1"/>
              <a:t>Littlechild</a:t>
            </a:r>
            <a:r>
              <a:rPr lang="en-US" sz="900" dirty="0"/>
              <a:t>, original artwork from the book </a:t>
            </a:r>
            <a:r>
              <a:rPr lang="en-US" sz="900" i="1" dirty="0"/>
              <a:t>This Land is My Land, </a:t>
            </a:r>
            <a:r>
              <a:rPr lang="en-US" sz="900" dirty="0"/>
              <a:t>1993, Children’s Book Press, pages 4-5</a:t>
            </a:r>
            <a:endParaRPr lang="en-CA" sz="900" dirty="0"/>
          </a:p>
        </p:txBody>
      </p:sp>
      <p:pic>
        <p:nvPicPr>
          <p:cNvPr id="4" name="Picture 3" descr="/var/folders/b8/phlm68g11wn2t6__tth9dy1dd2t2fh/T/com.microsoft.Word/WebArchiveCopyPasteTempFiles/spread-01.jpg">
            <a:extLst>
              <a:ext uri="{FF2B5EF4-FFF2-40B4-BE49-F238E27FC236}">
                <a16:creationId xmlns:a16="http://schemas.microsoft.com/office/drawing/2014/main" id="{5DCCEA99-A097-5B43-80DB-3050B385745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83957" y="206058"/>
            <a:ext cx="9799003" cy="6075367"/>
          </a:xfrm>
          <a:prstGeom prst="rect">
            <a:avLst/>
          </a:prstGeom>
          <a:noFill/>
          <a:ln>
            <a:noFill/>
          </a:ln>
        </p:spPr>
      </p:pic>
    </p:spTree>
    <p:extLst>
      <p:ext uri="{BB962C8B-B14F-4D97-AF65-F5344CB8AC3E}">
        <p14:creationId xmlns:p14="http://schemas.microsoft.com/office/powerpoint/2010/main" val="4193054995"/>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orgeLittlechildNeverAga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8523" y="0"/>
            <a:ext cx="4754246" cy="6858000"/>
          </a:xfrm>
          <a:prstGeom prst="rect">
            <a:avLst/>
          </a:prstGeom>
        </p:spPr>
      </p:pic>
      <p:sp>
        <p:nvSpPr>
          <p:cNvPr id="4" name="Text Box 48">
            <a:extLst>
              <a:ext uri="{FF2B5EF4-FFF2-40B4-BE49-F238E27FC236}">
                <a16:creationId xmlns:a16="http://schemas.microsoft.com/office/drawing/2014/main" id="{CE55229B-4A50-5745-968B-28C3CDF685E7}"/>
              </a:ext>
            </a:extLst>
          </p:cNvPr>
          <p:cNvSpPr txBox="1"/>
          <p:nvPr/>
        </p:nvSpPr>
        <p:spPr>
          <a:xfrm>
            <a:off x="8692197" y="6049523"/>
            <a:ext cx="2107883" cy="645917"/>
          </a:xfrm>
          <a:prstGeom prst="rect">
            <a:avLst/>
          </a:prstGeom>
          <a:noFill/>
          <a:ln>
            <a:noFill/>
          </a:ln>
          <a:effectLst/>
          <a:extLst>
            <a:ext uri="{C572A759-6A51-4108-AA02-DFA0A04FC94B}">
              <ma14:wrappingTextBox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900" dirty="0"/>
              <a:t>George </a:t>
            </a:r>
            <a:r>
              <a:rPr lang="en-US" sz="900" dirty="0" err="1"/>
              <a:t>Littlechild</a:t>
            </a:r>
            <a:r>
              <a:rPr lang="en-US" sz="900" dirty="0"/>
              <a:t>, </a:t>
            </a:r>
            <a:r>
              <a:rPr lang="en-US" sz="900" i="1" dirty="0"/>
              <a:t>Never Again</a:t>
            </a:r>
            <a:r>
              <a:rPr lang="en-US" sz="900" dirty="0"/>
              <a:t>, 1993, hand-tinted photograph</a:t>
            </a:r>
            <a:endParaRPr lang="en-CA" sz="900" dirty="0"/>
          </a:p>
        </p:txBody>
      </p:sp>
    </p:spTree>
    <p:extLst>
      <p:ext uri="{BB962C8B-B14F-4D97-AF65-F5344CB8AC3E}">
        <p14:creationId xmlns:p14="http://schemas.microsoft.com/office/powerpoint/2010/main" val="2572087518"/>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7303" y="35053"/>
            <a:ext cx="5661329" cy="6660387"/>
          </a:xfrm>
          <a:prstGeom prst="rect">
            <a:avLst/>
          </a:prstGeom>
        </p:spPr>
      </p:pic>
      <p:sp>
        <p:nvSpPr>
          <p:cNvPr id="3" name="Text Box 48">
            <a:extLst>
              <a:ext uri="{FF2B5EF4-FFF2-40B4-BE49-F238E27FC236}">
                <a16:creationId xmlns:a16="http://schemas.microsoft.com/office/drawing/2014/main" id="{F560C23E-7612-4643-B004-0ED300EBEED9}"/>
              </a:ext>
            </a:extLst>
          </p:cNvPr>
          <p:cNvSpPr txBox="1"/>
          <p:nvPr/>
        </p:nvSpPr>
        <p:spPr>
          <a:xfrm>
            <a:off x="8184197" y="6049523"/>
            <a:ext cx="2107883" cy="645917"/>
          </a:xfrm>
          <a:prstGeom prst="rect">
            <a:avLst/>
          </a:prstGeom>
          <a:noFill/>
          <a:ln>
            <a:noFill/>
          </a:ln>
          <a:effectLst/>
          <a:extLst>
            <a:ext uri="{C572A759-6A51-4108-AA02-DFA0A04FC94B}">
              <ma14:wrappingTextBox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900" dirty="0"/>
              <a:t>George </a:t>
            </a:r>
            <a:r>
              <a:rPr lang="en-US" sz="900" dirty="0" err="1"/>
              <a:t>Littlechild</a:t>
            </a:r>
            <a:r>
              <a:rPr lang="en-US" sz="900" dirty="0"/>
              <a:t>, </a:t>
            </a:r>
            <a:r>
              <a:rPr lang="en-US" sz="900" i="1" dirty="0" err="1"/>
              <a:t>Ermineskin</a:t>
            </a:r>
            <a:r>
              <a:rPr lang="en-US" sz="900" i="1" dirty="0"/>
              <a:t> School Mural – Panel # 4</a:t>
            </a:r>
            <a:r>
              <a:rPr lang="en-US" sz="900" dirty="0"/>
              <a:t>, mixed media, </a:t>
            </a:r>
          </a:p>
          <a:p>
            <a:r>
              <a:rPr lang="en-US" sz="900" dirty="0"/>
              <a:t>5 x 4 feet</a:t>
            </a:r>
            <a:endParaRPr lang="en-CA" sz="900" dirty="0"/>
          </a:p>
        </p:txBody>
      </p:sp>
    </p:spTree>
    <p:extLst>
      <p:ext uri="{BB962C8B-B14F-4D97-AF65-F5344CB8AC3E}">
        <p14:creationId xmlns:p14="http://schemas.microsoft.com/office/powerpoint/2010/main" val="2679296777"/>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16DD81-EBEF-A340-916F-3A2EFAFF6F27}"/>
              </a:ext>
            </a:extLst>
          </p:cNvPr>
          <p:cNvPicPr/>
          <p:nvPr/>
        </p:nvPicPr>
        <p:blipFill>
          <a:blip r:embed="rId3"/>
          <a:stretch>
            <a:fillRect/>
          </a:stretch>
        </p:blipFill>
        <p:spPr>
          <a:xfrm>
            <a:off x="2232025" y="413385"/>
            <a:ext cx="7829550" cy="5909310"/>
          </a:xfrm>
          <a:prstGeom prst="rect">
            <a:avLst/>
          </a:prstGeom>
        </p:spPr>
      </p:pic>
      <p:sp>
        <p:nvSpPr>
          <p:cNvPr id="3" name="Text Box 48">
            <a:extLst>
              <a:ext uri="{FF2B5EF4-FFF2-40B4-BE49-F238E27FC236}">
                <a16:creationId xmlns:a16="http://schemas.microsoft.com/office/drawing/2014/main" id="{205DE17E-61CE-6E4D-9E67-376244E2FEB9}"/>
              </a:ext>
            </a:extLst>
          </p:cNvPr>
          <p:cNvSpPr txBox="1"/>
          <p:nvPr/>
        </p:nvSpPr>
        <p:spPr>
          <a:xfrm>
            <a:off x="2232025" y="6445763"/>
            <a:ext cx="8148320" cy="412237"/>
          </a:xfrm>
          <a:prstGeom prst="rect">
            <a:avLst/>
          </a:prstGeom>
          <a:noFill/>
          <a:ln>
            <a:noFill/>
          </a:ln>
          <a:effectLst/>
          <a:extLst>
            <a:ext uri="{C572A759-6A51-4108-AA02-DFA0A04FC94B}">
              <ma14:wrappingTextBox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900" dirty="0"/>
              <a:t>George </a:t>
            </a:r>
            <a:r>
              <a:rPr lang="en-US" sz="900" dirty="0" err="1"/>
              <a:t>Littlechild</a:t>
            </a:r>
            <a:r>
              <a:rPr lang="en-US" sz="900" dirty="0"/>
              <a:t>, </a:t>
            </a:r>
            <a:r>
              <a:rPr lang="en-US" sz="900" i="1" dirty="0"/>
              <a:t>Numbered Each and Every One</a:t>
            </a:r>
            <a:r>
              <a:rPr lang="en-US" sz="900" dirty="0"/>
              <a:t>, 2008, mixed media and pins on paper, 22 x 30 inches</a:t>
            </a:r>
            <a:endParaRPr lang="en-CA" sz="900" dirty="0"/>
          </a:p>
        </p:txBody>
      </p:sp>
    </p:spTree>
    <p:extLst>
      <p:ext uri="{BB962C8B-B14F-4D97-AF65-F5344CB8AC3E}">
        <p14:creationId xmlns:p14="http://schemas.microsoft.com/office/powerpoint/2010/main" val="1469421791"/>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78CD3C-6FDD-0C49-BC72-DE4053AEB42F}"/>
              </a:ext>
            </a:extLst>
          </p:cNvPr>
          <p:cNvPicPr/>
          <p:nvPr/>
        </p:nvPicPr>
        <p:blipFill>
          <a:blip r:embed="rId3"/>
          <a:stretch>
            <a:fillRect/>
          </a:stretch>
        </p:blipFill>
        <p:spPr>
          <a:xfrm>
            <a:off x="2449194" y="916304"/>
            <a:ext cx="7159223" cy="4773295"/>
          </a:xfrm>
          <a:prstGeom prst="rect">
            <a:avLst/>
          </a:prstGeom>
        </p:spPr>
      </p:pic>
      <p:sp>
        <p:nvSpPr>
          <p:cNvPr id="4" name="Text Box 43">
            <a:extLst>
              <a:ext uri="{FF2B5EF4-FFF2-40B4-BE49-F238E27FC236}">
                <a16:creationId xmlns:a16="http://schemas.microsoft.com/office/drawing/2014/main" id="{DAE96D8D-619C-E647-A6A8-254EE6BED5C8}"/>
              </a:ext>
            </a:extLst>
          </p:cNvPr>
          <p:cNvSpPr txBox="1"/>
          <p:nvPr/>
        </p:nvSpPr>
        <p:spPr>
          <a:xfrm>
            <a:off x="2449194" y="5808980"/>
            <a:ext cx="4664075" cy="462280"/>
          </a:xfrm>
          <a:prstGeom prst="rect">
            <a:avLst/>
          </a:prstGeom>
          <a:noFill/>
          <a:ln>
            <a:noFill/>
          </a:ln>
          <a:effectLst/>
          <a:extLst>
            <a:ext uri="{C572A759-6A51-4108-AA02-DFA0A04FC94B}">
              <ma14:wrappingTextBox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0"/>
              </a:spcAft>
            </a:pPr>
            <a:r>
              <a:rPr lang="en-US" sz="900" dirty="0">
                <a:solidFill>
                  <a:srgbClr val="000000"/>
                </a:solidFill>
                <a:effectLst/>
                <a:ea typeface="Calibri" panose="020F0502020204030204" pitchFamily="34" charset="0"/>
                <a:cs typeface="HelveticaNeue-LightItalic" panose="02000503000000020004" pitchFamily="2" charset="0"/>
              </a:rPr>
              <a:t>Jane Ash Poitras, </a:t>
            </a:r>
            <a:r>
              <a:rPr lang="en-US" sz="900" i="1" dirty="0">
                <a:solidFill>
                  <a:srgbClr val="000000"/>
                </a:solidFill>
                <a:effectLst/>
                <a:ea typeface="Calibri" panose="020F0502020204030204" pitchFamily="34" charset="0"/>
                <a:cs typeface="HelveticaNeue-LightItalic" panose="02000503000000020004" pitchFamily="2" charset="0"/>
              </a:rPr>
              <a:t>Screaming Shaman # 4</a:t>
            </a:r>
            <a:r>
              <a:rPr lang="en-US" sz="900" dirty="0">
                <a:solidFill>
                  <a:srgbClr val="000000"/>
                </a:solidFill>
                <a:effectLst/>
                <a:ea typeface="Calibri" panose="020F0502020204030204" pitchFamily="34" charset="0"/>
                <a:cs typeface="HelveticaNeue-Light" panose="02000503000000020004" pitchFamily="2" charset="0"/>
              </a:rPr>
              <a:t>, mixed media</a:t>
            </a:r>
            <a:endParaRPr lang="en-CA" sz="900" dirty="0">
              <a:solidFill>
                <a:srgbClr val="000000"/>
              </a:solidFill>
              <a:effectLst/>
              <a:ea typeface="Calibri" panose="020F0502020204030204" pitchFamily="34" charset="0"/>
              <a:cs typeface="MinionPro-Regular"/>
            </a:endParaRPr>
          </a:p>
        </p:txBody>
      </p:sp>
    </p:spTree>
    <p:extLst>
      <p:ext uri="{BB962C8B-B14F-4D97-AF65-F5344CB8AC3E}">
        <p14:creationId xmlns:p14="http://schemas.microsoft.com/office/powerpoint/2010/main" val="1520525434"/>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7ED819-C7B2-9D40-A71A-D8405BDADF01}"/>
              </a:ext>
            </a:extLst>
          </p:cNvPr>
          <p:cNvPicPr/>
          <p:nvPr/>
        </p:nvPicPr>
        <p:blipFill>
          <a:blip r:embed="rId3"/>
          <a:stretch>
            <a:fillRect/>
          </a:stretch>
        </p:blipFill>
        <p:spPr>
          <a:xfrm>
            <a:off x="3590925" y="97154"/>
            <a:ext cx="5110802" cy="6547485"/>
          </a:xfrm>
          <a:prstGeom prst="rect">
            <a:avLst/>
          </a:prstGeom>
        </p:spPr>
      </p:pic>
      <p:sp>
        <p:nvSpPr>
          <p:cNvPr id="5" name="Text Box 54">
            <a:extLst>
              <a:ext uri="{FF2B5EF4-FFF2-40B4-BE49-F238E27FC236}">
                <a16:creationId xmlns:a16="http://schemas.microsoft.com/office/drawing/2014/main" id="{28C4CF50-0E52-6642-8615-D2B186C734A2}"/>
              </a:ext>
            </a:extLst>
          </p:cNvPr>
          <p:cNvSpPr txBox="1"/>
          <p:nvPr/>
        </p:nvSpPr>
        <p:spPr>
          <a:xfrm>
            <a:off x="8799830" y="5986463"/>
            <a:ext cx="1623060" cy="554355"/>
          </a:xfrm>
          <a:prstGeom prst="rect">
            <a:avLst/>
          </a:prstGeom>
          <a:noFill/>
          <a:ln>
            <a:noFill/>
          </a:ln>
          <a:effectLst/>
          <a:extLst>
            <a:ext uri="{C572A759-6A51-4108-AA02-DFA0A04FC94B}">
              <ma14:wrappingTextBox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0"/>
              </a:spcAft>
            </a:pPr>
            <a:r>
              <a:rPr lang="en-US" sz="900" dirty="0">
                <a:solidFill>
                  <a:srgbClr val="000000"/>
                </a:solidFill>
                <a:effectLst/>
                <a:ea typeface="Calibri" panose="020F0502020204030204" pitchFamily="34" charset="0"/>
                <a:cs typeface="HelveticaNeue-LightItalic" panose="02000503000000020004" pitchFamily="2" charset="0"/>
              </a:rPr>
              <a:t>Jane Ash Poitras, </a:t>
            </a:r>
            <a:r>
              <a:rPr lang="en-US" sz="900" i="1" dirty="0">
                <a:solidFill>
                  <a:srgbClr val="000000"/>
                </a:solidFill>
                <a:effectLst/>
                <a:ea typeface="Calibri" panose="020F0502020204030204" pitchFamily="34" charset="0"/>
                <a:cs typeface="HelveticaNeue-LightItalic" panose="02000503000000020004" pitchFamily="2" charset="0"/>
              </a:rPr>
              <a:t>Pink Shamans</a:t>
            </a:r>
            <a:r>
              <a:rPr lang="en-US" sz="900" dirty="0">
                <a:solidFill>
                  <a:srgbClr val="000000"/>
                </a:solidFill>
                <a:effectLst/>
                <a:ea typeface="Calibri" panose="020F0502020204030204" pitchFamily="34" charset="0"/>
                <a:cs typeface="HelveticaNeue-LightItalic" panose="02000503000000020004" pitchFamily="2" charset="0"/>
              </a:rPr>
              <a:t>, 1996, Mixed media canvas, 244 x 186.7 cm</a:t>
            </a:r>
            <a:endParaRPr lang="en-CA" sz="900" dirty="0">
              <a:solidFill>
                <a:srgbClr val="000000"/>
              </a:solidFill>
              <a:effectLst/>
              <a:ea typeface="Calibri" panose="020F0502020204030204" pitchFamily="34" charset="0"/>
              <a:cs typeface="MinionPro-Regular"/>
            </a:endParaRPr>
          </a:p>
        </p:txBody>
      </p:sp>
    </p:spTree>
    <p:extLst>
      <p:ext uri="{BB962C8B-B14F-4D97-AF65-F5344CB8AC3E}">
        <p14:creationId xmlns:p14="http://schemas.microsoft.com/office/powerpoint/2010/main" val="1748393764"/>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A56C67-7BB7-E64C-B845-C5214C7B6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6080" y="103248"/>
            <a:ext cx="6533243" cy="6561711"/>
          </a:xfrm>
          <a:prstGeom prst="rect">
            <a:avLst/>
          </a:prstGeom>
        </p:spPr>
      </p:pic>
      <p:sp>
        <p:nvSpPr>
          <p:cNvPr id="6" name="Text Box 54">
            <a:extLst>
              <a:ext uri="{FF2B5EF4-FFF2-40B4-BE49-F238E27FC236}">
                <a16:creationId xmlns:a16="http://schemas.microsoft.com/office/drawing/2014/main" id="{E290C291-7FB7-6A4C-A28E-53E20B5D947F}"/>
              </a:ext>
            </a:extLst>
          </p:cNvPr>
          <p:cNvSpPr txBox="1"/>
          <p:nvPr/>
        </p:nvSpPr>
        <p:spPr>
          <a:xfrm>
            <a:off x="9551670" y="5986463"/>
            <a:ext cx="1623060" cy="554355"/>
          </a:xfrm>
          <a:prstGeom prst="rect">
            <a:avLst/>
          </a:prstGeom>
          <a:noFill/>
          <a:ln>
            <a:noFill/>
          </a:ln>
          <a:effectLst/>
          <a:extLst>
            <a:ext uri="{C572A759-6A51-4108-AA02-DFA0A04FC94B}">
              <ma14:wrappingTextBox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0"/>
              </a:spcAft>
            </a:pPr>
            <a:r>
              <a:rPr lang="en-US" sz="900" dirty="0">
                <a:solidFill>
                  <a:srgbClr val="000000"/>
                </a:solidFill>
                <a:effectLst/>
                <a:ea typeface="Calibri" panose="020F0502020204030204" pitchFamily="34" charset="0"/>
                <a:cs typeface="HelveticaNeue-LightItalic" panose="02000503000000020004" pitchFamily="2" charset="0"/>
              </a:rPr>
              <a:t>Jane Ash Poitras, </a:t>
            </a:r>
            <a:r>
              <a:rPr lang="en-US" sz="900" i="1" dirty="0">
                <a:solidFill>
                  <a:srgbClr val="000000"/>
                </a:solidFill>
                <a:effectLst/>
                <a:ea typeface="Calibri" panose="020F0502020204030204" pitchFamily="34" charset="0"/>
                <a:cs typeface="HelveticaNeue-LightItalic" panose="02000503000000020004" pitchFamily="2" charset="0"/>
              </a:rPr>
              <a:t>Sisters/Storm</a:t>
            </a:r>
            <a:r>
              <a:rPr lang="en-US" sz="900" dirty="0">
                <a:solidFill>
                  <a:srgbClr val="000000"/>
                </a:solidFill>
                <a:effectLst/>
                <a:ea typeface="Calibri" panose="020F0502020204030204" pitchFamily="34" charset="0"/>
                <a:cs typeface="HelveticaNeue-LightItalic" panose="02000503000000020004" pitchFamily="2" charset="0"/>
              </a:rPr>
              <a:t>, 1999, Acrylic on canvas, 12 x 12 inches</a:t>
            </a:r>
            <a:endParaRPr lang="en-CA" sz="900" dirty="0">
              <a:solidFill>
                <a:srgbClr val="000000"/>
              </a:solidFill>
              <a:effectLst/>
              <a:ea typeface="Calibri" panose="020F0502020204030204" pitchFamily="34" charset="0"/>
              <a:cs typeface="MinionPro-Regular"/>
            </a:endParaRPr>
          </a:p>
        </p:txBody>
      </p:sp>
    </p:spTree>
    <p:extLst>
      <p:ext uri="{BB962C8B-B14F-4D97-AF65-F5344CB8AC3E}">
        <p14:creationId xmlns:p14="http://schemas.microsoft.com/office/powerpoint/2010/main" val="3331347993"/>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4100" y="1435100"/>
            <a:ext cx="10130233" cy="584776"/>
          </a:xfrm>
          <a:prstGeom prst="rect">
            <a:avLst/>
          </a:prstGeom>
          <a:noFill/>
        </p:spPr>
        <p:txBody>
          <a:bodyPr wrap="square" rtlCol="0">
            <a:spAutoFit/>
          </a:bodyPr>
          <a:lstStyle/>
          <a:p>
            <a:r>
              <a:rPr lang="en-US" sz="3200" dirty="0"/>
              <a:t>RECONCILIATION POLE INSTALLED AT UBC</a:t>
            </a:r>
          </a:p>
        </p:txBody>
      </p:sp>
      <p:sp>
        <p:nvSpPr>
          <p:cNvPr id="3" name="Rectangle 2"/>
          <p:cNvSpPr/>
          <p:nvPr/>
        </p:nvSpPr>
        <p:spPr>
          <a:xfrm>
            <a:off x="1181100" y="2717800"/>
            <a:ext cx="7962900" cy="707886"/>
          </a:xfrm>
          <a:prstGeom prst="rect">
            <a:avLst/>
          </a:prstGeom>
        </p:spPr>
        <p:txBody>
          <a:bodyPr wrap="square">
            <a:spAutoFit/>
          </a:bodyPr>
          <a:lstStyle/>
          <a:p>
            <a:r>
              <a:rPr lang="en-US" sz="2000" dirty="0">
                <a:hlinkClick r:id="rId3"/>
              </a:rPr>
              <a:t>http://aboriginal.ubc.ca/2017/04/07/reconciliation-pole-installed-at-ubc/</a:t>
            </a:r>
            <a:endParaRPr lang="en-US" sz="2000" dirty="0"/>
          </a:p>
          <a:p>
            <a:endParaRPr lang="en-US" sz="2000" dirty="0"/>
          </a:p>
        </p:txBody>
      </p:sp>
    </p:spTree>
    <p:extLst>
      <p:ext uri="{BB962C8B-B14F-4D97-AF65-F5344CB8AC3E}">
        <p14:creationId xmlns:p14="http://schemas.microsoft.com/office/powerpoint/2010/main" val="3987303529"/>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oup image 7"/>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878878" y="102033"/>
            <a:ext cx="5169204" cy="290133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8484" y="102033"/>
            <a:ext cx="4387379" cy="290133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878" y="3286934"/>
            <a:ext cx="4269283" cy="321967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7657" y="3286934"/>
            <a:ext cx="4700251" cy="3219671"/>
          </a:xfrm>
          <a:prstGeom prst="rect">
            <a:avLst/>
          </a:prstGeom>
        </p:spPr>
      </p:pic>
      <p:sp>
        <p:nvSpPr>
          <p:cNvPr id="4" name="TextBox 3">
            <a:extLst>
              <a:ext uri="{FF2B5EF4-FFF2-40B4-BE49-F238E27FC236}">
                <a16:creationId xmlns:a16="http://schemas.microsoft.com/office/drawing/2014/main" id="{B3A53CA9-82AF-E845-95DF-EAA213F2ABE9}"/>
              </a:ext>
            </a:extLst>
          </p:cNvPr>
          <p:cNvSpPr txBox="1"/>
          <p:nvPr/>
        </p:nvSpPr>
        <p:spPr>
          <a:xfrm>
            <a:off x="878878" y="3004047"/>
            <a:ext cx="4611189" cy="230832"/>
          </a:xfrm>
          <a:prstGeom prst="rect">
            <a:avLst/>
          </a:prstGeom>
          <a:noFill/>
        </p:spPr>
        <p:txBody>
          <a:bodyPr wrap="square" rtlCol="0">
            <a:spAutoFit/>
          </a:bodyPr>
          <a:lstStyle/>
          <a:p>
            <a:r>
              <a:rPr lang="en-US" sz="900" dirty="0"/>
              <a:t>A group of nuns with Aboriginal students. </a:t>
            </a:r>
          </a:p>
        </p:txBody>
      </p:sp>
      <p:sp>
        <p:nvSpPr>
          <p:cNvPr id="7" name="TextBox 6">
            <a:extLst>
              <a:ext uri="{FF2B5EF4-FFF2-40B4-BE49-F238E27FC236}">
                <a16:creationId xmlns:a16="http://schemas.microsoft.com/office/drawing/2014/main" id="{231D6B5B-340B-6945-870A-88C5D7AF1D28}"/>
              </a:ext>
            </a:extLst>
          </p:cNvPr>
          <p:cNvSpPr txBox="1"/>
          <p:nvPr/>
        </p:nvSpPr>
        <p:spPr>
          <a:xfrm>
            <a:off x="6655243" y="3004047"/>
            <a:ext cx="4611189" cy="230832"/>
          </a:xfrm>
          <a:prstGeom prst="rect">
            <a:avLst/>
          </a:prstGeom>
          <a:noFill/>
        </p:spPr>
        <p:txBody>
          <a:bodyPr wrap="square" rtlCol="0">
            <a:spAutoFit/>
          </a:bodyPr>
          <a:lstStyle/>
          <a:p>
            <a:r>
              <a:rPr lang="en-US" sz="900" dirty="0"/>
              <a:t>Girls at Gordon’s school in Saskatchewan being transported to church by truck in 1953.</a:t>
            </a:r>
          </a:p>
        </p:txBody>
      </p:sp>
      <p:sp>
        <p:nvSpPr>
          <p:cNvPr id="8" name="TextBox 7">
            <a:extLst>
              <a:ext uri="{FF2B5EF4-FFF2-40B4-BE49-F238E27FC236}">
                <a16:creationId xmlns:a16="http://schemas.microsoft.com/office/drawing/2014/main" id="{D78CF222-05C7-ED4A-B752-E34F52566D97}"/>
              </a:ext>
            </a:extLst>
          </p:cNvPr>
          <p:cNvSpPr txBox="1"/>
          <p:nvPr/>
        </p:nvSpPr>
        <p:spPr>
          <a:xfrm>
            <a:off x="878878" y="6513683"/>
            <a:ext cx="4611189" cy="230832"/>
          </a:xfrm>
          <a:prstGeom prst="rect">
            <a:avLst/>
          </a:prstGeom>
          <a:noFill/>
        </p:spPr>
        <p:txBody>
          <a:bodyPr wrap="square" rtlCol="0">
            <a:spAutoFit/>
          </a:bodyPr>
          <a:lstStyle/>
          <a:p>
            <a:r>
              <a:rPr lang="en-US" sz="900" dirty="0"/>
              <a:t>Children’s dining room, Indian Residential School, Edmonton, Alberta. Between 1925-1936. </a:t>
            </a:r>
          </a:p>
        </p:txBody>
      </p:sp>
      <p:sp>
        <p:nvSpPr>
          <p:cNvPr id="9" name="TextBox 8">
            <a:extLst>
              <a:ext uri="{FF2B5EF4-FFF2-40B4-BE49-F238E27FC236}">
                <a16:creationId xmlns:a16="http://schemas.microsoft.com/office/drawing/2014/main" id="{DEEE06DD-F731-144C-9339-21003ED5A3AA}"/>
              </a:ext>
            </a:extLst>
          </p:cNvPr>
          <p:cNvSpPr txBox="1"/>
          <p:nvPr/>
        </p:nvSpPr>
        <p:spPr>
          <a:xfrm>
            <a:off x="6537657" y="6517764"/>
            <a:ext cx="4611189" cy="230832"/>
          </a:xfrm>
          <a:prstGeom prst="rect">
            <a:avLst/>
          </a:prstGeom>
          <a:noFill/>
        </p:spPr>
        <p:txBody>
          <a:bodyPr wrap="square" rtlCol="0">
            <a:spAutoFit/>
          </a:bodyPr>
          <a:lstStyle/>
          <a:p>
            <a:r>
              <a:rPr lang="en-CA" sz="900" dirty="0"/>
              <a:t>Work and Play. Indian Residential School, [Fort] Resolution, N.W.T.</a:t>
            </a:r>
            <a:endParaRPr lang="en-US" sz="900" dirty="0"/>
          </a:p>
        </p:txBody>
      </p:sp>
    </p:spTree>
    <p:extLst>
      <p:ext uri="{BB962C8B-B14F-4D97-AF65-F5344CB8AC3E}">
        <p14:creationId xmlns:p14="http://schemas.microsoft.com/office/powerpoint/2010/main" val="4141581540"/>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im-hart-carv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6819" y="1625369"/>
            <a:ext cx="5383865" cy="3789680"/>
          </a:xfrm>
          <a:prstGeom prst="rect">
            <a:avLst/>
          </a:prstGeom>
        </p:spPr>
      </p:pic>
      <p:pic>
        <p:nvPicPr>
          <p:cNvPr id="5" name="Picture 4">
            <a:extLst>
              <a:ext uri="{FF2B5EF4-FFF2-40B4-BE49-F238E27FC236}">
                <a16:creationId xmlns:a16="http://schemas.microsoft.com/office/drawing/2014/main" id="{D7B522D3-A6C7-6341-8954-4C1AB94AF122}"/>
              </a:ext>
            </a:extLst>
          </p:cNvPr>
          <p:cNvPicPr>
            <a:picLocks noChangeAspect="1"/>
          </p:cNvPicPr>
          <p:nvPr/>
        </p:nvPicPr>
        <p:blipFill>
          <a:blip r:embed="rId4"/>
          <a:stretch>
            <a:fillRect/>
          </a:stretch>
        </p:blipFill>
        <p:spPr>
          <a:xfrm>
            <a:off x="140930" y="1625369"/>
            <a:ext cx="6505889" cy="3789680"/>
          </a:xfrm>
          <a:prstGeom prst="rect">
            <a:avLst/>
          </a:prstGeom>
        </p:spPr>
      </p:pic>
      <p:sp>
        <p:nvSpPr>
          <p:cNvPr id="6" name="Text Box 54">
            <a:extLst>
              <a:ext uri="{FF2B5EF4-FFF2-40B4-BE49-F238E27FC236}">
                <a16:creationId xmlns:a16="http://schemas.microsoft.com/office/drawing/2014/main" id="{63F82334-63DD-F943-AC0E-8104F7302A57}"/>
              </a:ext>
            </a:extLst>
          </p:cNvPr>
          <p:cNvSpPr txBox="1"/>
          <p:nvPr/>
        </p:nvSpPr>
        <p:spPr>
          <a:xfrm>
            <a:off x="140931" y="5415049"/>
            <a:ext cx="6371630" cy="284711"/>
          </a:xfrm>
          <a:prstGeom prst="rect">
            <a:avLst/>
          </a:prstGeom>
          <a:noFill/>
          <a:ln>
            <a:noFill/>
          </a:ln>
          <a:effectLst/>
          <a:extLst>
            <a:ext uri="{C572A759-6A51-4108-AA02-DFA0A04FC94B}">
              <ma14:wrappingTextBox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0"/>
              </a:spcAft>
            </a:pPr>
            <a:r>
              <a:rPr lang="en-CA" sz="900" dirty="0"/>
              <a:t>Hart penciling in guidelines (and eating lunch). </a:t>
            </a:r>
            <a:endParaRPr lang="en-CA" sz="900" dirty="0">
              <a:solidFill>
                <a:srgbClr val="000000"/>
              </a:solidFill>
              <a:effectLst/>
              <a:ea typeface="Calibri" panose="020F0502020204030204" pitchFamily="34" charset="0"/>
              <a:cs typeface="MinionPro-Regular"/>
            </a:endParaRPr>
          </a:p>
        </p:txBody>
      </p:sp>
      <p:sp>
        <p:nvSpPr>
          <p:cNvPr id="7" name="Text Box 54">
            <a:extLst>
              <a:ext uri="{FF2B5EF4-FFF2-40B4-BE49-F238E27FC236}">
                <a16:creationId xmlns:a16="http://schemas.microsoft.com/office/drawing/2014/main" id="{7D55D365-324F-0F45-B4DC-B7BCDC4E54B0}"/>
              </a:ext>
            </a:extLst>
          </p:cNvPr>
          <p:cNvSpPr txBox="1"/>
          <p:nvPr/>
        </p:nvSpPr>
        <p:spPr>
          <a:xfrm>
            <a:off x="6646819" y="5415048"/>
            <a:ext cx="6371630" cy="284711"/>
          </a:xfrm>
          <a:prstGeom prst="rect">
            <a:avLst/>
          </a:prstGeom>
          <a:noFill/>
          <a:ln>
            <a:noFill/>
          </a:ln>
          <a:effectLst/>
          <a:extLst>
            <a:ext uri="{C572A759-6A51-4108-AA02-DFA0A04FC94B}">
              <ma14:wrappingTextBox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0"/>
              </a:spcAft>
            </a:pPr>
            <a:r>
              <a:rPr lang="en-CA" sz="900" dirty="0"/>
              <a:t>James Hart, Haida Master Carver. Reconciliation Pole, UBC.</a:t>
            </a:r>
            <a:endParaRPr lang="en-CA" sz="900" dirty="0">
              <a:solidFill>
                <a:srgbClr val="000000"/>
              </a:solidFill>
              <a:effectLst/>
              <a:ea typeface="Calibri" panose="020F0502020204030204" pitchFamily="34" charset="0"/>
              <a:cs typeface="MinionPro-Regular"/>
            </a:endParaRPr>
          </a:p>
        </p:txBody>
      </p:sp>
    </p:spTree>
    <p:extLst>
      <p:ext uri="{BB962C8B-B14F-4D97-AF65-F5344CB8AC3E}">
        <p14:creationId xmlns:p14="http://schemas.microsoft.com/office/powerpoint/2010/main" val="3363487939"/>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40AF82-D756-024A-9166-E93931DC1B5C}"/>
              </a:ext>
            </a:extLst>
          </p:cNvPr>
          <p:cNvPicPr>
            <a:picLocks noChangeAspect="1"/>
          </p:cNvPicPr>
          <p:nvPr/>
        </p:nvPicPr>
        <p:blipFill>
          <a:blip r:embed="rId3"/>
          <a:stretch>
            <a:fillRect/>
          </a:stretch>
        </p:blipFill>
        <p:spPr>
          <a:xfrm>
            <a:off x="1056640" y="214050"/>
            <a:ext cx="9996072" cy="6237549"/>
          </a:xfrm>
          <a:prstGeom prst="rect">
            <a:avLst/>
          </a:prstGeom>
        </p:spPr>
      </p:pic>
      <p:sp>
        <p:nvSpPr>
          <p:cNvPr id="4" name="Text Box 54">
            <a:extLst>
              <a:ext uri="{FF2B5EF4-FFF2-40B4-BE49-F238E27FC236}">
                <a16:creationId xmlns:a16="http://schemas.microsoft.com/office/drawing/2014/main" id="{CB312DD1-ACC8-6B4B-B9DC-39438C67113C}"/>
              </a:ext>
            </a:extLst>
          </p:cNvPr>
          <p:cNvSpPr txBox="1"/>
          <p:nvPr/>
        </p:nvSpPr>
        <p:spPr>
          <a:xfrm>
            <a:off x="1056640" y="6451599"/>
            <a:ext cx="6371630" cy="284711"/>
          </a:xfrm>
          <a:prstGeom prst="rect">
            <a:avLst/>
          </a:prstGeom>
          <a:noFill/>
          <a:ln>
            <a:noFill/>
          </a:ln>
          <a:effectLst/>
          <a:extLst>
            <a:ext uri="{C572A759-6A51-4108-AA02-DFA0A04FC94B}">
              <ma14:wrappingTextBox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0"/>
              </a:spcAft>
            </a:pPr>
            <a:r>
              <a:rPr lang="en-CA" sz="900" dirty="0"/>
              <a:t>Hundreds of people gathered at UBC to watch the Reconciliation Pole being raised on April 1, 2017.</a:t>
            </a:r>
            <a:endParaRPr lang="en-CA" sz="900" dirty="0">
              <a:solidFill>
                <a:srgbClr val="000000"/>
              </a:solidFill>
              <a:effectLst/>
              <a:ea typeface="Calibri" panose="020F0502020204030204" pitchFamily="34" charset="0"/>
              <a:cs typeface="MinionPro-Regular"/>
            </a:endParaRPr>
          </a:p>
        </p:txBody>
      </p:sp>
    </p:spTree>
    <p:extLst>
      <p:ext uri="{BB962C8B-B14F-4D97-AF65-F5344CB8AC3E}">
        <p14:creationId xmlns:p14="http://schemas.microsoft.com/office/powerpoint/2010/main" val="3445754419"/>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tter Pole-diagram-REVISE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5098" y="0"/>
            <a:ext cx="3510005" cy="6858000"/>
          </a:xfrm>
          <a:prstGeom prst="rect">
            <a:avLst/>
          </a:prstGeom>
        </p:spPr>
      </p:pic>
      <p:sp>
        <p:nvSpPr>
          <p:cNvPr id="3" name="Text Box 43">
            <a:extLst>
              <a:ext uri="{FF2B5EF4-FFF2-40B4-BE49-F238E27FC236}">
                <a16:creationId xmlns:a16="http://schemas.microsoft.com/office/drawing/2014/main" id="{4E0E70F4-72E2-BD4D-9963-ADEA17FB4ECF}"/>
              </a:ext>
            </a:extLst>
          </p:cNvPr>
          <p:cNvSpPr txBox="1"/>
          <p:nvPr/>
        </p:nvSpPr>
        <p:spPr>
          <a:xfrm>
            <a:off x="285115" y="444500"/>
            <a:ext cx="3413126" cy="3091180"/>
          </a:xfrm>
          <a:prstGeom prst="rect">
            <a:avLst/>
          </a:prstGeom>
          <a:noFill/>
          <a:ln>
            <a:noFill/>
          </a:ln>
          <a:effectLst/>
          <a:extLst>
            <a:ext uri="{C572A759-6A51-4108-AA02-DFA0A04FC94B}">
              <ma14:wrappingTextBox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0"/>
              </a:spcAft>
            </a:pPr>
            <a:r>
              <a:rPr lang="en-US" sz="1600" i="1" dirty="0">
                <a:solidFill>
                  <a:srgbClr val="000000"/>
                </a:solidFill>
                <a:effectLst/>
                <a:ea typeface="Calibri" panose="020F0502020204030204" pitchFamily="34" charset="0"/>
                <a:cs typeface="HelveticaNeue-LightItalic" panose="02000503000000020004" pitchFamily="2" charset="0"/>
              </a:rPr>
              <a:t>Reconciliation Pole</a:t>
            </a:r>
            <a:r>
              <a:rPr lang="en-US" sz="1600" i="1" dirty="0">
                <a:solidFill>
                  <a:srgbClr val="000000"/>
                </a:solidFill>
                <a:ea typeface="Calibri" panose="020F0502020204030204" pitchFamily="34" charset="0"/>
                <a:cs typeface="HelveticaNeue-LightItalic" panose="02000503000000020004" pitchFamily="2" charset="0"/>
              </a:rPr>
              <a:t> </a:t>
            </a:r>
          </a:p>
          <a:p>
            <a:pPr>
              <a:lnSpc>
                <a:spcPct val="120000"/>
              </a:lnSpc>
              <a:spcAft>
                <a:spcPts val="0"/>
              </a:spcAft>
            </a:pPr>
            <a:r>
              <a:rPr lang="en-US" sz="1000" dirty="0">
                <a:solidFill>
                  <a:srgbClr val="000000"/>
                </a:solidFill>
                <a:ea typeface="Calibri" panose="020F0502020204030204" pitchFamily="34" charset="0"/>
                <a:cs typeface="HelveticaNeue-LightItalic" panose="02000503000000020004" pitchFamily="2" charset="0"/>
              </a:rPr>
              <a:t>2015-17, red and yellow cedar, oil paint, copper, abalone</a:t>
            </a:r>
          </a:p>
          <a:p>
            <a:pPr>
              <a:lnSpc>
                <a:spcPct val="120000"/>
              </a:lnSpc>
              <a:spcAft>
                <a:spcPts val="0"/>
              </a:spcAft>
            </a:pPr>
            <a:endParaRPr lang="en-US" sz="1000" dirty="0">
              <a:solidFill>
                <a:srgbClr val="000000"/>
              </a:solidFill>
              <a:effectLst/>
              <a:ea typeface="Calibri" panose="020F0502020204030204" pitchFamily="34" charset="0"/>
              <a:cs typeface="HelveticaNeue-LightItalic" panose="02000503000000020004" pitchFamily="2" charset="0"/>
            </a:endParaRPr>
          </a:p>
          <a:p>
            <a:r>
              <a:rPr lang="en-CA" sz="1000" dirty="0"/>
              <a:t>The pole was designed and carved under the direction of master carver and hereditary chief, 7idansuu (Edenshaw), James Hart, Haida of Haida Gwaii, assisted by community members </a:t>
            </a:r>
            <a:r>
              <a:rPr lang="en-CA" sz="1000" dirty="0" err="1"/>
              <a:t>Gwaliga</a:t>
            </a:r>
            <a:r>
              <a:rPr lang="en-CA" sz="1000" dirty="0"/>
              <a:t> Hart, John Brent Bennett, </a:t>
            </a:r>
            <a:r>
              <a:rPr lang="en-CA" sz="1000" dirty="0" err="1"/>
              <a:t>Jaalen</a:t>
            </a:r>
            <a:r>
              <a:rPr lang="en-CA" sz="1000" dirty="0"/>
              <a:t> Edenshaw, Derek White, Leon Ridley, Brandon Brown, and late son Carl Hart. Fellow artists from across Canada carved/painted the children— Zacharias </a:t>
            </a:r>
            <a:r>
              <a:rPr lang="en-CA" sz="1000" dirty="0" err="1"/>
              <a:t>Kunuk</a:t>
            </a:r>
            <a:r>
              <a:rPr lang="en-CA" sz="1000" dirty="0"/>
              <a:t> (Inuit), Shane </a:t>
            </a:r>
            <a:r>
              <a:rPr lang="en-CA" sz="1000" dirty="0" err="1"/>
              <a:t>Perley</a:t>
            </a:r>
            <a:r>
              <a:rPr lang="en-CA" sz="1000" dirty="0"/>
              <a:t>-Dutcher (Maliseet), Greg Hill (Mohawk), Phil Gray (Cree), Susan Point (</a:t>
            </a:r>
            <a:r>
              <a:rPr lang="en-CA" sz="1000" dirty="0" err="1"/>
              <a:t>Musqueam</a:t>
            </a:r>
            <a:r>
              <a:rPr lang="en-CA" sz="1000" dirty="0"/>
              <a:t>), Kevin Cranmer (</a:t>
            </a:r>
            <a:r>
              <a:rPr lang="en-CA" sz="1000" dirty="0" err="1"/>
              <a:t>Kwakwa</a:t>
            </a:r>
            <a:r>
              <a:rPr lang="en-CA" sz="1000" dirty="0"/>
              <a:t>-ka-’</a:t>
            </a:r>
            <a:r>
              <a:rPr lang="en-CA" sz="1000" dirty="0" err="1"/>
              <a:t>wakw</a:t>
            </a:r>
            <a:r>
              <a:rPr lang="en-CA" sz="1000" dirty="0"/>
              <a:t>), Christian White, Reg Davidson and Corey </a:t>
            </a:r>
            <a:r>
              <a:rPr lang="en-CA" sz="1000" dirty="0" err="1"/>
              <a:t>Bulpitt</a:t>
            </a:r>
            <a:r>
              <a:rPr lang="en-CA" sz="1000" dirty="0"/>
              <a:t> (Haida), Sven </a:t>
            </a:r>
            <a:r>
              <a:rPr lang="en-CA" sz="1000" dirty="0" err="1"/>
              <a:t>Haakanson</a:t>
            </a:r>
            <a:r>
              <a:rPr lang="en-CA" sz="1000" dirty="0"/>
              <a:t> (Aleut). Many volunteers young and old nailed in all the copper nails. </a:t>
            </a:r>
          </a:p>
          <a:p>
            <a:endParaRPr lang="en-CA" sz="1000" dirty="0"/>
          </a:p>
          <a:p>
            <a:r>
              <a:rPr lang="en-CA" sz="1000" dirty="0"/>
              <a:t>The pole, carved from an 800-year-old red cedar log, was installed on April 1, 2017. </a:t>
            </a:r>
          </a:p>
          <a:p>
            <a:pPr>
              <a:lnSpc>
                <a:spcPct val="120000"/>
              </a:lnSpc>
              <a:spcAft>
                <a:spcPts val="0"/>
              </a:spcAft>
            </a:pPr>
            <a:endParaRPr lang="en-CA" sz="1000" dirty="0">
              <a:solidFill>
                <a:srgbClr val="000000"/>
              </a:solidFill>
              <a:effectLst/>
              <a:ea typeface="Calibri" panose="020F0502020204030204" pitchFamily="34" charset="0"/>
              <a:cs typeface="MinionPro-Regular"/>
            </a:endParaRPr>
          </a:p>
        </p:txBody>
      </p:sp>
    </p:spTree>
    <p:extLst>
      <p:ext uri="{BB962C8B-B14F-4D97-AF65-F5344CB8AC3E}">
        <p14:creationId xmlns:p14="http://schemas.microsoft.com/office/powerpoint/2010/main" val="1059287868"/>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CE8C97-775F-9546-BDDD-6AD5241D6F53}"/>
              </a:ext>
            </a:extLst>
          </p:cNvPr>
          <p:cNvPicPr>
            <a:picLocks noChangeAspect="1"/>
          </p:cNvPicPr>
          <p:nvPr/>
        </p:nvPicPr>
        <p:blipFill>
          <a:blip r:embed="rId3"/>
          <a:stretch>
            <a:fillRect/>
          </a:stretch>
        </p:blipFill>
        <p:spPr>
          <a:xfrm>
            <a:off x="1838960" y="0"/>
            <a:ext cx="8351520" cy="6263640"/>
          </a:xfrm>
          <a:prstGeom prst="rect">
            <a:avLst/>
          </a:prstGeom>
        </p:spPr>
      </p:pic>
      <p:pic>
        <p:nvPicPr>
          <p:cNvPr id="4" name="Picture 3">
            <a:extLst>
              <a:ext uri="{FF2B5EF4-FFF2-40B4-BE49-F238E27FC236}">
                <a16:creationId xmlns:a16="http://schemas.microsoft.com/office/drawing/2014/main" id="{434C6E6F-DBA3-1D48-B30A-782B31CC24F2}"/>
              </a:ext>
            </a:extLst>
          </p:cNvPr>
          <p:cNvPicPr>
            <a:picLocks noChangeAspect="1"/>
          </p:cNvPicPr>
          <p:nvPr/>
        </p:nvPicPr>
        <p:blipFill>
          <a:blip r:embed="rId4"/>
          <a:stretch>
            <a:fillRect/>
          </a:stretch>
        </p:blipFill>
        <p:spPr>
          <a:xfrm>
            <a:off x="0" y="0"/>
            <a:ext cx="12192000" cy="6858000"/>
          </a:xfrm>
          <a:prstGeom prst="rect">
            <a:avLst/>
          </a:prstGeom>
        </p:spPr>
      </p:pic>
      <p:sp>
        <p:nvSpPr>
          <p:cNvPr id="5" name="Text Box 54">
            <a:extLst>
              <a:ext uri="{FF2B5EF4-FFF2-40B4-BE49-F238E27FC236}">
                <a16:creationId xmlns:a16="http://schemas.microsoft.com/office/drawing/2014/main" id="{99C8FB29-0B13-694E-BACB-1050E64DA579}"/>
              </a:ext>
            </a:extLst>
          </p:cNvPr>
          <p:cNvSpPr txBox="1"/>
          <p:nvPr/>
        </p:nvSpPr>
        <p:spPr>
          <a:xfrm>
            <a:off x="1838960" y="6276108"/>
            <a:ext cx="8351520" cy="409172"/>
          </a:xfrm>
          <a:prstGeom prst="rect">
            <a:avLst/>
          </a:prstGeom>
          <a:noFill/>
          <a:ln>
            <a:noFill/>
          </a:ln>
          <a:effectLst/>
          <a:extLst>
            <a:ext uri="{C572A759-6A51-4108-AA02-DFA0A04FC94B}">
              <ma14:wrappingTextBox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0"/>
              </a:spcAft>
            </a:pPr>
            <a:r>
              <a:rPr lang="en-CA" sz="900" dirty="0"/>
              <a:t>Haida master carver and hereditary chief, James Hart, and his apprentices carved a totem pole as a tribute to Residential School survivors and the thousands who died in the schools. The Reconciliation Pole was raised in 2017 at UBC.</a:t>
            </a:r>
            <a:endParaRPr lang="en-CA" sz="900" dirty="0">
              <a:solidFill>
                <a:srgbClr val="000000"/>
              </a:solidFill>
              <a:effectLst/>
              <a:ea typeface="Calibri" panose="020F0502020204030204" pitchFamily="34" charset="0"/>
              <a:cs typeface="MinionPro-Regular"/>
            </a:endParaRPr>
          </a:p>
        </p:txBody>
      </p:sp>
    </p:spTree>
    <p:extLst>
      <p:ext uri="{BB962C8B-B14F-4D97-AF65-F5344CB8AC3E}">
        <p14:creationId xmlns:p14="http://schemas.microsoft.com/office/powerpoint/2010/main" val="302719887"/>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le-detail-schoo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82" y="743820"/>
            <a:ext cx="7839634" cy="5229035"/>
          </a:xfrm>
          <a:prstGeom prst="rect">
            <a:avLst/>
          </a:prstGeom>
        </p:spPr>
      </p:pic>
      <p:pic>
        <p:nvPicPr>
          <p:cNvPr id="3" name="Picture 2" descr="many-hands-hammering-nail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2642" y="3454945"/>
            <a:ext cx="3940318" cy="2802621"/>
          </a:xfrm>
          <a:prstGeom prst="rect">
            <a:avLst/>
          </a:prstGeom>
        </p:spPr>
      </p:pic>
      <p:pic>
        <p:nvPicPr>
          <p:cNvPr id="4" name="Picture 3" descr="1-6-nails-detail-5_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2642" y="350610"/>
            <a:ext cx="3932634" cy="2631395"/>
          </a:xfrm>
          <a:prstGeom prst="rect">
            <a:avLst/>
          </a:prstGeom>
        </p:spPr>
      </p:pic>
      <p:sp>
        <p:nvSpPr>
          <p:cNvPr id="5" name="Text Box 54">
            <a:extLst>
              <a:ext uri="{FF2B5EF4-FFF2-40B4-BE49-F238E27FC236}">
                <a16:creationId xmlns:a16="http://schemas.microsoft.com/office/drawing/2014/main" id="{CBCC1055-1839-064B-809D-FA361DA2FA6F}"/>
              </a:ext>
            </a:extLst>
          </p:cNvPr>
          <p:cNvSpPr txBox="1"/>
          <p:nvPr/>
        </p:nvSpPr>
        <p:spPr>
          <a:xfrm>
            <a:off x="148182" y="5972855"/>
            <a:ext cx="7746138" cy="284711"/>
          </a:xfrm>
          <a:prstGeom prst="rect">
            <a:avLst/>
          </a:prstGeom>
          <a:noFill/>
          <a:ln>
            <a:noFill/>
          </a:ln>
          <a:effectLst/>
          <a:extLst>
            <a:ext uri="{C572A759-6A51-4108-AA02-DFA0A04FC94B}">
              <ma14:wrappingTextBox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0"/>
              </a:spcAft>
            </a:pPr>
            <a:r>
              <a:rPr lang="en-CA" sz="800" dirty="0"/>
              <a:t>A depiction of the residential school system, with copper nails to represent the </a:t>
            </a:r>
            <a:r>
              <a:rPr lang="en-CA" sz="800" dirty="0" err="1"/>
              <a:t>chidren</a:t>
            </a:r>
            <a:r>
              <a:rPr lang="en-CA" sz="800" dirty="0"/>
              <a:t> who died there, on the new Reconciliation Pole at UBC.</a:t>
            </a:r>
            <a:endParaRPr lang="en-CA" sz="800" dirty="0">
              <a:solidFill>
                <a:srgbClr val="000000"/>
              </a:solidFill>
              <a:effectLst/>
              <a:ea typeface="Calibri" panose="020F0502020204030204" pitchFamily="34" charset="0"/>
              <a:cs typeface="MinionPro-Regular"/>
            </a:endParaRPr>
          </a:p>
        </p:txBody>
      </p:sp>
      <p:sp>
        <p:nvSpPr>
          <p:cNvPr id="6" name="Text Box 54">
            <a:extLst>
              <a:ext uri="{FF2B5EF4-FFF2-40B4-BE49-F238E27FC236}">
                <a16:creationId xmlns:a16="http://schemas.microsoft.com/office/drawing/2014/main" id="{94EAA418-E327-5F4F-B3B7-465C74469EF8}"/>
              </a:ext>
            </a:extLst>
          </p:cNvPr>
          <p:cNvSpPr txBox="1"/>
          <p:nvPr/>
        </p:nvSpPr>
        <p:spPr>
          <a:xfrm>
            <a:off x="8132642" y="2982005"/>
            <a:ext cx="3932634" cy="509225"/>
          </a:xfrm>
          <a:prstGeom prst="rect">
            <a:avLst/>
          </a:prstGeom>
          <a:noFill/>
          <a:ln>
            <a:noFill/>
          </a:ln>
          <a:effectLst/>
          <a:extLst>
            <a:ext uri="{C572A759-6A51-4108-AA02-DFA0A04FC94B}">
              <ma14:wrappingTextBox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0"/>
              </a:spcAft>
            </a:pPr>
            <a:r>
              <a:rPr lang="en-CA" sz="900" dirty="0"/>
              <a:t>The copper nails represent children who died while at Residential Schools, many of them buried in unmarked graves on the schools’ grounds.</a:t>
            </a:r>
            <a:endParaRPr lang="en-CA" sz="900" dirty="0">
              <a:solidFill>
                <a:srgbClr val="000000"/>
              </a:solidFill>
              <a:effectLst/>
              <a:ea typeface="Calibri" panose="020F0502020204030204" pitchFamily="34" charset="0"/>
              <a:cs typeface="MinionPro-Regular"/>
            </a:endParaRPr>
          </a:p>
        </p:txBody>
      </p:sp>
    </p:spTree>
    <p:extLst>
      <p:ext uri="{BB962C8B-B14F-4D97-AF65-F5344CB8AC3E}">
        <p14:creationId xmlns:p14="http://schemas.microsoft.com/office/powerpoint/2010/main" val="1548755921"/>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982" y="0"/>
            <a:ext cx="10155670" cy="6800585"/>
          </a:xfrm>
          <a:prstGeom prst="rect">
            <a:avLst/>
          </a:prstGeom>
        </p:spPr>
      </p:pic>
    </p:spTree>
    <p:extLst>
      <p:ext uri="{BB962C8B-B14F-4D97-AF65-F5344CB8AC3E}">
        <p14:creationId xmlns:p14="http://schemas.microsoft.com/office/powerpoint/2010/main" val="1509857234"/>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2199" y="689496"/>
            <a:ext cx="6389801" cy="5252417"/>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323276"/>
            <a:ext cx="5802199" cy="3754724"/>
          </a:xfrm>
          <a:prstGeom prst="rect">
            <a:avLst/>
          </a:prstGeom>
        </p:spPr>
      </p:pic>
      <p:sp>
        <p:nvSpPr>
          <p:cNvPr id="5" name="TextBox 4">
            <a:extLst>
              <a:ext uri="{FF2B5EF4-FFF2-40B4-BE49-F238E27FC236}">
                <a16:creationId xmlns:a16="http://schemas.microsoft.com/office/drawing/2014/main" id="{B7F20ACE-74DE-0E43-BEA5-4B36E8879D4D}"/>
              </a:ext>
            </a:extLst>
          </p:cNvPr>
          <p:cNvSpPr txBox="1"/>
          <p:nvPr/>
        </p:nvSpPr>
        <p:spPr>
          <a:xfrm>
            <a:off x="5802199" y="5937833"/>
            <a:ext cx="6389801" cy="369332"/>
          </a:xfrm>
          <a:prstGeom prst="rect">
            <a:avLst/>
          </a:prstGeom>
          <a:noFill/>
        </p:spPr>
        <p:txBody>
          <a:bodyPr wrap="square" rtlCol="0">
            <a:spAutoFit/>
          </a:bodyPr>
          <a:lstStyle/>
          <a:p>
            <a:r>
              <a:rPr lang="en-CA" sz="900" dirty="0"/>
              <a:t>North-east corner porch of Indian Residential School shows exit from the basement and platform indicates door entrance at floor level, Indian Residential School in </a:t>
            </a:r>
            <a:r>
              <a:rPr lang="en-CA" sz="900" dirty="0" err="1"/>
              <a:t>Camperville</a:t>
            </a:r>
            <a:r>
              <a:rPr lang="en-CA" sz="900" dirty="0"/>
              <a:t>, Manitoba, circa September 1949.</a:t>
            </a:r>
            <a:endParaRPr lang="en-US" sz="900" dirty="0"/>
          </a:p>
        </p:txBody>
      </p:sp>
      <p:sp>
        <p:nvSpPr>
          <p:cNvPr id="6" name="TextBox 5">
            <a:extLst>
              <a:ext uri="{FF2B5EF4-FFF2-40B4-BE49-F238E27FC236}">
                <a16:creationId xmlns:a16="http://schemas.microsoft.com/office/drawing/2014/main" id="{D1B5595A-3A3E-A047-9C8D-D7CB771FDEC4}"/>
              </a:ext>
            </a:extLst>
          </p:cNvPr>
          <p:cNvSpPr txBox="1"/>
          <p:nvPr/>
        </p:nvSpPr>
        <p:spPr>
          <a:xfrm>
            <a:off x="0" y="5069839"/>
            <a:ext cx="5567680" cy="230832"/>
          </a:xfrm>
          <a:prstGeom prst="rect">
            <a:avLst/>
          </a:prstGeom>
          <a:noFill/>
        </p:spPr>
        <p:txBody>
          <a:bodyPr wrap="square" rtlCol="0">
            <a:spAutoFit/>
          </a:bodyPr>
          <a:lstStyle/>
          <a:p>
            <a:r>
              <a:rPr lang="en-CA" sz="900" dirty="0"/>
              <a:t>The Old Sun Residential School on the Blackfoot (</a:t>
            </a:r>
            <a:r>
              <a:rPr lang="en-CA" sz="900" dirty="0" err="1"/>
              <a:t>Sikisika</a:t>
            </a:r>
            <a:r>
              <a:rPr lang="en-CA" sz="900" dirty="0"/>
              <a:t>) reserve near </a:t>
            </a:r>
            <a:r>
              <a:rPr lang="en-CA" sz="900" dirty="0" err="1"/>
              <a:t>Gleichen</a:t>
            </a:r>
            <a:r>
              <a:rPr lang="en-CA" sz="900" dirty="0"/>
              <a:t> in southern Alberta.</a:t>
            </a:r>
            <a:endParaRPr lang="en-US" sz="900" dirty="0"/>
          </a:p>
        </p:txBody>
      </p:sp>
    </p:spTree>
    <p:extLst>
      <p:ext uri="{BB962C8B-B14F-4D97-AF65-F5344CB8AC3E}">
        <p14:creationId xmlns:p14="http://schemas.microsoft.com/office/powerpoint/2010/main" val="1203720182"/>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3631F3-794B-C544-B18F-8D5735CE9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5331" y="749718"/>
            <a:ext cx="8988517" cy="5214202"/>
          </a:xfrm>
          <a:prstGeom prst="rect">
            <a:avLst/>
          </a:prstGeom>
        </p:spPr>
      </p:pic>
      <p:sp>
        <p:nvSpPr>
          <p:cNvPr id="6" name="TextBox 5">
            <a:extLst>
              <a:ext uri="{FF2B5EF4-FFF2-40B4-BE49-F238E27FC236}">
                <a16:creationId xmlns:a16="http://schemas.microsoft.com/office/drawing/2014/main" id="{B28471F9-AF2C-7147-9910-B8E206724606}"/>
              </a:ext>
            </a:extLst>
          </p:cNvPr>
          <p:cNvSpPr txBox="1"/>
          <p:nvPr/>
        </p:nvSpPr>
        <p:spPr>
          <a:xfrm>
            <a:off x="1605330" y="5963920"/>
            <a:ext cx="8988517" cy="369332"/>
          </a:xfrm>
          <a:prstGeom prst="rect">
            <a:avLst/>
          </a:prstGeom>
          <a:noFill/>
        </p:spPr>
        <p:txBody>
          <a:bodyPr wrap="square" rtlCol="0">
            <a:spAutoFit/>
          </a:bodyPr>
          <a:lstStyle/>
          <a:p>
            <a:r>
              <a:rPr lang="en-CA" sz="900" dirty="0"/>
              <a:t>Inuit children who lived too far away and had to stay at school during the summer. Anglican Mission School.</a:t>
            </a:r>
          </a:p>
          <a:p>
            <a:endParaRPr lang="en-US" sz="900" dirty="0"/>
          </a:p>
        </p:txBody>
      </p:sp>
    </p:spTree>
    <p:extLst>
      <p:ext uri="{BB962C8B-B14F-4D97-AF65-F5344CB8AC3E}">
        <p14:creationId xmlns:p14="http://schemas.microsoft.com/office/powerpoint/2010/main" val="3316305904"/>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1287" y="-543"/>
            <a:ext cx="9477513" cy="315917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3969" y="3474987"/>
            <a:ext cx="6009938" cy="3383013"/>
          </a:xfrm>
          <a:prstGeom prst="rect">
            <a:avLst/>
          </a:prstGeom>
        </p:spPr>
      </p:pic>
      <p:sp>
        <p:nvSpPr>
          <p:cNvPr id="6" name="TextBox 5">
            <a:extLst>
              <a:ext uri="{FF2B5EF4-FFF2-40B4-BE49-F238E27FC236}">
                <a16:creationId xmlns:a16="http://schemas.microsoft.com/office/drawing/2014/main" id="{6C7405D1-AC36-E647-8E73-F361AA722F0D}"/>
              </a:ext>
            </a:extLst>
          </p:cNvPr>
          <p:cNvSpPr txBox="1"/>
          <p:nvPr/>
        </p:nvSpPr>
        <p:spPr>
          <a:xfrm>
            <a:off x="8765830" y="5690036"/>
            <a:ext cx="1881850" cy="1061829"/>
          </a:xfrm>
          <a:prstGeom prst="rect">
            <a:avLst/>
          </a:prstGeom>
          <a:noFill/>
        </p:spPr>
        <p:txBody>
          <a:bodyPr wrap="square" rtlCol="0">
            <a:spAutoFit/>
          </a:bodyPr>
          <a:lstStyle/>
          <a:p>
            <a:r>
              <a:rPr lang="en-CA" sz="900" dirty="0"/>
              <a:t>Group of female students [7th from left Josephine Gillis (nee Hamilton), 8th from left Eleanor Halcrow (nee Ross)] and a nun (Sister Antoine) in a classroom at Cross Lake Indian Residential School, Cross Lake, Manitoba, February 1940.</a:t>
            </a:r>
            <a:endParaRPr lang="en-US" sz="900" dirty="0"/>
          </a:p>
        </p:txBody>
      </p:sp>
      <p:sp>
        <p:nvSpPr>
          <p:cNvPr id="7" name="TextBox 6">
            <a:extLst>
              <a:ext uri="{FF2B5EF4-FFF2-40B4-BE49-F238E27FC236}">
                <a16:creationId xmlns:a16="http://schemas.microsoft.com/office/drawing/2014/main" id="{2A2EFF99-A28A-364F-938E-F986D6731385}"/>
              </a:ext>
            </a:extLst>
          </p:cNvPr>
          <p:cNvSpPr txBox="1"/>
          <p:nvPr/>
        </p:nvSpPr>
        <p:spPr>
          <a:xfrm>
            <a:off x="1241287" y="3126781"/>
            <a:ext cx="5567680" cy="230832"/>
          </a:xfrm>
          <a:prstGeom prst="rect">
            <a:avLst/>
          </a:prstGeom>
          <a:noFill/>
        </p:spPr>
        <p:txBody>
          <a:bodyPr wrap="square" rtlCol="0">
            <a:spAutoFit/>
          </a:bodyPr>
          <a:lstStyle/>
          <a:p>
            <a:r>
              <a:rPr lang="en-CA" sz="900" dirty="0"/>
              <a:t>Undated photo from St. Anne’s Indian Residential School.</a:t>
            </a:r>
            <a:endParaRPr lang="en-US" sz="900" dirty="0"/>
          </a:p>
        </p:txBody>
      </p:sp>
    </p:spTree>
    <p:extLst>
      <p:ext uri="{BB962C8B-B14F-4D97-AF65-F5344CB8AC3E}">
        <p14:creationId xmlns:p14="http://schemas.microsoft.com/office/powerpoint/2010/main" val="898335056"/>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690" t="7570" r="4350" b="8347"/>
          <a:stretch/>
        </p:blipFill>
        <p:spPr>
          <a:xfrm>
            <a:off x="5549650" y="3088118"/>
            <a:ext cx="6642350" cy="383681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5549651" cy="4162238"/>
          </a:xfrm>
          <a:prstGeom prst="rect">
            <a:avLst/>
          </a:prstGeom>
        </p:spPr>
      </p:pic>
      <p:sp>
        <p:nvSpPr>
          <p:cNvPr id="6" name="TextBox 5">
            <a:extLst>
              <a:ext uri="{FF2B5EF4-FFF2-40B4-BE49-F238E27FC236}">
                <a16:creationId xmlns:a16="http://schemas.microsoft.com/office/drawing/2014/main" id="{612A23B0-76E6-984F-92AD-B5861D9894F9}"/>
              </a:ext>
            </a:extLst>
          </p:cNvPr>
          <p:cNvSpPr txBox="1"/>
          <p:nvPr/>
        </p:nvSpPr>
        <p:spPr>
          <a:xfrm>
            <a:off x="-1" y="4162238"/>
            <a:ext cx="4999826" cy="230832"/>
          </a:xfrm>
          <a:prstGeom prst="rect">
            <a:avLst/>
          </a:prstGeom>
          <a:noFill/>
        </p:spPr>
        <p:txBody>
          <a:bodyPr wrap="square" rtlCol="0">
            <a:spAutoFit/>
          </a:bodyPr>
          <a:lstStyle/>
          <a:p>
            <a:r>
              <a:rPr lang="en-CA" sz="900" dirty="0"/>
              <a:t>1950: children in their dormitory at a Canadian boarding school.</a:t>
            </a:r>
            <a:endParaRPr lang="en-US" sz="900" dirty="0"/>
          </a:p>
        </p:txBody>
      </p:sp>
      <p:sp>
        <p:nvSpPr>
          <p:cNvPr id="8" name="TextBox 7">
            <a:extLst>
              <a:ext uri="{FF2B5EF4-FFF2-40B4-BE49-F238E27FC236}">
                <a16:creationId xmlns:a16="http://schemas.microsoft.com/office/drawing/2014/main" id="{0C23A666-6679-2148-94A8-4CCA78736A32}"/>
              </a:ext>
            </a:extLst>
          </p:cNvPr>
          <p:cNvSpPr txBox="1"/>
          <p:nvPr/>
        </p:nvSpPr>
        <p:spPr>
          <a:xfrm>
            <a:off x="6099475" y="2857286"/>
            <a:ext cx="6082308" cy="230832"/>
          </a:xfrm>
          <a:prstGeom prst="rect">
            <a:avLst/>
          </a:prstGeom>
          <a:noFill/>
        </p:spPr>
        <p:txBody>
          <a:bodyPr wrap="square" rtlCol="0">
            <a:spAutoFit/>
          </a:bodyPr>
          <a:lstStyle/>
          <a:p>
            <a:r>
              <a:rPr lang="en-CA" sz="900" dirty="0"/>
              <a:t>Recreation and dining hall on main floor, looking east, </a:t>
            </a:r>
            <a:r>
              <a:rPr lang="en-CA" sz="900" dirty="0" err="1"/>
              <a:t>Ermineskin</a:t>
            </a:r>
            <a:r>
              <a:rPr lang="en-CA" sz="900" dirty="0"/>
              <a:t> Indian Residential School, Hobbema, Alberta, June 3, 1938.</a:t>
            </a:r>
            <a:endParaRPr lang="en-US" sz="900" dirty="0"/>
          </a:p>
        </p:txBody>
      </p:sp>
    </p:spTree>
    <p:extLst>
      <p:ext uri="{BB962C8B-B14F-4D97-AF65-F5344CB8AC3E}">
        <p14:creationId xmlns:p14="http://schemas.microsoft.com/office/powerpoint/2010/main" val="149386432"/>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dian residential school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287" y="0"/>
            <a:ext cx="4239914" cy="6400001"/>
          </a:xfrm>
          <a:prstGeom prst="rect">
            <a:avLst/>
          </a:prstGeom>
        </p:spPr>
      </p:pic>
      <p:pic>
        <p:nvPicPr>
          <p:cNvPr id="3" name="Picture 2" descr="north-pione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6640" y="0"/>
            <a:ext cx="4846009" cy="3225430"/>
          </a:xfrm>
          <a:prstGeom prst="rect">
            <a:avLst/>
          </a:prstGeom>
        </p:spPr>
      </p:pic>
      <p:pic>
        <p:nvPicPr>
          <p:cNvPr id="5" name="Picture 4" descr="playgroun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6639" y="3872920"/>
            <a:ext cx="5303006" cy="2985080"/>
          </a:xfrm>
          <a:prstGeom prst="rect">
            <a:avLst/>
          </a:prstGeom>
        </p:spPr>
      </p:pic>
      <p:sp>
        <p:nvSpPr>
          <p:cNvPr id="6" name="TextBox 5">
            <a:extLst>
              <a:ext uri="{FF2B5EF4-FFF2-40B4-BE49-F238E27FC236}">
                <a16:creationId xmlns:a16="http://schemas.microsoft.com/office/drawing/2014/main" id="{11E9B704-C825-FA4C-80BD-3870D4B80B2D}"/>
              </a:ext>
            </a:extLst>
          </p:cNvPr>
          <p:cNvSpPr txBox="1"/>
          <p:nvPr/>
        </p:nvSpPr>
        <p:spPr>
          <a:xfrm>
            <a:off x="1202167" y="6400000"/>
            <a:ext cx="4081033" cy="507831"/>
          </a:xfrm>
          <a:prstGeom prst="rect">
            <a:avLst/>
          </a:prstGeom>
          <a:noFill/>
        </p:spPr>
        <p:txBody>
          <a:bodyPr wrap="square" rtlCol="0">
            <a:spAutoFit/>
          </a:bodyPr>
          <a:lstStyle/>
          <a:p>
            <a:r>
              <a:rPr lang="en-CA" sz="900" dirty="0"/>
              <a:t>The Kamloops Indian Residential School closed in 1977. Like many other residential schools in Canada, the conditions were horrific.</a:t>
            </a:r>
          </a:p>
          <a:p>
            <a:endParaRPr lang="en-US" sz="900" dirty="0"/>
          </a:p>
        </p:txBody>
      </p:sp>
      <p:sp>
        <p:nvSpPr>
          <p:cNvPr id="7" name="TextBox 6">
            <a:extLst>
              <a:ext uri="{FF2B5EF4-FFF2-40B4-BE49-F238E27FC236}">
                <a16:creationId xmlns:a16="http://schemas.microsoft.com/office/drawing/2014/main" id="{291F9609-7A71-AA43-AE8C-005695B23701}"/>
              </a:ext>
            </a:extLst>
          </p:cNvPr>
          <p:cNvSpPr txBox="1"/>
          <p:nvPr/>
        </p:nvSpPr>
        <p:spPr>
          <a:xfrm>
            <a:off x="6089716" y="3208282"/>
            <a:ext cx="4846009" cy="369332"/>
          </a:xfrm>
          <a:prstGeom prst="rect">
            <a:avLst/>
          </a:prstGeom>
          <a:noFill/>
        </p:spPr>
        <p:txBody>
          <a:bodyPr wrap="square" rtlCol="0">
            <a:spAutoFit/>
          </a:bodyPr>
          <a:lstStyle/>
          <a:p>
            <a:r>
              <a:rPr lang="en-CA" sz="900" dirty="0"/>
              <a:t>Boys and girls on the SS North Pioneer leaving La Romaine for the Sept-</a:t>
            </a:r>
            <a:r>
              <a:rPr lang="en-CA" sz="900" dirty="0" err="1"/>
              <a:t>Îles</a:t>
            </a:r>
            <a:r>
              <a:rPr lang="en-CA" sz="900" dirty="0"/>
              <a:t> boarding school.</a:t>
            </a:r>
          </a:p>
          <a:p>
            <a:endParaRPr lang="en-US" sz="900" dirty="0"/>
          </a:p>
        </p:txBody>
      </p:sp>
      <p:sp>
        <p:nvSpPr>
          <p:cNvPr id="8" name="TextBox 7">
            <a:extLst>
              <a:ext uri="{FF2B5EF4-FFF2-40B4-BE49-F238E27FC236}">
                <a16:creationId xmlns:a16="http://schemas.microsoft.com/office/drawing/2014/main" id="{0A4A07EA-C53D-D844-BBE6-A8EF8221F53E}"/>
              </a:ext>
            </a:extLst>
          </p:cNvPr>
          <p:cNvSpPr txBox="1"/>
          <p:nvPr/>
        </p:nvSpPr>
        <p:spPr>
          <a:xfrm>
            <a:off x="6089716" y="3618425"/>
            <a:ext cx="5095918" cy="230832"/>
          </a:xfrm>
          <a:prstGeom prst="rect">
            <a:avLst/>
          </a:prstGeom>
          <a:noFill/>
        </p:spPr>
        <p:txBody>
          <a:bodyPr wrap="square" rtlCol="0">
            <a:spAutoFit/>
          </a:bodyPr>
          <a:lstStyle/>
          <a:p>
            <a:r>
              <a:rPr lang="en-CA" sz="900" dirty="0"/>
              <a:t>Children at the Cecilia Jeffrey Indian Residential School in Kenora, Ontario.</a:t>
            </a:r>
            <a:endParaRPr lang="en-US" sz="900" dirty="0"/>
          </a:p>
        </p:txBody>
      </p:sp>
    </p:spTree>
    <p:extLst>
      <p:ext uri="{BB962C8B-B14F-4D97-AF65-F5344CB8AC3E}">
        <p14:creationId xmlns:p14="http://schemas.microsoft.com/office/powerpoint/2010/main" val="2513932717"/>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6932" y="176697"/>
            <a:ext cx="9462988" cy="6292887"/>
          </a:xfrm>
          <a:prstGeom prst="rect">
            <a:avLst/>
          </a:prstGeom>
        </p:spPr>
      </p:pic>
      <p:sp>
        <p:nvSpPr>
          <p:cNvPr id="3" name="Text Box 45">
            <a:extLst>
              <a:ext uri="{FF2B5EF4-FFF2-40B4-BE49-F238E27FC236}">
                <a16:creationId xmlns:a16="http://schemas.microsoft.com/office/drawing/2014/main" id="{865A96F1-F968-C044-8388-A99F4293E3A6}"/>
              </a:ext>
            </a:extLst>
          </p:cNvPr>
          <p:cNvSpPr txBox="1"/>
          <p:nvPr/>
        </p:nvSpPr>
        <p:spPr>
          <a:xfrm>
            <a:off x="1326932" y="6540704"/>
            <a:ext cx="7448550" cy="318135"/>
          </a:xfrm>
          <a:prstGeom prst="rect">
            <a:avLst/>
          </a:prstGeom>
          <a:noFill/>
          <a:ln>
            <a:noFill/>
          </a:ln>
          <a:effectLst/>
          <a:extLst>
            <a:ext uri="{C572A759-6A51-4108-AA02-DFA0A04FC94B}">
              <ma14:wrappingTextBox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0"/>
              </a:spcAft>
            </a:pPr>
            <a:r>
              <a:rPr lang="en-US"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Kent </a:t>
            </a:r>
            <a:r>
              <a:rPr lang="en-US" sz="9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Monkman</a:t>
            </a:r>
            <a:r>
              <a:rPr lang="en-US"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9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Scream</a:t>
            </a:r>
            <a:r>
              <a:rPr lang="en-US"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2017, acrylic on canvas, 84 x 132 inches</a:t>
            </a:r>
            <a:endParaRPr lang="en-CA"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4760988"/>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0E6BC184319D46A6D611478B163CA8" ma:contentTypeVersion="1" ma:contentTypeDescription="Create a new document." ma:contentTypeScope="" ma:versionID="6bef3337962237131c995075c2002e12">
  <xsd:schema xmlns:xsd="http://www.w3.org/2001/XMLSchema" xmlns:xs="http://www.w3.org/2001/XMLSchema" xmlns:p="http://schemas.microsoft.com/office/2006/metadata/properties" xmlns:ns1="http://schemas.microsoft.com/sharepoint/v3" targetNamespace="http://schemas.microsoft.com/office/2006/metadata/properties" ma:root="true" ma:fieldsID="55d3c2ff1dfae606d6f8168c3878679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D51087E2-637F-496F-AF0A-D61ADEEF33AC}"/>
</file>

<file path=customXml/itemProps2.xml><?xml version="1.0" encoding="utf-8"?>
<ds:datastoreItem xmlns:ds="http://schemas.openxmlformats.org/officeDocument/2006/customXml" ds:itemID="{8AE610E6-873C-4CF7-B53B-C3803A71A237}"/>
</file>

<file path=customXml/itemProps3.xml><?xml version="1.0" encoding="utf-8"?>
<ds:datastoreItem xmlns:ds="http://schemas.openxmlformats.org/officeDocument/2006/customXml" ds:itemID="{A998A398-D4CC-4DF6-96D3-69C56BFADB1F}"/>
</file>

<file path=docProps/app.xml><?xml version="1.0" encoding="utf-8"?>
<Properties xmlns="http://schemas.openxmlformats.org/officeDocument/2006/extended-properties" xmlns:vt="http://schemas.openxmlformats.org/officeDocument/2006/docPropsVTypes">
  <Template/>
  <TotalTime>1588</TotalTime>
  <Words>3145</Words>
  <Application>Microsoft Macintosh PowerPoint</Application>
  <PresentationFormat>Widescreen</PresentationFormat>
  <Paragraphs>365</Paragraphs>
  <Slides>24</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Calibri Light</vt:lpstr>
      <vt:lpstr>HelveticaNeue-Light</vt:lpstr>
      <vt:lpstr>HelveticaNeue-LightItalic</vt:lpstr>
      <vt:lpstr>MinionPro-Regular</vt:lpstr>
      <vt:lpstr>Office Theme</vt:lpstr>
      <vt:lpstr>Memory • History • 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Residential Schools in Canada</dc:title>
  <dc:creator>HEAVEN</dc:creator>
  <cp:lastModifiedBy>Microsoft Office User</cp:lastModifiedBy>
  <cp:revision>149</cp:revision>
  <cp:lastPrinted>2017-09-25T17:29:43Z</cp:lastPrinted>
  <dcterms:created xsi:type="dcterms:W3CDTF">2017-09-21T05:00:36Z</dcterms:created>
  <dcterms:modified xsi:type="dcterms:W3CDTF">2019-05-27T21:58:41Z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0x0101009E0E6BC184319D46A6D611478B163CA8</vt:lpwstr>
  </property>
</Properties>
</file>