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452" r:id="rId5"/>
    <p:sldId id="474" r:id="rId6"/>
    <p:sldId id="451" r:id="rId7"/>
    <p:sldId id="436" r:id="rId8"/>
    <p:sldId id="438" r:id="rId9"/>
    <p:sldId id="476" r:id="rId10"/>
    <p:sldId id="434" r:id="rId11"/>
    <p:sldId id="435" r:id="rId12"/>
    <p:sldId id="450" r:id="rId13"/>
    <p:sldId id="458" r:id="rId14"/>
    <p:sldId id="440" r:id="rId15"/>
    <p:sldId id="471" r:id="rId16"/>
    <p:sldId id="459" r:id="rId17"/>
    <p:sldId id="460" r:id="rId18"/>
    <p:sldId id="463" r:id="rId19"/>
    <p:sldId id="475" r:id="rId20"/>
    <p:sldId id="462" r:id="rId21"/>
    <p:sldId id="461" r:id="rId22"/>
    <p:sldId id="467" r:id="rId23"/>
    <p:sldId id="469" r:id="rId24"/>
    <p:sldId id="470" r:id="rId2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A22F"/>
    <a:srgbClr val="98C23D"/>
    <a:srgbClr val="6E86C3"/>
    <a:srgbClr val="BFA078"/>
    <a:srgbClr val="F3744E"/>
    <a:srgbClr val="91A4D3"/>
    <a:srgbClr val="C4CEE6"/>
    <a:srgbClr val="C6D0E8"/>
    <a:srgbClr val="D1D8E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051CE5-2F48-F062-B258-BFE343798683}" v="229" dt="2021-01-08T00:35:24.752"/>
    <p1510:client id="{17D3EE1C-081A-9514-8439-BA15B4B8F0EE}" v="666" dt="2021-01-09T19:53:14.902"/>
    <p1510:client id="{258A8D73-CF5F-4591-890B-D942F1F8E6EA}" v="4" dt="2021-01-14T18:44:23.972"/>
    <p1510:client id="{57FB0CA0-898B-879D-5711-B84DE3E3261A}" v="3719" dt="2021-01-11T23:19:35.724"/>
    <p1510:client id="{5DAD878D-DF32-DAF2-AC42-4D17E7575C91}" v="18" dt="2021-01-12T00:42:49.676"/>
    <p1510:client id="{A491F8AB-8371-4B02-8C8B-A2DF52061D44}" v="20" dt="2021-01-13T16:01:24.557"/>
    <p1510:client id="{C855D4CD-9DB3-1B38-7BE3-93870AEAABFE}" v="181" dt="2021-01-09T17:57:02.636"/>
    <p1510:client id="{FB314ECB-B660-6638-F011-2A09742343E0}" v="145" dt="2021-01-12T00:50:52.4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73"/>
  </p:normalViewPr>
  <p:slideViewPr>
    <p:cSldViewPr snapToGrid="0">
      <p:cViewPr varScale="1">
        <p:scale>
          <a:sx n="107" d="100"/>
          <a:sy n="107" d="100"/>
        </p:scale>
        <p:origin x="176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Tieche" userId="S::10679@sd44.ca::94708f27-5449-4a81-ba55-e8b0d3de8221" providerId="AD" clId="Web-{A491F8AB-8371-4B02-8C8B-A2DF52061D44}"/>
    <pc:docChg chg="modSld">
      <pc:chgData name="Jennifer Tieche" userId="S::10679@sd44.ca::94708f27-5449-4a81-ba55-e8b0d3de8221" providerId="AD" clId="Web-{A491F8AB-8371-4B02-8C8B-A2DF52061D44}" dt="2021-01-13T16:01:24.557" v="13" actId="20577"/>
      <pc:docMkLst>
        <pc:docMk/>
      </pc:docMkLst>
      <pc:sldChg chg="modSp">
        <pc:chgData name="Jennifer Tieche" userId="S::10679@sd44.ca::94708f27-5449-4a81-ba55-e8b0d3de8221" providerId="AD" clId="Web-{A491F8AB-8371-4B02-8C8B-A2DF52061D44}" dt="2021-01-13T16:01:24.557" v="13" actId="20577"/>
        <pc:sldMkLst>
          <pc:docMk/>
          <pc:sldMk cId="1704469655" sldId="462"/>
        </pc:sldMkLst>
        <pc:spChg chg="mod">
          <ac:chgData name="Jennifer Tieche" userId="S::10679@sd44.ca::94708f27-5449-4a81-ba55-e8b0d3de8221" providerId="AD" clId="Web-{A491F8AB-8371-4B02-8C8B-A2DF52061D44}" dt="2021-01-13T16:01:20.698" v="9" actId="20577"/>
          <ac:spMkLst>
            <pc:docMk/>
            <pc:sldMk cId="1704469655" sldId="462"/>
            <ac:spMk id="7" creationId="{00000000-0000-0000-0000-000000000000}"/>
          </ac:spMkLst>
        </pc:spChg>
        <pc:spChg chg="mod">
          <ac:chgData name="Jennifer Tieche" userId="S::10679@sd44.ca::94708f27-5449-4a81-ba55-e8b0d3de8221" providerId="AD" clId="Web-{A491F8AB-8371-4B02-8C8B-A2DF52061D44}" dt="2021-01-13T16:01:24.557" v="13" actId="20577"/>
          <ac:spMkLst>
            <pc:docMk/>
            <pc:sldMk cId="1704469655" sldId="462"/>
            <ac:spMk id="8" creationId="{CC1EDF30-D7C1-4F76-A045-3339B3228F09}"/>
          </ac:spMkLst>
        </pc:spChg>
      </pc:sldChg>
    </pc:docChg>
  </pc:docChgLst>
  <pc:docChgLst>
    <pc:chgData name="Jennifer Tieche" userId="S::10679@sd44.ca::94708f27-5449-4a81-ba55-e8b0d3de8221" providerId="AD" clId="Web-{258A8D73-CF5F-4591-890B-D942F1F8E6EA}"/>
    <pc:docChg chg="modSld">
      <pc:chgData name="Jennifer Tieche" userId="S::10679@sd44.ca::94708f27-5449-4a81-ba55-e8b0d3de8221" providerId="AD" clId="Web-{258A8D73-CF5F-4591-890B-D942F1F8E6EA}" dt="2021-01-14T18:44:23.972" v="1" actId="20577"/>
      <pc:docMkLst>
        <pc:docMk/>
      </pc:docMkLst>
      <pc:sldChg chg="modSp">
        <pc:chgData name="Jennifer Tieche" userId="S::10679@sd44.ca::94708f27-5449-4a81-ba55-e8b0d3de8221" providerId="AD" clId="Web-{258A8D73-CF5F-4591-890B-D942F1F8E6EA}" dt="2021-01-14T18:44:23.972" v="1" actId="20577"/>
        <pc:sldMkLst>
          <pc:docMk/>
          <pc:sldMk cId="1704469655" sldId="462"/>
        </pc:sldMkLst>
        <pc:spChg chg="mod">
          <ac:chgData name="Jennifer Tieche" userId="S::10679@sd44.ca::94708f27-5449-4a81-ba55-e8b0d3de8221" providerId="AD" clId="Web-{258A8D73-CF5F-4591-890B-D942F1F8E6EA}" dt="2021-01-14T18:44:23.972" v="1" actId="20577"/>
          <ac:spMkLst>
            <pc:docMk/>
            <pc:sldMk cId="1704469655" sldId="462"/>
            <ac:spMk id="7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14BB35-5B7C-4577-AC2C-5131804C7EB7}" type="doc">
      <dgm:prSet loTypeId="urn:microsoft.com/office/officeart/2008/layout/LinedList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E3D3C90A-F584-4B3C-94D5-1E9EF4A1828E}">
      <dgm:prSet/>
      <dgm:spPr/>
      <dgm:t>
        <a:bodyPr/>
        <a:lstStyle/>
        <a:p>
          <a:pPr rtl="0"/>
          <a:r>
            <a:rPr lang="en-CA" dirty="0"/>
            <a:t>Summer Learning</a:t>
          </a:r>
          <a:r>
            <a:rPr lang="en-CA" dirty="0">
              <a:latin typeface="Calibri"/>
            </a:rPr>
            <a:t> courses</a:t>
          </a:r>
          <a:r>
            <a:rPr lang="en-CA" dirty="0"/>
            <a:t> are rigorous &amp; intensive</a:t>
          </a:r>
          <a:endParaRPr lang="en-US" dirty="0"/>
        </a:p>
      </dgm:t>
    </dgm:pt>
    <dgm:pt modelId="{46A62CA1-2C96-47EB-8307-5E93D36B64A5}" type="parTrans" cxnId="{16658537-2287-4928-B0A1-5F9D9E6D49E0}">
      <dgm:prSet/>
      <dgm:spPr/>
      <dgm:t>
        <a:bodyPr/>
        <a:lstStyle/>
        <a:p>
          <a:endParaRPr lang="en-US"/>
        </a:p>
      </dgm:t>
    </dgm:pt>
    <dgm:pt modelId="{45D2F348-3DDC-4BAE-B642-8F0CFDEFE6E9}" type="sibTrans" cxnId="{16658537-2287-4928-B0A1-5F9D9E6D49E0}">
      <dgm:prSet/>
      <dgm:spPr/>
      <dgm:t>
        <a:bodyPr/>
        <a:lstStyle/>
        <a:p>
          <a:endParaRPr lang="en-US"/>
        </a:p>
      </dgm:t>
    </dgm:pt>
    <dgm:pt modelId="{4CE39C37-D2AC-4E61-9F8B-83B2967004A3}">
      <dgm:prSet/>
      <dgm:spPr/>
      <dgm:t>
        <a:bodyPr/>
        <a:lstStyle/>
        <a:p>
          <a:r>
            <a:rPr lang="en-CA" dirty="0"/>
            <a:t>Daily attendance is mandatory</a:t>
          </a:r>
          <a:br>
            <a:rPr lang="en-CA" dirty="0"/>
          </a:br>
          <a:endParaRPr lang="en-US" dirty="0"/>
        </a:p>
      </dgm:t>
    </dgm:pt>
    <dgm:pt modelId="{0DCE248F-D982-47F3-A230-98D5274AD99F}" type="parTrans" cxnId="{101261FF-459D-4478-AAE3-EA6CCF4C0A84}">
      <dgm:prSet/>
      <dgm:spPr/>
      <dgm:t>
        <a:bodyPr/>
        <a:lstStyle/>
        <a:p>
          <a:endParaRPr lang="en-US"/>
        </a:p>
      </dgm:t>
    </dgm:pt>
    <dgm:pt modelId="{8FD4FFDC-7682-46C2-8268-20668A948856}" type="sibTrans" cxnId="{101261FF-459D-4478-AAE3-EA6CCF4C0A84}">
      <dgm:prSet/>
      <dgm:spPr/>
      <dgm:t>
        <a:bodyPr/>
        <a:lstStyle/>
        <a:p>
          <a:endParaRPr lang="en-US"/>
        </a:p>
      </dgm:t>
    </dgm:pt>
    <dgm:pt modelId="{D978D627-8931-43CE-B489-78FA948A2C78}">
      <dgm:prSet/>
      <dgm:spPr/>
      <dgm:t>
        <a:bodyPr/>
        <a:lstStyle/>
        <a:p>
          <a:pPr rtl="0"/>
          <a:r>
            <a:rPr lang="en-CA" dirty="0">
              <a:latin typeface="Calibri"/>
            </a:rPr>
            <a:t>Academic integrity </a:t>
          </a:r>
          <a:r>
            <a:rPr lang="en-CA" dirty="0"/>
            <a:t>expectations </a:t>
          </a:r>
          <a:r>
            <a:rPr lang="en-CA" dirty="0">
              <a:latin typeface="Calibri"/>
            </a:rPr>
            <a:t>are high</a:t>
          </a:r>
          <a:endParaRPr lang="en-US" dirty="0"/>
        </a:p>
      </dgm:t>
    </dgm:pt>
    <dgm:pt modelId="{DCAAD399-FD88-4C7E-A8E9-B3D60CD7A25B}" type="parTrans" cxnId="{5FB2CC5A-D832-4B68-927C-4A29972D93D0}">
      <dgm:prSet/>
      <dgm:spPr/>
      <dgm:t>
        <a:bodyPr/>
        <a:lstStyle/>
        <a:p>
          <a:endParaRPr lang="en-US"/>
        </a:p>
      </dgm:t>
    </dgm:pt>
    <dgm:pt modelId="{7B7F079B-111D-4151-A0E9-D07CC4914D4D}" type="sibTrans" cxnId="{5FB2CC5A-D832-4B68-927C-4A29972D93D0}">
      <dgm:prSet/>
      <dgm:spPr/>
      <dgm:t>
        <a:bodyPr/>
        <a:lstStyle/>
        <a:p>
          <a:endParaRPr lang="en-US"/>
        </a:p>
      </dgm:t>
    </dgm:pt>
    <dgm:pt modelId="{88A0FDDE-2704-4BE9-8293-9DFF68842FFE}">
      <dgm:prSet/>
      <dgm:spPr/>
      <dgm:t>
        <a:bodyPr/>
        <a:lstStyle/>
        <a:p>
          <a:r>
            <a:rPr lang="en-CA" dirty="0"/>
            <a:t>Celebration of Learning</a:t>
          </a:r>
          <a:r>
            <a:rPr lang="en-CA" dirty="0">
              <a:latin typeface="Calibri"/>
            </a:rPr>
            <a:t> held annually </a:t>
          </a:r>
          <a:r>
            <a:rPr lang="en-CA" dirty="0"/>
            <a:t/>
          </a:r>
          <a:br>
            <a:rPr lang="en-CA" dirty="0"/>
          </a:br>
          <a:endParaRPr lang="en-US" dirty="0"/>
        </a:p>
      </dgm:t>
    </dgm:pt>
    <dgm:pt modelId="{3C5F9C28-4692-46F5-874E-1E532F8BFD3C}" type="parTrans" cxnId="{E2D47F68-2B5A-4317-8CA2-4F3046CDE953}">
      <dgm:prSet/>
      <dgm:spPr/>
      <dgm:t>
        <a:bodyPr/>
        <a:lstStyle/>
        <a:p>
          <a:endParaRPr lang="en-US"/>
        </a:p>
      </dgm:t>
    </dgm:pt>
    <dgm:pt modelId="{712DEB41-0B5D-4EC4-9292-B5CFFF8BB977}" type="sibTrans" cxnId="{E2D47F68-2B5A-4317-8CA2-4F3046CDE953}">
      <dgm:prSet/>
      <dgm:spPr/>
      <dgm:t>
        <a:bodyPr/>
        <a:lstStyle/>
        <a:p>
          <a:endParaRPr lang="en-US"/>
        </a:p>
      </dgm:t>
    </dgm:pt>
    <dgm:pt modelId="{1EE9D3E5-D86B-4391-9B5D-CDF62A183DC2}" type="pres">
      <dgm:prSet presAssocID="{3D14BB35-5B7C-4577-AC2C-5131804C7EB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18421066-9B7D-4EB4-8ECD-99DA3BE1960D}" type="pres">
      <dgm:prSet presAssocID="{E3D3C90A-F584-4B3C-94D5-1E9EF4A1828E}" presName="thickLine" presStyleLbl="alignNode1" presStyleIdx="0" presStyleCnt="4"/>
      <dgm:spPr/>
    </dgm:pt>
    <dgm:pt modelId="{24B3EB04-4A87-473B-B852-98D60CD1329E}" type="pres">
      <dgm:prSet presAssocID="{E3D3C90A-F584-4B3C-94D5-1E9EF4A1828E}" presName="horz1" presStyleCnt="0"/>
      <dgm:spPr/>
    </dgm:pt>
    <dgm:pt modelId="{C018BA60-FA51-4651-9BB3-917F15BCFBEA}" type="pres">
      <dgm:prSet presAssocID="{E3D3C90A-F584-4B3C-94D5-1E9EF4A1828E}" presName="tx1" presStyleLbl="revTx" presStyleIdx="0" presStyleCnt="4"/>
      <dgm:spPr/>
      <dgm:t>
        <a:bodyPr/>
        <a:lstStyle/>
        <a:p>
          <a:endParaRPr lang="en-US"/>
        </a:p>
      </dgm:t>
    </dgm:pt>
    <dgm:pt modelId="{8666B951-99BC-4642-A1DF-6EEF5B045ABB}" type="pres">
      <dgm:prSet presAssocID="{E3D3C90A-F584-4B3C-94D5-1E9EF4A1828E}" presName="vert1" presStyleCnt="0"/>
      <dgm:spPr/>
    </dgm:pt>
    <dgm:pt modelId="{F9D725E4-E6CD-475C-A852-B0A7D5451161}" type="pres">
      <dgm:prSet presAssocID="{4CE39C37-D2AC-4E61-9F8B-83B2967004A3}" presName="thickLine" presStyleLbl="alignNode1" presStyleIdx="1" presStyleCnt="4"/>
      <dgm:spPr/>
    </dgm:pt>
    <dgm:pt modelId="{6A9ABF10-611C-4962-A69B-40720D40F47E}" type="pres">
      <dgm:prSet presAssocID="{4CE39C37-D2AC-4E61-9F8B-83B2967004A3}" presName="horz1" presStyleCnt="0"/>
      <dgm:spPr/>
    </dgm:pt>
    <dgm:pt modelId="{872C033C-7D09-47A2-9ACB-EA2143153BF7}" type="pres">
      <dgm:prSet presAssocID="{4CE39C37-D2AC-4E61-9F8B-83B2967004A3}" presName="tx1" presStyleLbl="revTx" presStyleIdx="1" presStyleCnt="4"/>
      <dgm:spPr/>
      <dgm:t>
        <a:bodyPr/>
        <a:lstStyle/>
        <a:p>
          <a:endParaRPr lang="en-US"/>
        </a:p>
      </dgm:t>
    </dgm:pt>
    <dgm:pt modelId="{E8F0AC32-8376-43FF-9834-61BA0D1C41E6}" type="pres">
      <dgm:prSet presAssocID="{4CE39C37-D2AC-4E61-9F8B-83B2967004A3}" presName="vert1" presStyleCnt="0"/>
      <dgm:spPr/>
    </dgm:pt>
    <dgm:pt modelId="{336A86F7-9C6B-4628-9084-631BBEC680A4}" type="pres">
      <dgm:prSet presAssocID="{D978D627-8931-43CE-B489-78FA948A2C78}" presName="thickLine" presStyleLbl="alignNode1" presStyleIdx="2" presStyleCnt="4"/>
      <dgm:spPr/>
    </dgm:pt>
    <dgm:pt modelId="{CECD1020-E18E-4B6C-9DBA-48CFF4F4E4EA}" type="pres">
      <dgm:prSet presAssocID="{D978D627-8931-43CE-B489-78FA948A2C78}" presName="horz1" presStyleCnt="0"/>
      <dgm:spPr/>
    </dgm:pt>
    <dgm:pt modelId="{3F0FD709-B58B-423E-8047-614EC7ECB97E}" type="pres">
      <dgm:prSet presAssocID="{D978D627-8931-43CE-B489-78FA948A2C78}" presName="tx1" presStyleLbl="revTx" presStyleIdx="2" presStyleCnt="4"/>
      <dgm:spPr/>
      <dgm:t>
        <a:bodyPr/>
        <a:lstStyle/>
        <a:p>
          <a:endParaRPr lang="en-US"/>
        </a:p>
      </dgm:t>
    </dgm:pt>
    <dgm:pt modelId="{E7978071-D0B3-46DF-A162-5D50C6DA12DB}" type="pres">
      <dgm:prSet presAssocID="{D978D627-8931-43CE-B489-78FA948A2C78}" presName="vert1" presStyleCnt="0"/>
      <dgm:spPr/>
    </dgm:pt>
    <dgm:pt modelId="{D9CB1210-3E17-4C7E-AC9F-5DCEEDC917C0}" type="pres">
      <dgm:prSet presAssocID="{88A0FDDE-2704-4BE9-8293-9DFF68842FFE}" presName="thickLine" presStyleLbl="alignNode1" presStyleIdx="3" presStyleCnt="4"/>
      <dgm:spPr/>
    </dgm:pt>
    <dgm:pt modelId="{9701A976-CD07-488D-83FE-DB4C9E4D844B}" type="pres">
      <dgm:prSet presAssocID="{88A0FDDE-2704-4BE9-8293-9DFF68842FFE}" presName="horz1" presStyleCnt="0"/>
      <dgm:spPr/>
    </dgm:pt>
    <dgm:pt modelId="{42640F36-E3E2-4848-984C-7E32FC1FA491}" type="pres">
      <dgm:prSet presAssocID="{88A0FDDE-2704-4BE9-8293-9DFF68842FFE}" presName="tx1" presStyleLbl="revTx" presStyleIdx="3" presStyleCnt="4"/>
      <dgm:spPr/>
      <dgm:t>
        <a:bodyPr/>
        <a:lstStyle/>
        <a:p>
          <a:endParaRPr lang="en-US"/>
        </a:p>
      </dgm:t>
    </dgm:pt>
    <dgm:pt modelId="{E5FEF36F-A69C-480D-9ECE-1284BC1489B7}" type="pres">
      <dgm:prSet presAssocID="{88A0FDDE-2704-4BE9-8293-9DFF68842FFE}" presName="vert1" presStyleCnt="0"/>
      <dgm:spPr/>
    </dgm:pt>
  </dgm:ptLst>
  <dgm:cxnLst>
    <dgm:cxn modelId="{4A929E9D-BB8D-48FF-B517-1FC4C46BAF6D}" type="presOf" srcId="{4CE39C37-D2AC-4E61-9F8B-83B2967004A3}" destId="{872C033C-7D09-47A2-9ACB-EA2143153BF7}" srcOrd="0" destOrd="0" presId="urn:microsoft.com/office/officeart/2008/layout/LinedList"/>
    <dgm:cxn modelId="{101261FF-459D-4478-AAE3-EA6CCF4C0A84}" srcId="{3D14BB35-5B7C-4577-AC2C-5131804C7EB7}" destId="{4CE39C37-D2AC-4E61-9F8B-83B2967004A3}" srcOrd="1" destOrd="0" parTransId="{0DCE248F-D982-47F3-A230-98D5274AD99F}" sibTransId="{8FD4FFDC-7682-46C2-8268-20668A948856}"/>
    <dgm:cxn modelId="{20DF298E-0867-4D57-98EA-36C0B5F2D995}" type="presOf" srcId="{3D14BB35-5B7C-4577-AC2C-5131804C7EB7}" destId="{1EE9D3E5-D86B-4391-9B5D-CDF62A183DC2}" srcOrd="0" destOrd="0" presId="urn:microsoft.com/office/officeart/2008/layout/LinedList"/>
    <dgm:cxn modelId="{E2D47F68-2B5A-4317-8CA2-4F3046CDE953}" srcId="{3D14BB35-5B7C-4577-AC2C-5131804C7EB7}" destId="{88A0FDDE-2704-4BE9-8293-9DFF68842FFE}" srcOrd="3" destOrd="0" parTransId="{3C5F9C28-4692-46F5-874E-1E532F8BFD3C}" sibTransId="{712DEB41-0B5D-4EC4-9292-B5CFFF8BB977}"/>
    <dgm:cxn modelId="{16658537-2287-4928-B0A1-5F9D9E6D49E0}" srcId="{3D14BB35-5B7C-4577-AC2C-5131804C7EB7}" destId="{E3D3C90A-F584-4B3C-94D5-1E9EF4A1828E}" srcOrd="0" destOrd="0" parTransId="{46A62CA1-2C96-47EB-8307-5E93D36B64A5}" sibTransId="{45D2F348-3DDC-4BAE-B642-8F0CFDEFE6E9}"/>
    <dgm:cxn modelId="{5FB2CC5A-D832-4B68-927C-4A29972D93D0}" srcId="{3D14BB35-5B7C-4577-AC2C-5131804C7EB7}" destId="{D978D627-8931-43CE-B489-78FA948A2C78}" srcOrd="2" destOrd="0" parTransId="{DCAAD399-FD88-4C7E-A8E9-B3D60CD7A25B}" sibTransId="{7B7F079B-111D-4151-A0E9-D07CC4914D4D}"/>
    <dgm:cxn modelId="{AD17E6BB-3C8A-4356-983F-16B076263989}" type="presOf" srcId="{88A0FDDE-2704-4BE9-8293-9DFF68842FFE}" destId="{42640F36-E3E2-4848-984C-7E32FC1FA491}" srcOrd="0" destOrd="0" presId="urn:microsoft.com/office/officeart/2008/layout/LinedList"/>
    <dgm:cxn modelId="{6B825F7D-DBC9-44B1-9F1A-50C21CC60DA7}" type="presOf" srcId="{D978D627-8931-43CE-B489-78FA948A2C78}" destId="{3F0FD709-B58B-423E-8047-614EC7ECB97E}" srcOrd="0" destOrd="0" presId="urn:microsoft.com/office/officeart/2008/layout/LinedList"/>
    <dgm:cxn modelId="{57456D9A-ED3F-4424-AD64-8B199533DE91}" type="presOf" srcId="{E3D3C90A-F584-4B3C-94D5-1E9EF4A1828E}" destId="{C018BA60-FA51-4651-9BB3-917F15BCFBEA}" srcOrd="0" destOrd="0" presId="urn:microsoft.com/office/officeart/2008/layout/LinedList"/>
    <dgm:cxn modelId="{BAAAD33F-EE09-4442-8983-F321809482FF}" type="presParOf" srcId="{1EE9D3E5-D86B-4391-9B5D-CDF62A183DC2}" destId="{18421066-9B7D-4EB4-8ECD-99DA3BE1960D}" srcOrd="0" destOrd="0" presId="urn:microsoft.com/office/officeart/2008/layout/LinedList"/>
    <dgm:cxn modelId="{6115119C-8A9C-4692-A30E-075148E6D1C0}" type="presParOf" srcId="{1EE9D3E5-D86B-4391-9B5D-CDF62A183DC2}" destId="{24B3EB04-4A87-473B-B852-98D60CD1329E}" srcOrd="1" destOrd="0" presId="urn:microsoft.com/office/officeart/2008/layout/LinedList"/>
    <dgm:cxn modelId="{39824A29-1A20-470B-B71C-FB35AD424691}" type="presParOf" srcId="{24B3EB04-4A87-473B-B852-98D60CD1329E}" destId="{C018BA60-FA51-4651-9BB3-917F15BCFBEA}" srcOrd="0" destOrd="0" presId="urn:microsoft.com/office/officeart/2008/layout/LinedList"/>
    <dgm:cxn modelId="{9BB111E2-B229-453E-9F1D-39C192616BB4}" type="presParOf" srcId="{24B3EB04-4A87-473B-B852-98D60CD1329E}" destId="{8666B951-99BC-4642-A1DF-6EEF5B045ABB}" srcOrd="1" destOrd="0" presId="urn:microsoft.com/office/officeart/2008/layout/LinedList"/>
    <dgm:cxn modelId="{22C73E86-3637-4923-BECC-70E894D1EC1F}" type="presParOf" srcId="{1EE9D3E5-D86B-4391-9B5D-CDF62A183DC2}" destId="{F9D725E4-E6CD-475C-A852-B0A7D5451161}" srcOrd="2" destOrd="0" presId="urn:microsoft.com/office/officeart/2008/layout/LinedList"/>
    <dgm:cxn modelId="{046409A5-1604-4B77-B5ED-B9FD8813C878}" type="presParOf" srcId="{1EE9D3E5-D86B-4391-9B5D-CDF62A183DC2}" destId="{6A9ABF10-611C-4962-A69B-40720D40F47E}" srcOrd="3" destOrd="0" presId="urn:microsoft.com/office/officeart/2008/layout/LinedList"/>
    <dgm:cxn modelId="{9212C6FF-2AC9-4764-BBAB-6024EC55305D}" type="presParOf" srcId="{6A9ABF10-611C-4962-A69B-40720D40F47E}" destId="{872C033C-7D09-47A2-9ACB-EA2143153BF7}" srcOrd="0" destOrd="0" presId="urn:microsoft.com/office/officeart/2008/layout/LinedList"/>
    <dgm:cxn modelId="{58F8B178-7B18-4559-9D06-0252D85D924D}" type="presParOf" srcId="{6A9ABF10-611C-4962-A69B-40720D40F47E}" destId="{E8F0AC32-8376-43FF-9834-61BA0D1C41E6}" srcOrd="1" destOrd="0" presId="urn:microsoft.com/office/officeart/2008/layout/LinedList"/>
    <dgm:cxn modelId="{61433FF9-3BC6-4F4A-B533-840CF1D75342}" type="presParOf" srcId="{1EE9D3E5-D86B-4391-9B5D-CDF62A183DC2}" destId="{336A86F7-9C6B-4628-9084-631BBEC680A4}" srcOrd="4" destOrd="0" presId="urn:microsoft.com/office/officeart/2008/layout/LinedList"/>
    <dgm:cxn modelId="{A1C9F884-8CAF-41B8-A02F-9955E20FA9FF}" type="presParOf" srcId="{1EE9D3E5-D86B-4391-9B5D-CDF62A183DC2}" destId="{CECD1020-E18E-4B6C-9DBA-48CFF4F4E4EA}" srcOrd="5" destOrd="0" presId="urn:microsoft.com/office/officeart/2008/layout/LinedList"/>
    <dgm:cxn modelId="{5D2D779E-D7B6-4E19-BBCA-FC966D91FA1D}" type="presParOf" srcId="{CECD1020-E18E-4B6C-9DBA-48CFF4F4E4EA}" destId="{3F0FD709-B58B-423E-8047-614EC7ECB97E}" srcOrd="0" destOrd="0" presId="urn:microsoft.com/office/officeart/2008/layout/LinedList"/>
    <dgm:cxn modelId="{FE951866-76DC-4226-9021-1EF767C7B9BE}" type="presParOf" srcId="{CECD1020-E18E-4B6C-9DBA-48CFF4F4E4EA}" destId="{E7978071-D0B3-46DF-A162-5D50C6DA12DB}" srcOrd="1" destOrd="0" presId="urn:microsoft.com/office/officeart/2008/layout/LinedList"/>
    <dgm:cxn modelId="{BAB7F69D-2401-4F88-A744-79C86725A763}" type="presParOf" srcId="{1EE9D3E5-D86B-4391-9B5D-CDF62A183DC2}" destId="{D9CB1210-3E17-4C7E-AC9F-5DCEEDC917C0}" srcOrd="6" destOrd="0" presId="urn:microsoft.com/office/officeart/2008/layout/LinedList"/>
    <dgm:cxn modelId="{B3027162-819F-480D-9FC2-E145D43524CF}" type="presParOf" srcId="{1EE9D3E5-D86B-4391-9B5D-CDF62A183DC2}" destId="{9701A976-CD07-488D-83FE-DB4C9E4D844B}" srcOrd="7" destOrd="0" presId="urn:microsoft.com/office/officeart/2008/layout/LinedList"/>
    <dgm:cxn modelId="{AF227698-E4DE-4F36-8268-96B3B97EB633}" type="presParOf" srcId="{9701A976-CD07-488D-83FE-DB4C9E4D844B}" destId="{42640F36-E3E2-4848-984C-7E32FC1FA491}" srcOrd="0" destOrd="0" presId="urn:microsoft.com/office/officeart/2008/layout/LinedList"/>
    <dgm:cxn modelId="{967B76C5-1C5B-4DF3-B5F7-38FC06E7201A}" type="presParOf" srcId="{9701A976-CD07-488D-83FE-DB4C9E4D844B}" destId="{E5FEF36F-A69C-480D-9ECE-1284BC1489B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421066-9B7D-4EB4-8ECD-99DA3BE1960D}">
      <dsp:nvSpPr>
        <dsp:cNvPr id="0" name=""/>
        <dsp:cNvSpPr/>
      </dsp:nvSpPr>
      <dsp:spPr>
        <a:xfrm>
          <a:off x="0" y="0"/>
          <a:ext cx="78867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18BA60-FA51-4651-9BB3-917F15BCFBEA}">
      <dsp:nvSpPr>
        <dsp:cNvPr id="0" name=""/>
        <dsp:cNvSpPr/>
      </dsp:nvSpPr>
      <dsp:spPr>
        <a:xfrm>
          <a:off x="0" y="0"/>
          <a:ext cx="78867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3000" kern="1200" dirty="0"/>
            <a:t>Summer Learning</a:t>
          </a:r>
          <a:r>
            <a:rPr lang="en-CA" sz="3000" kern="1200" dirty="0">
              <a:latin typeface="Calibri"/>
            </a:rPr>
            <a:t> courses</a:t>
          </a:r>
          <a:r>
            <a:rPr lang="en-CA" sz="3000" kern="1200" dirty="0"/>
            <a:t> are rigorous &amp; intensive</a:t>
          </a:r>
          <a:endParaRPr lang="en-US" sz="3000" kern="1200" dirty="0"/>
        </a:p>
      </dsp:txBody>
      <dsp:txXfrm>
        <a:off x="0" y="0"/>
        <a:ext cx="7886700" cy="1087834"/>
      </dsp:txXfrm>
    </dsp:sp>
    <dsp:sp modelId="{F9D725E4-E6CD-475C-A852-B0A7D5451161}">
      <dsp:nvSpPr>
        <dsp:cNvPr id="0" name=""/>
        <dsp:cNvSpPr/>
      </dsp:nvSpPr>
      <dsp:spPr>
        <a:xfrm>
          <a:off x="0" y="1087834"/>
          <a:ext cx="78867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2C033C-7D09-47A2-9ACB-EA2143153BF7}">
      <dsp:nvSpPr>
        <dsp:cNvPr id="0" name=""/>
        <dsp:cNvSpPr/>
      </dsp:nvSpPr>
      <dsp:spPr>
        <a:xfrm>
          <a:off x="0" y="1087834"/>
          <a:ext cx="78867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3000" kern="1200" dirty="0"/>
            <a:t>Daily attendance is mandatory</a:t>
          </a:r>
          <a:br>
            <a:rPr lang="en-CA" sz="3000" kern="1200" dirty="0"/>
          </a:br>
          <a:endParaRPr lang="en-US" sz="3000" kern="1200" dirty="0"/>
        </a:p>
      </dsp:txBody>
      <dsp:txXfrm>
        <a:off x="0" y="1087834"/>
        <a:ext cx="7886700" cy="1087834"/>
      </dsp:txXfrm>
    </dsp:sp>
    <dsp:sp modelId="{336A86F7-9C6B-4628-9084-631BBEC680A4}">
      <dsp:nvSpPr>
        <dsp:cNvPr id="0" name=""/>
        <dsp:cNvSpPr/>
      </dsp:nvSpPr>
      <dsp:spPr>
        <a:xfrm>
          <a:off x="0" y="2175669"/>
          <a:ext cx="78867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0FD709-B58B-423E-8047-614EC7ECB97E}">
      <dsp:nvSpPr>
        <dsp:cNvPr id="0" name=""/>
        <dsp:cNvSpPr/>
      </dsp:nvSpPr>
      <dsp:spPr>
        <a:xfrm>
          <a:off x="0" y="2175669"/>
          <a:ext cx="78867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3000" kern="1200" dirty="0">
              <a:latin typeface="Calibri"/>
            </a:rPr>
            <a:t>Academic integrity </a:t>
          </a:r>
          <a:r>
            <a:rPr lang="en-CA" sz="3000" kern="1200" dirty="0"/>
            <a:t>expectations </a:t>
          </a:r>
          <a:r>
            <a:rPr lang="en-CA" sz="3000" kern="1200" dirty="0">
              <a:latin typeface="Calibri"/>
            </a:rPr>
            <a:t>are high</a:t>
          </a:r>
          <a:endParaRPr lang="en-US" sz="3000" kern="1200" dirty="0"/>
        </a:p>
      </dsp:txBody>
      <dsp:txXfrm>
        <a:off x="0" y="2175669"/>
        <a:ext cx="7886700" cy="1087834"/>
      </dsp:txXfrm>
    </dsp:sp>
    <dsp:sp modelId="{D9CB1210-3E17-4C7E-AC9F-5DCEEDC917C0}">
      <dsp:nvSpPr>
        <dsp:cNvPr id="0" name=""/>
        <dsp:cNvSpPr/>
      </dsp:nvSpPr>
      <dsp:spPr>
        <a:xfrm>
          <a:off x="0" y="3263503"/>
          <a:ext cx="78867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640F36-E3E2-4848-984C-7E32FC1FA491}">
      <dsp:nvSpPr>
        <dsp:cNvPr id="0" name=""/>
        <dsp:cNvSpPr/>
      </dsp:nvSpPr>
      <dsp:spPr>
        <a:xfrm>
          <a:off x="0" y="3263503"/>
          <a:ext cx="78867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3000" kern="1200" dirty="0"/>
            <a:t>Celebration of Learning</a:t>
          </a:r>
          <a:r>
            <a:rPr lang="en-CA" sz="3000" kern="1200" dirty="0">
              <a:latin typeface="Calibri"/>
            </a:rPr>
            <a:t> held annually </a:t>
          </a:r>
          <a:r>
            <a:rPr lang="en-CA" sz="3000" kern="1200" dirty="0"/>
            <a:t/>
          </a:r>
          <a:br>
            <a:rPr lang="en-CA" sz="3000" kern="1200" dirty="0"/>
          </a:br>
          <a:endParaRPr lang="en-US" sz="3000" kern="1200" dirty="0"/>
        </a:p>
      </dsp:txBody>
      <dsp:txXfrm>
        <a:off x="0" y="3263503"/>
        <a:ext cx="7886700" cy="1087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799F2F2-8718-47AF-BB69-B16E0E68803D}" type="datetimeFigureOut">
              <a:rPr lang="en-CA" smtClean="0"/>
              <a:t>2021-02-04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8834F83-D64B-4639-BA4C-A5DF408FC8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3219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C7F55A2-BF57-41D7-A57F-1EE5E13CAE13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1764431-55B7-414D-A249-D9F526E93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2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893" y="457200"/>
            <a:ext cx="6358667" cy="825651"/>
          </a:xfrm>
          <a:noFill/>
        </p:spPr>
        <p:txBody>
          <a:bodyPr>
            <a:normAutofit/>
          </a:bodyPr>
          <a:lstStyle>
            <a:lvl1pPr algn="l">
              <a:defRPr sz="3500" b="1" baseline="0">
                <a:solidFill>
                  <a:srgbClr val="6E86C3"/>
                </a:solidFill>
                <a:latin typeface="Cambria" panose="0204050305040603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58072" y="2286000"/>
            <a:ext cx="7347727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This is a sample of text</a:t>
            </a:r>
          </a:p>
        </p:txBody>
      </p:sp>
      <p:pic>
        <p:nvPicPr>
          <p:cNvPr id="1026" name="Picture 2" descr="S:\Learning Services\Summer Learning\Logos\NVSD_SummerLearning_logo_rgb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61" y="457200"/>
            <a:ext cx="1920240" cy="80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:\Learning Services\Summer Learning\Logos\NVSD_SummerLearning_logo_rgb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81001" y="5963322"/>
            <a:ext cx="54346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381000" y="6490447"/>
            <a:ext cx="8305801" cy="0"/>
          </a:xfrm>
          <a:prstGeom prst="line">
            <a:avLst/>
          </a:prstGeom>
          <a:ln w="19050">
            <a:solidFill>
              <a:srgbClr val="78A2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457200" y="1371600"/>
            <a:ext cx="8305801" cy="0"/>
          </a:xfrm>
          <a:prstGeom prst="line">
            <a:avLst/>
          </a:prstGeom>
          <a:ln w="19050">
            <a:solidFill>
              <a:srgbClr val="78A2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546858"/>
      </p:ext>
    </p:extLst>
  </p:cSld>
  <p:clrMapOvr>
    <a:masterClrMapping/>
  </p:clrMapOvr>
  <p:transition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C1E094-477E-4366-9CD3-CEA57D1CD0F5}" type="datetimeFigureOut">
              <a:rPr lang="en-CA" smtClean="0"/>
              <a:t>2021-02-04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E17586-34E5-4F8E-A428-7822067597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109301"/>
      </p:ext>
    </p:extLst>
  </p:cSld>
  <p:clrMapOvr>
    <a:masterClrMapping/>
  </p:clrMapOvr>
  <p:transition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67637-E001-414C-A521-E31B95459A6A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C3B38-9377-402B-A99A-EB3DB22A7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171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https://www.sd44.ca/school/onlinelearning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hyperlink" Target="https://www.sd44.ca/school/onlinelearnin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hyperlink" Target="https://www.sd44.ca/school/onlinelearning" TargetMode="Externa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hyperlink" Target="https://www.sd44.ca/school/onlinelearning" TargetMode="Externa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.png"/><Relationship Id="rId5" Type="http://schemas.openxmlformats.org/officeDocument/2006/relationships/hyperlink" Target="https://www.sd44.ca/school/onlinelearning" TargetMode="Externa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8.jpeg"/><Relationship Id="rId5" Type="http://schemas.openxmlformats.org/officeDocument/2006/relationships/hyperlink" Target="https://www.sd44.ca/school/onlinelearning" TargetMode="Externa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hyperlink" Target="http://www.sd44.ca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5.png"/><Relationship Id="rId4" Type="http://schemas.openxmlformats.org/officeDocument/2006/relationships/image" Target="../media/image11.jpeg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100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6365" y="3812954"/>
            <a:ext cx="4848966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</a:t>
            </a:r>
            <a:r>
              <a:rPr lang="en-US" sz="420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ummer Learning 2021 </a:t>
            </a:r>
            <a:endParaRPr lang="en-US" sz="2800">
              <a:latin typeface="Calibri"/>
              <a:ea typeface="+mn-ea"/>
              <a:cs typeface="Calibri"/>
            </a:endParaRPr>
          </a:p>
        </p:txBody>
      </p:sp>
      <p:pic>
        <p:nvPicPr>
          <p:cNvPr id="4" name="Picture 4" descr="A person holding a wine glass&#10;&#10;Description automatically generated">
            <a:extLst>
              <a:ext uri="{FF2B5EF4-FFF2-40B4-BE49-F238E27FC236}">
                <a16:creationId xmlns:a16="http://schemas.microsoft.com/office/drawing/2014/main" id="{46942C70-E16E-47D8-B54F-A3EB52E407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73" r="31268" b="-3"/>
          <a:stretch/>
        </p:blipFill>
        <p:spPr>
          <a:xfrm>
            <a:off x="238226" y="299363"/>
            <a:ext cx="3120339" cy="3049204"/>
          </a:xfrm>
          <a:prstGeom prst="rect">
            <a:avLst/>
          </a:prstGeom>
        </p:spPr>
      </p:pic>
      <p:pic>
        <p:nvPicPr>
          <p:cNvPr id="5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0664887-F07B-4111-AB27-2F14E412B6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08" r="1977" b="1"/>
          <a:stretch/>
        </p:blipFill>
        <p:spPr>
          <a:xfrm>
            <a:off x="3490722" y="299363"/>
            <a:ext cx="5412813" cy="3008188"/>
          </a:xfrm>
          <a:prstGeom prst="rect">
            <a:avLst/>
          </a:prstGeom>
        </p:spPr>
      </p:pic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A screen shot of a social media post&#10;&#10;Description automatically generated">
            <a:extLst>
              <a:ext uri="{FF2B5EF4-FFF2-40B4-BE49-F238E27FC236}">
                <a16:creationId xmlns:a16="http://schemas.microsoft.com/office/drawing/2014/main" id="{2DD0FDC5-E23D-436E-A78F-738ED856E5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019" r="28211" b="2"/>
          <a:stretch/>
        </p:blipFill>
        <p:spPr>
          <a:xfrm>
            <a:off x="238226" y="3509433"/>
            <a:ext cx="3120339" cy="3026833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3C7EE4D-D1BE-3A49-9535-ECC75E9EA9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28124"/>
      </p:ext>
    </p:extLst>
  </p:cSld>
  <p:clrMapOvr>
    <a:masterClrMapping/>
  </p:clrMapOvr>
  <p:transition advTm="1095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90">
            <a:extLst>
              <a:ext uri="{FF2B5EF4-FFF2-40B4-BE49-F238E27FC236}">
                <a16:creationId xmlns:a16="http://schemas.microsoft.com/office/drawing/2014/main" id="{759B06A6-211C-43A2-8278-A81EAAD3AA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0"/>
            <a:ext cx="9143999" cy="2285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9" name="Straight Connector 92">
            <a:extLst>
              <a:ext uri="{FF2B5EF4-FFF2-40B4-BE49-F238E27FC236}">
                <a16:creationId xmlns:a16="http://schemas.microsoft.com/office/drawing/2014/main" id="{333CEE56-E85F-4F4D-ABDB-0F0424AED6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99730"/>
            <a:ext cx="6097404" cy="602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2" r="7246"/>
          <a:stretch/>
        </p:blipFill>
        <p:spPr>
          <a:xfrm>
            <a:off x="622300" y="1485900"/>
            <a:ext cx="2044700" cy="1993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8" r="9882" b="-4"/>
          <a:stretch/>
        </p:blipFill>
        <p:spPr>
          <a:xfrm>
            <a:off x="2743200" y="1485900"/>
            <a:ext cx="2070100" cy="1993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0" b="19140"/>
          <a:stretch/>
        </p:blipFill>
        <p:spPr>
          <a:xfrm>
            <a:off x="4889500" y="1485900"/>
            <a:ext cx="3657600" cy="1993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382" y="4747491"/>
            <a:ext cx="5467023" cy="12738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North Vancouver Online Learning (NVOL)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64B666B-7581-F646-AD65-A14B796948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75244"/>
      </p:ext>
    </p:extLst>
  </p:cSld>
  <p:clrMapOvr>
    <a:masterClrMapping/>
  </p:clrMapOvr>
  <p:transition advTm="66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6358667" cy="825651"/>
          </a:xfrm>
        </p:spPr>
        <p:txBody>
          <a:bodyPr>
            <a:normAutofit/>
          </a:bodyPr>
          <a:lstStyle/>
          <a:p>
            <a:r>
              <a:rPr lang="en-US">
                <a:latin typeface="Calibri"/>
                <a:cs typeface="Calibri"/>
              </a:rPr>
              <a:t>NVOL Vision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5943600"/>
            <a:ext cx="8610600" cy="492443"/>
          </a:xfrm>
          <a:prstGeom prst="rect">
            <a:avLst/>
          </a:prstGeom>
          <a:solidFill>
            <a:srgbClr val="98C23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endParaRPr lang="en-CA" sz="260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2209800"/>
            <a:ext cx="7620000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>
                <a:latin typeface="Calibri"/>
                <a:cs typeface="Cambria"/>
              </a:rPr>
              <a:t>To work in partnership with mainstream schools to provide students with flexible, innovative, and personalized pathways to graduation through interactive and engaging online experiences.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562" y="131538"/>
            <a:ext cx="2043603" cy="158859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43D9F9A-2EFF-644D-AA9D-97414E84E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56571"/>
      </p:ext>
    </p:extLst>
  </p:cSld>
  <p:clrMapOvr>
    <a:masterClrMapping/>
  </p:clrMapOvr>
  <p:transition advTm="646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6358667" cy="825651"/>
          </a:xfrm>
        </p:spPr>
        <p:txBody>
          <a:bodyPr>
            <a:normAutofit/>
          </a:bodyPr>
          <a:lstStyle/>
          <a:p>
            <a:r>
              <a:rPr lang="en-US">
                <a:latin typeface="Calibri"/>
                <a:cs typeface="Calibri"/>
              </a:rPr>
              <a:t>About Our School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5943600"/>
            <a:ext cx="8610600" cy="492443"/>
          </a:xfrm>
          <a:prstGeom prst="rect">
            <a:avLst/>
          </a:prstGeom>
          <a:solidFill>
            <a:srgbClr val="98C23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endParaRPr lang="en-CA" sz="260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805410"/>
            <a:ext cx="7620000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>
                <a:latin typeface="Calibri"/>
                <a:ea typeface="Cambria Math"/>
                <a:cs typeface="Calibri"/>
              </a:rPr>
              <a:t>2,500 + students </a:t>
            </a:r>
            <a:endParaRPr lang="en-CA" sz="2400" dirty="0">
              <a:latin typeface="Calibri"/>
              <a:ea typeface="Cambria Math" panose="02040503050406030204" pitchFamily="18" charset="0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>
                <a:latin typeface="Calibri"/>
                <a:ea typeface="Cambria Math"/>
                <a:cs typeface="Calibri"/>
              </a:rPr>
              <a:t>youth &amp; adults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>
                <a:latin typeface="Calibri"/>
                <a:ea typeface="Cambria Math"/>
                <a:cs typeface="Calibri"/>
              </a:rPr>
              <a:t>graduates upgrading &amp; future graduates</a:t>
            </a:r>
            <a:endParaRPr lang="en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>
                <a:latin typeface="Calibri"/>
                <a:ea typeface="Cambria Math"/>
                <a:cs typeface="Calibri"/>
              </a:rPr>
              <a:t>48 courses at the grade 10-12 level &amp; 8 at grade 8-9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>
                <a:latin typeface="Calibri"/>
                <a:ea typeface="Cambria Math"/>
                <a:cs typeface="Calibri"/>
              </a:rPr>
              <a:t>8 full time teaching staff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>
                <a:latin typeface="Calibri"/>
                <a:ea typeface="Cambria Math"/>
                <a:cs typeface="Calibri"/>
              </a:rPr>
              <a:t>20 part time teaching staff based at SD44 Secondary Schools 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15" y="167824"/>
            <a:ext cx="2153841" cy="169046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74FC4FF-9D3D-BD46-98D3-2A70A0C4C4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15673"/>
      </p:ext>
    </p:extLst>
  </p:cSld>
  <p:clrMapOvr>
    <a:masterClrMapping/>
  </p:clrMapOvr>
  <p:transition advTm="1883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6358667" cy="825651"/>
          </a:xfrm>
        </p:spPr>
        <p:txBody>
          <a:bodyPr>
            <a:normAutofit/>
          </a:bodyPr>
          <a:lstStyle/>
          <a:p>
            <a:r>
              <a:rPr lang="en-US">
                <a:latin typeface="Calibri"/>
                <a:cs typeface="Calibri"/>
              </a:rPr>
              <a:t>What is NVOL?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5943600"/>
            <a:ext cx="8610600" cy="492443"/>
          </a:xfrm>
          <a:prstGeom prst="rect">
            <a:avLst/>
          </a:prstGeom>
          <a:solidFill>
            <a:srgbClr val="98C23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endParaRPr lang="en-CA" sz="260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58" y="143173"/>
            <a:ext cx="2043686" cy="15705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4206" y="1714638"/>
            <a:ext cx="8093283" cy="3580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Font typeface="Arial,Sans-Serif" charset="0"/>
              <a:buChar char="•"/>
            </a:pPr>
            <a:r>
              <a:rPr lang="en-US" sz="2400" dirty="0">
                <a:ea typeface="+mn-lt"/>
                <a:cs typeface="+mn-lt"/>
              </a:rPr>
              <a:t>An alternate way to complete core academic &amp; elective courses at the secondary level </a:t>
            </a:r>
          </a:p>
          <a:p>
            <a:pPr marL="285750" indent="-285750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2400" dirty="0">
                <a:latin typeface="Calibri"/>
                <a:ea typeface="Cambria Math"/>
                <a:cs typeface="Cambria Math" charset="0"/>
              </a:rPr>
              <a:t>Self-paced </a:t>
            </a:r>
            <a:endParaRPr lang="en-US" sz="2400" dirty="0">
              <a:latin typeface="Calibri"/>
              <a:ea typeface="Cambria Math" charset="0"/>
              <a:cs typeface="Cambria Math" charset="0"/>
            </a:endParaRPr>
          </a:p>
          <a:p>
            <a:pPr marL="285750" indent="-285750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2400" dirty="0">
                <a:latin typeface="Calibri"/>
                <a:ea typeface="Cambria Math"/>
                <a:cs typeface="Cambria Math" charset="0"/>
              </a:rPr>
              <a:t>Continuous entry</a:t>
            </a:r>
            <a:endParaRPr lang="en-US" sz="2400" dirty="0">
              <a:latin typeface="Calibri"/>
              <a:ea typeface="Cambria Math" charset="0"/>
              <a:cs typeface="Cambria Math" charset="0"/>
            </a:endParaRPr>
          </a:p>
          <a:p>
            <a:pPr marL="285750" indent="-285750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2400" dirty="0">
                <a:latin typeface="Calibri"/>
                <a:ea typeface="Cambria Math"/>
                <a:cs typeface="Cambria Math" charset="0"/>
              </a:rPr>
              <a:t>Online courses with instruction &amp; resources delivered through the Moodle platform </a:t>
            </a:r>
            <a:endParaRPr lang="en-US" dirty="0"/>
          </a:p>
          <a:p>
            <a:pPr marL="285750" indent="-285750">
              <a:lnSpc>
                <a:spcPct val="80000"/>
              </a:lnSpc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2400" dirty="0">
                <a:latin typeface="Calibri"/>
                <a:ea typeface="Cambria Math"/>
                <a:cs typeface="Cambria Math" charset="0"/>
              </a:rPr>
              <a:t>Students engage with teachers as needed through Moodle Messaging, Teams, email, face-to-face, telephone &amp; virtual classroom</a:t>
            </a:r>
            <a:endParaRPr lang="en-US" dirty="0"/>
          </a:p>
          <a:p>
            <a:pPr>
              <a:lnSpc>
                <a:spcPct val="80000"/>
              </a:lnSpc>
            </a:pPr>
            <a:endParaRPr lang="en-US" sz="2400">
              <a:latin typeface="Calibri"/>
              <a:ea typeface="Cambria Math" charset="0"/>
              <a:cs typeface="Cambria Math" charset="0"/>
            </a:endParaRPr>
          </a:p>
          <a:p>
            <a:pPr marL="285750" indent="-285750">
              <a:lnSpc>
                <a:spcPct val="80000"/>
              </a:lnSpc>
              <a:buFont typeface="Arial" charset="0"/>
              <a:buChar char="•"/>
            </a:pPr>
            <a:endParaRPr lang="en-US" sz="2400">
              <a:latin typeface="Calibri"/>
              <a:ea typeface="Cambria Math"/>
              <a:cs typeface="Calibri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6CDE1F2-8C50-BC4D-8A28-BAA3FDCB2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99382"/>
      </p:ext>
    </p:extLst>
  </p:cSld>
  <p:clrMapOvr>
    <a:masterClrMapping/>
  </p:clrMapOvr>
  <p:transition advTm="143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6358667" cy="825651"/>
          </a:xfrm>
        </p:spPr>
        <p:txBody>
          <a:bodyPr>
            <a:normAutofit/>
          </a:bodyPr>
          <a:lstStyle/>
          <a:p>
            <a:r>
              <a:rPr lang="en-US">
                <a:latin typeface="Calibri"/>
                <a:cs typeface="Calibri"/>
              </a:rPr>
              <a:t>Benefits of NVOL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5943600"/>
            <a:ext cx="8610600" cy="492443"/>
          </a:xfrm>
          <a:prstGeom prst="rect">
            <a:avLst/>
          </a:prstGeom>
          <a:solidFill>
            <a:srgbClr val="98C23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endParaRPr lang="en-CA" sz="260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38" y="119443"/>
            <a:ext cx="2051597" cy="15942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20722" y="1531438"/>
            <a:ext cx="4924192" cy="393287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US" sz="2400">
                <a:latin typeface="Calibri"/>
                <a:ea typeface="Cambria Math"/>
                <a:cs typeface="Cambria Math" charset="0"/>
              </a:rPr>
              <a:t>Flexible, self-paced, anytime, anywhere learning</a:t>
            </a:r>
            <a:endParaRPr lang="en-US">
              <a:cs typeface="Calibri"/>
            </a:endParaRPr>
          </a:p>
          <a:p>
            <a:pPr marL="285750" indent="-28575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US" sz="2400">
                <a:latin typeface="Calibri"/>
                <a:ea typeface="Cambria Math"/>
                <a:cs typeface="Cambria Math" charset="0"/>
              </a:rPr>
              <a:t>Frees up student timetables </a:t>
            </a:r>
          </a:p>
          <a:p>
            <a:pPr marL="285750" indent="-28575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US" sz="2400">
                <a:latin typeface="Calibri"/>
                <a:ea typeface="Cambria Math"/>
                <a:cs typeface="Cambria Math" charset="0"/>
              </a:rPr>
              <a:t>Supports student schedules &amp; part-time work schedules</a:t>
            </a:r>
          </a:p>
          <a:p>
            <a:pPr marL="285750" indent="-28575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US" sz="2400">
                <a:latin typeface="Calibri"/>
                <a:ea typeface="Cambria Math"/>
                <a:cs typeface="Cambria Math" charset="0"/>
              </a:rPr>
              <a:t>Prepares students for other online course delivery options like those available at post-secondary, trades &amp; employment training and development programs</a:t>
            </a:r>
          </a:p>
          <a:p>
            <a:pPr marL="285750" indent="-285750">
              <a:lnSpc>
                <a:spcPct val="80000"/>
              </a:lnSpc>
              <a:spcBef>
                <a:spcPts val="100"/>
              </a:spcBef>
              <a:spcAft>
                <a:spcPts val="100"/>
              </a:spcAft>
              <a:buFont typeface="Arial" charset="0"/>
              <a:buChar char="•"/>
            </a:pPr>
            <a:endParaRPr lang="en-US" sz="2400"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>
              <a:latin typeface="Cambria Math" charset="0"/>
              <a:ea typeface="Cambria Math" charset="0"/>
              <a:cs typeface="Cambria Math" charset="0"/>
            </a:endParaRPr>
          </a:p>
        </p:txBody>
      </p:sp>
      <p:pic>
        <p:nvPicPr>
          <p:cNvPr id="5" name="Picture 7" descr="A close up of a bridge&#10;&#10;Description automatically generated">
            <a:extLst>
              <a:ext uri="{FF2B5EF4-FFF2-40B4-BE49-F238E27FC236}">
                <a16:creationId xmlns:a16="http://schemas.microsoft.com/office/drawing/2014/main" id="{B6A69608-610B-4402-8275-62DFEEB77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69" y="1529010"/>
            <a:ext cx="3114971" cy="4148022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C3EA658-A7FF-E841-98A5-33C2675E7A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15048"/>
      </p:ext>
    </p:extLst>
  </p:cSld>
  <p:clrMapOvr>
    <a:masterClrMapping/>
  </p:clrMapOvr>
  <p:transition advTm="2537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6358667" cy="825651"/>
          </a:xfrm>
        </p:spPr>
        <p:txBody>
          <a:bodyPr>
            <a:normAutofit/>
          </a:bodyPr>
          <a:lstStyle/>
          <a:p>
            <a:r>
              <a:rPr lang="en-US">
                <a:latin typeface="Calibri"/>
                <a:cs typeface="Calibri"/>
              </a:rPr>
              <a:t>Grade 8 &amp; 9 Course Offerings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5943600"/>
            <a:ext cx="8610600" cy="492443"/>
          </a:xfrm>
          <a:prstGeom prst="rect">
            <a:avLst/>
          </a:prstGeom>
          <a:solidFill>
            <a:srgbClr val="98C23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endParaRPr lang="en-CA" sz="260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39" y="135263"/>
            <a:ext cx="2059506" cy="15705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1512" y="2065628"/>
            <a:ext cx="6492666" cy="409342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English Language Arts 8 &amp; 9</a:t>
            </a:r>
          </a:p>
          <a:p>
            <a:pPr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Mathematics 8 &amp; 9</a:t>
            </a:r>
          </a:p>
          <a:p>
            <a:pPr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Science 8 &amp; 9</a:t>
            </a:r>
          </a:p>
          <a:p>
            <a:pPr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Social Studies 8 &amp; 9 </a:t>
            </a:r>
            <a:br>
              <a:rPr lang="en-CA" sz="2000">
                <a:ea typeface="+mn-lt"/>
                <a:cs typeface="+mn-lt"/>
              </a:rPr>
            </a:br>
            <a:endParaRPr lang="en-CA" sz="200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endParaRPr lang="en-CA" sz="2000">
              <a:ea typeface="+mn-lt"/>
              <a:cs typeface="+mn-lt"/>
            </a:endParaRPr>
          </a:p>
          <a:p>
            <a:endParaRPr lang="en-CA" sz="2000" i="1">
              <a:ea typeface="+mn-lt"/>
              <a:cs typeface="+mn-lt"/>
            </a:endParaRPr>
          </a:p>
          <a:p>
            <a:endParaRPr lang="en-CA" sz="2000" i="1">
              <a:ea typeface="+mn-lt"/>
              <a:cs typeface="+mn-lt"/>
            </a:endParaRPr>
          </a:p>
          <a:p>
            <a:pPr>
              <a:buFont typeface="Arial"/>
            </a:pPr>
            <a:endParaRPr lang="en-CA" sz="2000" i="1">
              <a:ea typeface="+mn-lt"/>
              <a:cs typeface="+mn-lt"/>
            </a:endParaRPr>
          </a:p>
          <a:p>
            <a:pPr>
              <a:buFont typeface="Arial"/>
            </a:pPr>
            <a:r>
              <a:rPr lang="en-CA" sz="2000" i="1">
                <a:ea typeface="+mn-lt"/>
                <a:cs typeface="+mn-lt"/>
              </a:rPr>
              <a:t>Students in Grades 8 &amp; 9 need permission from their school counsellor to enrol in Online Learning courses.</a:t>
            </a:r>
            <a:endParaRPr lang="en-CA">
              <a:ea typeface="+mn-lt"/>
              <a:cs typeface="+mn-lt"/>
            </a:endParaRPr>
          </a:p>
          <a:p>
            <a:endParaRPr lang="en-CA" sz="2000" i="1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CA" sz="2000">
              <a:cs typeface="Calibri"/>
            </a:endParaRPr>
          </a:p>
        </p:txBody>
      </p:sp>
      <p:pic>
        <p:nvPicPr>
          <p:cNvPr id="4" name="Picture 4" descr="A person sitting at a table&#10;&#10;Description automatically generated">
            <a:extLst>
              <a:ext uri="{FF2B5EF4-FFF2-40B4-BE49-F238E27FC236}">
                <a16:creationId xmlns:a16="http://schemas.microsoft.com/office/drawing/2014/main" id="{447EFBE0-1A7D-4C2F-9AAB-947F93068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303" y="2005039"/>
            <a:ext cx="3785035" cy="28375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99EC9E-F698-4366-9806-900434D25ACB}"/>
              </a:ext>
            </a:extLst>
          </p:cNvPr>
          <p:cNvSpPr txBox="1"/>
          <p:nvPr/>
        </p:nvSpPr>
        <p:spPr>
          <a:xfrm>
            <a:off x="268150" y="5983151"/>
            <a:ext cx="8610600" cy="492443"/>
          </a:xfrm>
          <a:prstGeom prst="rect">
            <a:avLst/>
          </a:prstGeom>
          <a:solidFill>
            <a:srgbClr val="98C23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ctr" anchorCtr="0">
            <a:spAutoFit/>
          </a:bodyPr>
          <a:lstStyle/>
          <a:p>
            <a:pPr algn="ctr"/>
            <a:r>
              <a:rPr lang="en-CA" sz="2600">
                <a:ea typeface="+mn-lt"/>
                <a:cs typeface="+mn-lt"/>
                <a:hlinkClick r:id="rId6"/>
              </a:rPr>
              <a:t>https://www.sd44.ca/school/onlinelearning</a:t>
            </a:r>
            <a:endParaRPr lang="en-CA" sz="2600">
              <a:ea typeface="+mn-lt"/>
              <a:cs typeface="+mn-lt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C3772C5-B9B4-5D4F-8C66-293D53BFF3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29981"/>
      </p:ext>
    </p:extLst>
  </p:cSld>
  <p:clrMapOvr>
    <a:masterClrMapping/>
  </p:clrMapOvr>
  <p:transition advTm="60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6358667" cy="825651"/>
          </a:xfrm>
        </p:spPr>
        <p:txBody>
          <a:bodyPr>
            <a:normAutofit/>
          </a:bodyPr>
          <a:lstStyle/>
          <a:p>
            <a:r>
              <a:rPr lang="en-US">
                <a:latin typeface="Calibri"/>
                <a:cs typeface="Calibri"/>
              </a:rPr>
              <a:t>Grade 10 Course Offerings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5943601"/>
            <a:ext cx="8610600" cy="492443"/>
          </a:xfrm>
          <a:prstGeom prst="rect">
            <a:avLst/>
          </a:prstGeom>
          <a:solidFill>
            <a:srgbClr val="98C23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ctr" anchorCtr="0">
            <a:spAutoFit/>
          </a:bodyPr>
          <a:lstStyle/>
          <a:p>
            <a:pPr algn="ctr"/>
            <a:r>
              <a:rPr lang="en-CA" sz="2600">
                <a:ea typeface="+mn-lt"/>
                <a:cs typeface="+mn-lt"/>
                <a:hlinkClick r:id="rId4"/>
              </a:rPr>
              <a:t>https://www.sd44.ca/school/onlinelearning</a:t>
            </a:r>
            <a:endParaRPr lang="en-CA" sz="2600">
              <a:ea typeface="+mn-lt"/>
              <a:cs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118" y="95713"/>
            <a:ext cx="2027867" cy="15626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1671" y="1583115"/>
            <a:ext cx="3977275" cy="375487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Career-Life Education 10</a:t>
            </a:r>
            <a:endParaRPr lang="en-CA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Composition 10 (2 credits)</a:t>
            </a:r>
            <a:endParaRPr lang="en-CA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Core French 10</a:t>
            </a:r>
            <a:endParaRPr lang="en-CA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Creative Writing 10 (2 credits)</a:t>
            </a:r>
            <a:endParaRPr lang="en-CA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Education au choix de carrière et de vie 10 (</a:t>
            </a:r>
            <a:r>
              <a:rPr lang="en-CA" sz="2000" i="1">
                <a:ea typeface="+mn-lt"/>
                <a:cs typeface="+mn-lt"/>
              </a:rPr>
              <a:t>for French Immersion students</a:t>
            </a:r>
            <a:r>
              <a:rPr lang="en-CA" sz="2000">
                <a:ea typeface="+mn-lt"/>
                <a:cs typeface="+mn-lt"/>
              </a:rPr>
              <a:t>)</a:t>
            </a:r>
            <a:endParaRPr lang="en-CA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Français langue seconde - Immersion - FRAL 10 (</a:t>
            </a:r>
            <a:r>
              <a:rPr lang="en-CA" sz="2000" i="1">
                <a:ea typeface="+mn-lt"/>
                <a:cs typeface="+mn-lt"/>
              </a:rPr>
              <a:t>for French Immersion students)</a:t>
            </a:r>
            <a:endParaRPr lang="en-CA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Literary Studies 10 (2 credits)</a:t>
            </a:r>
            <a:endParaRPr lang="en-CA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0CC8DA-F428-481A-98BA-0314D1D29FFA}"/>
              </a:ext>
            </a:extLst>
          </p:cNvPr>
          <p:cNvSpPr/>
          <p:nvPr/>
        </p:nvSpPr>
        <p:spPr>
          <a:xfrm>
            <a:off x="4720708" y="1583115"/>
            <a:ext cx="3953545" cy="36502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Mathematics 10 Foundations &amp; Pre-Calculus </a:t>
            </a:r>
            <a:endParaRPr lang="en-CA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New Media 10 (2 credits)</a:t>
            </a:r>
            <a:endParaRPr lang="en-CA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Physical &amp; Health Education 10</a:t>
            </a:r>
            <a:endParaRPr lang="en-CA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Science 10</a:t>
            </a:r>
            <a:endParaRPr lang="en-CA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CA" sz="1600">
                <a:ea typeface="+mn-lt"/>
                <a:cs typeface="+mn-lt"/>
              </a:rPr>
              <a:t>Sciences naturelles 10 (</a:t>
            </a:r>
            <a:r>
              <a:rPr lang="en-CA" sz="1600" i="1">
                <a:ea typeface="+mn-lt"/>
                <a:cs typeface="+mn-lt"/>
              </a:rPr>
              <a:t>for French Immersion students</a:t>
            </a:r>
            <a:r>
              <a:rPr lang="en-CA" sz="1600">
                <a:ea typeface="+mn-lt"/>
                <a:cs typeface="+mn-lt"/>
              </a:rPr>
              <a:t>) coming March 2021</a:t>
            </a:r>
            <a:endParaRPr lang="en-CA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Social Studies 10</a:t>
            </a:r>
            <a:endParaRPr lang="en-CA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Spoken Language 10 (2 credits)</a:t>
            </a:r>
            <a:endParaRPr lang="en-CA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Workplace Mathematics 10 </a:t>
            </a:r>
            <a:endParaRPr lang="en-CA"/>
          </a:p>
          <a:p>
            <a:endParaRPr lang="en-CA" sz="20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80000"/>
              </a:lnSpc>
              <a:buFont typeface="Arial" charset="0"/>
              <a:buChar char="•"/>
            </a:pPr>
            <a:endParaRPr lang="en-US" sz="2400">
              <a:latin typeface="Cambria Math" charset="0"/>
              <a:ea typeface="Cambria Math" charset="0"/>
              <a:cs typeface="Cambria Math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D214734-D4D0-8A48-81E5-0D534E11A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63493"/>
      </p:ext>
    </p:extLst>
  </p:cSld>
  <p:clrMapOvr>
    <a:masterClrMapping/>
  </p:clrMapOvr>
  <p:transition advTm="72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6358667" cy="825651"/>
          </a:xfrm>
        </p:spPr>
        <p:txBody>
          <a:bodyPr>
            <a:normAutofit/>
          </a:bodyPr>
          <a:lstStyle/>
          <a:p>
            <a:r>
              <a:rPr lang="en-US">
                <a:latin typeface="Calibri"/>
                <a:cs typeface="Calibri"/>
              </a:rPr>
              <a:t>Grade 11 Course Offerings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5943600"/>
            <a:ext cx="8610600" cy="492443"/>
          </a:xfrm>
          <a:prstGeom prst="rect">
            <a:avLst/>
          </a:prstGeom>
          <a:solidFill>
            <a:srgbClr val="98C23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endParaRPr lang="en-CA" sz="260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108" y="119443"/>
            <a:ext cx="2067417" cy="15942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1543564"/>
            <a:ext cx="3811163" cy="31700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CA" sz="2000" dirty="0">
                <a:ea typeface="+mn-lt"/>
                <a:cs typeface="+mn-lt"/>
              </a:rPr>
              <a:t>Chemistry 11</a:t>
            </a:r>
            <a:endParaRPr lang="en-CA" sz="2000" dirty="0">
              <a:ea typeface="Cambria Math" charset="0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CA" sz="2000" dirty="0">
                <a:ea typeface="+mn-lt"/>
                <a:cs typeface="+mn-lt"/>
              </a:rPr>
              <a:t>Composition 11</a:t>
            </a:r>
            <a:endParaRPr lang="en-CA" sz="2000" dirty="0">
              <a:ea typeface="Cambria Math" charset="0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CA" sz="2000" dirty="0">
                <a:ea typeface="+mn-lt"/>
                <a:cs typeface="+mn-lt"/>
              </a:rPr>
              <a:t>Core French 11</a:t>
            </a:r>
            <a:endParaRPr lang="en-CA" sz="2000" dirty="0">
              <a:ea typeface="Cambria Math" charset="0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Creative Writing 11</a:t>
            </a:r>
            <a:endParaRPr lang="en-CA" sz="2000">
              <a:ea typeface="Cambria Math" charset="0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CA" sz="2000" dirty="0">
                <a:ea typeface="+mn-lt"/>
                <a:cs typeface="+mn-lt"/>
              </a:rPr>
              <a:t>Earth Sciences 11</a:t>
            </a:r>
            <a:endParaRPr lang="en-CA" sz="2000" dirty="0">
              <a:ea typeface="Cambria Math" charset="0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CA" sz="2000" dirty="0">
                <a:ea typeface="+mn-lt"/>
                <a:cs typeface="+mn-lt"/>
              </a:rPr>
              <a:t>Explorations en sciences </a:t>
            </a:r>
            <a:r>
              <a:rPr lang="en-CA" sz="2000" dirty="0" err="1">
                <a:ea typeface="+mn-lt"/>
                <a:cs typeface="+mn-lt"/>
              </a:rPr>
              <a:t>humaines</a:t>
            </a:r>
            <a:r>
              <a:rPr lang="en-CA" sz="2000" dirty="0">
                <a:ea typeface="+mn-lt"/>
                <a:cs typeface="+mn-lt"/>
              </a:rPr>
              <a:t> et </a:t>
            </a:r>
            <a:r>
              <a:rPr lang="en-CA" sz="2000" dirty="0" err="1">
                <a:ea typeface="+mn-lt"/>
                <a:cs typeface="+mn-lt"/>
              </a:rPr>
              <a:t>sociales</a:t>
            </a:r>
            <a:r>
              <a:rPr lang="en-CA" sz="2000" dirty="0">
                <a:ea typeface="+mn-lt"/>
                <a:cs typeface="+mn-lt"/>
              </a:rPr>
              <a:t> 11 (</a:t>
            </a:r>
            <a:r>
              <a:rPr lang="en-CA" sz="2000" i="1" dirty="0">
                <a:ea typeface="+mn-lt"/>
                <a:cs typeface="+mn-lt"/>
              </a:rPr>
              <a:t>for French Immersion students</a:t>
            </a:r>
            <a:r>
              <a:rPr lang="en-CA" sz="2000" dirty="0">
                <a:ea typeface="+mn-lt"/>
                <a:cs typeface="+mn-lt"/>
              </a:rPr>
              <a:t>)</a:t>
            </a:r>
            <a:endParaRPr lang="en-CA" sz="2000" dirty="0">
              <a:ea typeface="Cambria Math" charset="0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CA" sz="2000" dirty="0">
                <a:ea typeface="+mn-lt"/>
                <a:cs typeface="+mn-lt"/>
              </a:rPr>
              <a:t>Foundations of Mathematics 11 </a:t>
            </a:r>
          </a:p>
          <a:p>
            <a:pPr marL="285750" indent="-285750">
              <a:buFont typeface="Arial"/>
              <a:buChar char="•"/>
            </a:pPr>
            <a:endParaRPr lang="en-CA" sz="2000" dirty="0">
              <a:ea typeface="+mn-lt"/>
              <a:cs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1EDF30-D7C1-4F76-A045-3339B3228F09}"/>
              </a:ext>
            </a:extLst>
          </p:cNvPr>
          <p:cNvSpPr/>
          <p:nvPr/>
        </p:nvSpPr>
        <p:spPr>
          <a:xfrm>
            <a:off x="4783988" y="1543563"/>
            <a:ext cx="3882353" cy="315778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Life Sciences 11</a:t>
            </a:r>
            <a:endParaRPr lang="en-CA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Literary Studies 1</a:t>
            </a:r>
            <a:endParaRPr lang="en-CA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Marketing and Promotion 11</a:t>
            </a:r>
            <a:endParaRPr lang="en-CA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Physics 11</a:t>
            </a:r>
            <a:endParaRPr lang="en-CA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Pre-Calculus 11</a:t>
            </a:r>
            <a:endParaRPr lang="en-CA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Science for Citizens 11</a:t>
            </a:r>
            <a:endParaRPr lang="en-CA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Workplace Mathematics 11</a:t>
            </a:r>
            <a:endParaRPr lang="en-CA">
              <a:cs typeface="Calibri"/>
            </a:endParaRPr>
          </a:p>
          <a:p>
            <a:endParaRPr lang="en-CA" sz="20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A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80000"/>
              </a:lnSpc>
              <a:buFont typeface="Arial" charset="0"/>
              <a:buChar char="•"/>
            </a:pPr>
            <a:endParaRPr lang="en-US" sz="2400"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76FA75-7925-42B1-A44B-5D98C0EEDB69}"/>
              </a:ext>
            </a:extLst>
          </p:cNvPr>
          <p:cNvSpPr txBox="1"/>
          <p:nvPr/>
        </p:nvSpPr>
        <p:spPr>
          <a:xfrm>
            <a:off x="228600" y="5943601"/>
            <a:ext cx="8610600" cy="492443"/>
          </a:xfrm>
          <a:prstGeom prst="rect">
            <a:avLst/>
          </a:prstGeom>
          <a:solidFill>
            <a:srgbClr val="98C23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ctr" anchorCtr="0">
            <a:spAutoFit/>
          </a:bodyPr>
          <a:lstStyle/>
          <a:p>
            <a:pPr algn="ctr"/>
            <a:r>
              <a:rPr lang="en-CA" sz="2600">
                <a:ea typeface="+mn-lt"/>
                <a:cs typeface="+mn-lt"/>
                <a:hlinkClick r:id="rId5"/>
              </a:rPr>
              <a:t>https://www.sd44.ca/school/onlinelearning</a:t>
            </a:r>
            <a:endParaRPr lang="en-CA" sz="2600">
              <a:ea typeface="+mn-lt"/>
              <a:cs typeface="+mn-lt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D610E4C-370F-4640-A4C6-0A936AD77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69655"/>
      </p:ext>
    </p:extLst>
  </p:cSld>
  <p:clrMapOvr>
    <a:masterClrMapping/>
  </p:clrMapOvr>
  <p:transition advTm="880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6358667" cy="825651"/>
          </a:xfrm>
        </p:spPr>
        <p:txBody>
          <a:bodyPr>
            <a:normAutofit/>
          </a:bodyPr>
          <a:lstStyle/>
          <a:p>
            <a:r>
              <a:rPr lang="en-US">
                <a:latin typeface="Calibri"/>
                <a:cs typeface="Calibri"/>
              </a:rPr>
              <a:t>Grade 12 Course Offerings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5943600"/>
            <a:ext cx="8610600" cy="492443"/>
          </a:xfrm>
          <a:prstGeom prst="rect">
            <a:avLst/>
          </a:prstGeom>
          <a:solidFill>
            <a:srgbClr val="98C23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endParaRPr lang="en-CA" sz="260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58" y="127353"/>
            <a:ext cx="2067417" cy="15863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1624080"/>
            <a:ext cx="8035121" cy="31393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20th Century World History 12</a:t>
            </a:r>
            <a:endParaRPr lang="en-CA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Active Living 12</a:t>
            </a:r>
            <a:endParaRPr lang="en-CA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Anatomy and Physiology 12 </a:t>
            </a:r>
            <a:endParaRPr lang="en-CA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Apprenticeship Mathematics 12</a:t>
            </a:r>
            <a:endParaRPr lang="en-CA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Calculus 12</a:t>
            </a:r>
            <a:endParaRPr lang="en-CA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Career-Life Connections 12</a:t>
            </a:r>
            <a:endParaRPr lang="en-CA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Chemistry 12</a:t>
            </a:r>
            <a:endParaRPr lang="en-CA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Core French 12</a:t>
            </a:r>
            <a:endParaRPr lang="en-CA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English Studies 12</a:t>
            </a:r>
            <a:endParaRPr lang="en-CA">
              <a:cs typeface="Calibri"/>
            </a:endParaRPr>
          </a:p>
          <a:p>
            <a:endParaRPr lang="en-CA">
              <a:ea typeface="+mn-lt"/>
              <a:cs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D7990C-B48F-4DCC-B251-5980FEF533CA}"/>
              </a:ext>
            </a:extLst>
          </p:cNvPr>
          <p:cNvSpPr/>
          <p:nvPr/>
        </p:nvSpPr>
        <p:spPr>
          <a:xfrm>
            <a:off x="4570417" y="1624081"/>
            <a:ext cx="4159205" cy="49428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Foundations of Mathematics 12</a:t>
            </a:r>
          </a:p>
          <a:p>
            <a:pPr marL="342900" indent="-34290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Français langue seconde - Immersion - FRAL 12 (</a:t>
            </a:r>
            <a:r>
              <a:rPr lang="en-CA" sz="2000" i="1">
                <a:ea typeface="+mn-lt"/>
                <a:cs typeface="+mn-lt"/>
              </a:rPr>
              <a:t>for French Immersion students</a:t>
            </a:r>
            <a:r>
              <a:rPr lang="en-CA" sz="2000">
                <a:ea typeface="+mn-lt"/>
                <a:cs typeface="+mn-lt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Law Studies 12</a:t>
            </a:r>
            <a:endParaRPr lang="en-CA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Philosophy 12</a:t>
            </a:r>
            <a:endParaRPr lang="en-CA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Photography 12</a:t>
            </a:r>
            <a:endParaRPr lang="en-CA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Physical Geography 12</a:t>
            </a:r>
            <a:endParaRPr lang="en-CA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Physics 12</a:t>
            </a:r>
            <a:endParaRPr lang="en-CA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Pre-Calculus 12 </a:t>
            </a:r>
            <a:endParaRPr lang="en-CA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CA" sz="2000">
                <a:ea typeface="+mn-lt"/>
                <a:cs typeface="+mn-lt"/>
              </a:rPr>
              <a:t>Social Justice 12</a:t>
            </a:r>
            <a:endParaRPr lang="en-CA">
              <a:cs typeface="Calibri"/>
            </a:endParaRPr>
          </a:p>
          <a:p>
            <a:endParaRPr lang="en-CA" sz="2000">
              <a:ea typeface="+mn-lt"/>
              <a:cs typeface="+mn-lt"/>
            </a:endParaRPr>
          </a:p>
          <a:p>
            <a:pPr marL="285750" indent="-285750">
              <a:lnSpc>
                <a:spcPct val="80000"/>
              </a:lnSpc>
              <a:buFont typeface="Arial,Sans-Serif"/>
              <a:buChar char="•"/>
            </a:pPr>
            <a:endParaRPr lang="en-US" sz="2000">
              <a:ea typeface="+mn-lt"/>
              <a:cs typeface="+mn-lt"/>
            </a:endParaRPr>
          </a:p>
          <a:p>
            <a:endParaRPr lang="en-CA" sz="2000">
              <a:ea typeface="+mn-lt"/>
              <a:cs typeface="+mn-lt"/>
            </a:endParaRPr>
          </a:p>
          <a:p>
            <a:endParaRPr lang="en-CA" sz="20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80000"/>
              </a:lnSpc>
              <a:buFont typeface="Arial" charset="0"/>
              <a:buChar char="•"/>
            </a:pPr>
            <a:endParaRPr lang="en-US" sz="2400"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F96B23-8503-428D-B742-811ED21CC619}"/>
              </a:ext>
            </a:extLst>
          </p:cNvPr>
          <p:cNvSpPr txBox="1"/>
          <p:nvPr/>
        </p:nvSpPr>
        <p:spPr>
          <a:xfrm>
            <a:off x="228600" y="5943601"/>
            <a:ext cx="8610600" cy="492443"/>
          </a:xfrm>
          <a:prstGeom prst="rect">
            <a:avLst/>
          </a:prstGeom>
          <a:solidFill>
            <a:srgbClr val="98C23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ctr" anchorCtr="0">
            <a:spAutoFit/>
          </a:bodyPr>
          <a:lstStyle/>
          <a:p>
            <a:pPr algn="ctr"/>
            <a:r>
              <a:rPr lang="en-CA" sz="2600">
                <a:ea typeface="+mn-lt"/>
                <a:cs typeface="+mn-lt"/>
                <a:hlinkClick r:id="rId5"/>
              </a:rPr>
              <a:t>https://www.sd44.ca/school/onlinelearning</a:t>
            </a:r>
            <a:endParaRPr lang="en-CA" sz="2600">
              <a:ea typeface="+mn-lt"/>
              <a:cs typeface="+mn-lt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9FBB3E0-9F8A-084B-9307-53D3AF371C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26522"/>
      </p:ext>
    </p:extLst>
  </p:cSld>
  <p:clrMapOvr>
    <a:masterClrMapping/>
  </p:clrMapOvr>
  <p:transition advTm="58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6358667" cy="825651"/>
          </a:xfrm>
        </p:spPr>
        <p:txBody>
          <a:bodyPr>
            <a:normAutofit/>
          </a:bodyPr>
          <a:lstStyle/>
          <a:p>
            <a:r>
              <a:rPr lang="en-US">
                <a:latin typeface="Calibri"/>
                <a:cs typeface="Calibri"/>
              </a:rPr>
              <a:t>Student &amp; Parent Support</a:t>
            </a:r>
            <a:endParaRPr lang="en-US">
              <a:latin typeface="Cambr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5943600"/>
            <a:ext cx="8610600" cy="492443"/>
          </a:xfrm>
          <a:prstGeom prst="rect">
            <a:avLst/>
          </a:prstGeom>
          <a:solidFill>
            <a:srgbClr val="98C23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endParaRPr lang="en-CA" sz="260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918" y="127353"/>
            <a:ext cx="2138607" cy="16575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9658" y="1402845"/>
            <a:ext cx="8652523" cy="524759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b="1" dirty="0">
                <a:solidFill>
                  <a:srgbClr val="78A22F"/>
                </a:solidFill>
                <a:latin typeface="Calibri"/>
                <a:ea typeface="Cambria Math"/>
                <a:cs typeface="Cambria Math" charset="0"/>
              </a:rPr>
              <a:t>V</a:t>
            </a:r>
            <a:r>
              <a:rPr lang="en-US" sz="2000" dirty="0">
                <a:solidFill>
                  <a:srgbClr val="78A22F"/>
                </a:solidFill>
                <a:latin typeface="Calibri"/>
                <a:ea typeface="Cambria Math"/>
                <a:cs typeface="Cambria Math" charset="0"/>
              </a:rPr>
              <a:t>irtually through Moodle &amp; MS Teams platforms</a:t>
            </a:r>
            <a:endParaRPr lang="en-US">
              <a:cs typeface="Calibri"/>
            </a:endParaRPr>
          </a:p>
          <a:p>
            <a:pPr marL="800100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Students &amp; parents contact teachers as needs and questions arise</a:t>
            </a:r>
            <a:endParaRPr lang="en-US" dirty="0">
              <a:cs typeface="Calibri"/>
            </a:endParaRPr>
          </a:p>
          <a:p>
            <a:pPr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endParaRPr lang="en-US" sz="2000" dirty="0">
              <a:solidFill>
                <a:srgbClr val="78A22F"/>
              </a:solidFill>
              <a:latin typeface="Calibri"/>
              <a:ea typeface="Cambria Math"/>
              <a:cs typeface="Cambria Math" charset="0"/>
            </a:endParaRPr>
          </a:p>
          <a:p>
            <a:pPr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rgbClr val="78A22F"/>
                </a:solidFill>
                <a:latin typeface="Calibri"/>
                <a:ea typeface="Cambria Math"/>
                <a:cs typeface="Cambria Math" charset="0"/>
              </a:rPr>
              <a:t>In person at  Mountainside Secondary OL Centre room 410</a:t>
            </a:r>
            <a:endParaRPr lang="en-US" sz="2000" dirty="0">
              <a:solidFill>
                <a:srgbClr val="000000"/>
              </a:solidFill>
              <a:latin typeface="Calibri"/>
              <a:ea typeface="Cambria Math" panose="02040503050406030204" pitchFamily="18" charset="0"/>
              <a:cs typeface="Cambria Math" charset="0"/>
            </a:endParaRPr>
          </a:p>
          <a:p>
            <a:pPr marL="800100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2000" dirty="0">
                <a:ea typeface="Cambria Math"/>
                <a:cs typeface="Calibri"/>
              </a:rPr>
              <a:t>Academic support </a:t>
            </a:r>
            <a:endParaRPr lang="en-US" dirty="0">
              <a:ea typeface="Cambria Math"/>
              <a:cs typeface="Calibri"/>
            </a:endParaRPr>
          </a:p>
          <a:p>
            <a:pPr marL="800100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2000" dirty="0">
                <a:ea typeface="Cambria Math"/>
                <a:cs typeface="Calibri"/>
              </a:rPr>
              <a:t>Test taking</a:t>
            </a:r>
            <a:endParaRPr lang="en-US" dirty="0">
              <a:ea typeface="Cambria Math"/>
              <a:cs typeface="Calibri"/>
            </a:endParaRPr>
          </a:p>
          <a:p>
            <a:pPr marL="800100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2000" dirty="0">
                <a:ea typeface="Cambria Math"/>
                <a:cs typeface="Calibri"/>
              </a:rPr>
              <a:t>Tech support</a:t>
            </a:r>
            <a:endParaRPr lang="en-US" dirty="0">
              <a:ea typeface="Cambria Math"/>
              <a:cs typeface="Calibri"/>
            </a:endParaRPr>
          </a:p>
          <a:p>
            <a:pPr marL="800100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2000" dirty="0">
                <a:latin typeface="Calibri"/>
                <a:ea typeface="Cambria Math"/>
                <a:cs typeface="Calibri"/>
              </a:rPr>
              <a:t>Open daily </a:t>
            </a:r>
          </a:p>
          <a:p>
            <a:pPr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endParaRPr lang="en-US" sz="2000" dirty="0">
              <a:solidFill>
                <a:srgbClr val="78A22F"/>
              </a:solidFill>
              <a:latin typeface="Calibri"/>
              <a:ea typeface="Cambria Math"/>
              <a:cs typeface="Calibri"/>
            </a:endParaRPr>
          </a:p>
          <a:p>
            <a:pPr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rgbClr val="78A22F"/>
                </a:solidFill>
                <a:latin typeface="Calibri"/>
                <a:ea typeface="Cambria Math"/>
                <a:cs typeface="Calibri"/>
              </a:rPr>
              <a:t>Satellite OL </a:t>
            </a:r>
            <a:r>
              <a:rPr lang="en-US" sz="2000" dirty="0" err="1">
                <a:solidFill>
                  <a:srgbClr val="78A22F"/>
                </a:solidFill>
                <a:latin typeface="Calibri"/>
                <a:ea typeface="Cambria Math"/>
                <a:cs typeface="Calibri"/>
              </a:rPr>
              <a:t>Centres</a:t>
            </a:r>
            <a:r>
              <a:rPr lang="en-US" sz="2000" dirty="0">
                <a:solidFill>
                  <a:srgbClr val="78A22F"/>
                </a:solidFill>
                <a:latin typeface="Calibri"/>
                <a:ea typeface="Cambria Math"/>
                <a:cs typeface="Calibri"/>
              </a:rPr>
              <a:t> (at each Secondary School)</a:t>
            </a:r>
            <a:endParaRPr lang="en-US" sz="2000" dirty="0">
              <a:latin typeface="Calibri"/>
              <a:ea typeface="Cambria Math"/>
              <a:cs typeface="Calibri"/>
            </a:endParaRPr>
          </a:p>
          <a:p>
            <a:pPr marL="800100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,Sans-Serif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Academic support </a:t>
            </a:r>
          </a:p>
          <a:p>
            <a:pPr marL="800100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,Sans-Serif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Test taking</a:t>
            </a:r>
          </a:p>
          <a:p>
            <a:pPr marL="800100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,Sans-Serif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Tech support</a:t>
            </a:r>
            <a:endParaRPr lang="en-US" dirty="0">
              <a:ea typeface="+mn-lt"/>
              <a:cs typeface="+mn-lt"/>
            </a:endParaRPr>
          </a:p>
          <a:p>
            <a:pPr marL="800100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ea typeface="Cambria Math"/>
                <a:cs typeface="Calibri"/>
              </a:rPr>
              <a:t>Open as per on-site OL staff schedules</a:t>
            </a:r>
            <a:endParaRPr lang="en-US" dirty="0">
              <a:latin typeface="Calibri"/>
              <a:cs typeface="Calibri"/>
            </a:endParaRPr>
          </a:p>
          <a:p>
            <a:pPr marL="342900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Wingdings" charset="2"/>
              <a:buChar char="ü"/>
            </a:pPr>
            <a:endParaRPr lang="en-US" sz="2000">
              <a:latin typeface="Calibri"/>
              <a:ea typeface="Cambria Math"/>
              <a:cs typeface="Calibri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CA" sz="2000">
              <a:latin typeface="Calibri" panose="020F0502020204030204" pitchFamily="34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4680CAE-0D93-D34A-B7ED-8870A9B104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98730"/>
      </p:ext>
    </p:extLst>
  </p:cSld>
  <p:clrMapOvr>
    <a:masterClrMapping/>
  </p:clrMapOvr>
  <p:transition advTm="174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87A57295-2710-4920-B99A-4D1FA03A62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067929-4D33-4306-9E2F-67C49CDDB5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050" y="465745"/>
            <a:ext cx="8343900" cy="5639435"/>
          </a:xfrm>
          <a:prstGeom prst="rect">
            <a:avLst/>
          </a:prstGeom>
          <a:solidFill>
            <a:schemeClr val="tx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0104C-F1DE-411F-8907-DD39987D2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4027"/>
            <a:ext cx="2620771" cy="478287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cs typeface="Calibri"/>
              </a:rPr>
              <a:t>Vision </a:t>
            </a:r>
            <a:br>
              <a:rPr lang="en-US">
                <a:solidFill>
                  <a:schemeClr val="bg1"/>
                </a:solidFill>
                <a:cs typeface="Calibri"/>
              </a:rPr>
            </a:br>
            <a:r>
              <a:rPr lang="en-US">
                <a:solidFill>
                  <a:schemeClr val="bg1"/>
                </a:solidFill>
                <a:cs typeface="Calibri"/>
              </a:rPr>
              <a:t>&amp; </a:t>
            </a:r>
            <a:br>
              <a:rPr lang="en-US">
                <a:solidFill>
                  <a:schemeClr val="bg1"/>
                </a:solidFill>
                <a:cs typeface="Calibri"/>
              </a:rPr>
            </a:br>
            <a:r>
              <a:rPr lang="en-US">
                <a:solidFill>
                  <a:schemeClr val="bg1"/>
                </a:solidFill>
                <a:cs typeface="Calibri"/>
              </a:rPr>
              <a:t>Mission </a:t>
            </a:r>
            <a:r>
              <a:rPr lang="en-US">
                <a:cs typeface="Calibri"/>
              </a:rPr>
              <a:t/>
            </a:r>
            <a:br>
              <a:rPr lang="en-US">
                <a:cs typeface="Calibri"/>
              </a:rPr>
            </a:br>
            <a:endParaRPr lang="en-US">
              <a:solidFill>
                <a:schemeClr val="bg1"/>
              </a:solidFill>
              <a:cs typeface="Calibri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4A2C0-4140-4F90-A257-F627BCD08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4" y="894027"/>
            <a:ext cx="4783326" cy="47828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en-US" sz="2100">
              <a:solidFill>
                <a:schemeClr val="bg1"/>
              </a:solidFill>
              <a:cs typeface="Calibri"/>
            </a:endParaRPr>
          </a:p>
          <a:p>
            <a:endParaRPr lang="en-CA" sz="21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B14A0B-5EC8-4879-9950-989D04C62B84}"/>
              </a:ext>
            </a:extLst>
          </p:cNvPr>
          <p:cNvSpPr txBox="1"/>
          <p:nvPr/>
        </p:nvSpPr>
        <p:spPr>
          <a:xfrm>
            <a:off x="3732362" y="799381"/>
            <a:ext cx="4813540" cy="48936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2400" b="1">
                <a:solidFill>
                  <a:schemeClr val="bg1"/>
                </a:solidFill>
                <a:latin typeface="Calibri"/>
                <a:cs typeface="Calibri"/>
              </a:rPr>
              <a:t>Vision </a:t>
            </a:r>
          </a:p>
          <a:p>
            <a:r>
              <a:rPr lang="en-CA" sz="2400">
                <a:solidFill>
                  <a:schemeClr val="bg1"/>
                </a:solidFill>
                <a:latin typeface="Calibri"/>
                <a:cs typeface="Calibri"/>
              </a:rPr>
              <a:t>To provide a platform for students to explore and extend learning opportunities while fulfilling their educational requirements.</a:t>
            </a:r>
          </a:p>
          <a:p>
            <a:endParaRPr lang="en-CA" sz="240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en-CA" sz="2400" b="1">
                <a:solidFill>
                  <a:schemeClr val="bg1"/>
                </a:solidFill>
                <a:latin typeface="Calibri"/>
                <a:cs typeface="Calibri"/>
              </a:rPr>
              <a:t>Mission</a:t>
            </a:r>
          </a:p>
          <a:p>
            <a:r>
              <a:rPr lang="en-CA" sz="2400">
                <a:solidFill>
                  <a:schemeClr val="bg1"/>
                </a:solidFill>
                <a:latin typeface="Calibri"/>
                <a:cs typeface="Calibri"/>
              </a:rPr>
              <a:t>NVSD Summer Learning provides an engaging learning environment where all students can challenge themselves academically and fulfill their personal learning goals through alternative pathways.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EC95A6F-6F5A-CB42-831A-B48D7BA9DA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28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940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6358667" cy="825651"/>
          </a:xfrm>
        </p:spPr>
        <p:txBody>
          <a:bodyPr>
            <a:normAutofit/>
          </a:bodyPr>
          <a:lstStyle/>
          <a:p>
            <a:r>
              <a:rPr lang="en-US">
                <a:latin typeface="Calibri"/>
                <a:cs typeface="Calibri"/>
              </a:rPr>
              <a:t>Registration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5943600"/>
            <a:ext cx="8610600" cy="492443"/>
          </a:xfrm>
          <a:prstGeom prst="rect">
            <a:avLst/>
          </a:prstGeom>
          <a:solidFill>
            <a:srgbClr val="98C23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endParaRPr lang="en-CA" sz="260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737" y="190633"/>
            <a:ext cx="2193977" cy="17049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1525267"/>
            <a:ext cx="8092754" cy="43396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>
                <a:solidFill>
                  <a:srgbClr val="78A22F"/>
                </a:solidFill>
                <a:latin typeface="Calibri"/>
                <a:cs typeface="Cambria"/>
              </a:rPr>
              <a:t>Step 1: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>
                <a:latin typeface="Calibri"/>
                <a:cs typeface="Cambria"/>
              </a:rPr>
              <a:t>Meet with your grade counsellor to determine is OL is right for you!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>
                <a:latin typeface="Calibri"/>
                <a:cs typeface="Cambria"/>
              </a:rPr>
              <a:t>Create your graduation plan/course plan</a:t>
            </a:r>
          </a:p>
          <a:p>
            <a:r>
              <a:rPr lang="en-US" sz="2000" b="1">
                <a:solidFill>
                  <a:srgbClr val="78A22F"/>
                </a:solidFill>
                <a:latin typeface="Calibri"/>
                <a:cs typeface="Cambria"/>
              </a:rPr>
              <a:t>Step 2: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>
                <a:latin typeface="Calibri"/>
                <a:cs typeface="Cambria"/>
              </a:rPr>
              <a:t>Complete registration forms, available on the OL website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>
                <a:latin typeface="Calibri"/>
                <a:cs typeface="Cambria"/>
              </a:rPr>
              <a:t>Submit forms to your grade counsellor for signature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>
                <a:latin typeface="Calibri"/>
                <a:cs typeface="Cambria"/>
              </a:rPr>
              <a:t>Submit forms to NVOL </a:t>
            </a:r>
          </a:p>
          <a:p>
            <a:r>
              <a:rPr lang="en-US" sz="2000" b="1">
                <a:solidFill>
                  <a:srgbClr val="78A22F"/>
                </a:solidFill>
                <a:latin typeface="Calibri"/>
                <a:cs typeface="Cambria"/>
              </a:rPr>
              <a:t>Step3: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>
                <a:latin typeface="Calibri"/>
                <a:cs typeface="Cambria"/>
              </a:rPr>
              <a:t>Receive your Moodle access (students &amp; parents)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>
                <a:latin typeface="Calibri"/>
                <a:cs typeface="Cambria"/>
              </a:rPr>
              <a:t>Login &amp; get started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>
                <a:latin typeface="Calibri"/>
                <a:cs typeface="Cambria"/>
              </a:rPr>
              <a:t>Message your OL teacher, update your profile &amp; bio, and set personal timelines</a:t>
            </a:r>
            <a:endParaRPr lang="en-US">
              <a:latin typeface="Calibri"/>
            </a:endParaRPr>
          </a:p>
          <a:p>
            <a:pPr>
              <a:lnSpc>
                <a:spcPct val="80000"/>
              </a:lnSpc>
            </a:pPr>
            <a:endParaRPr lang="en-US" sz="2000">
              <a:latin typeface="Calibri"/>
              <a:ea typeface="Cambria Math" charset="0"/>
              <a:cs typeface="Cambria Math" charset="0"/>
            </a:endParaRPr>
          </a:p>
          <a:p>
            <a:pPr algn="ctr"/>
            <a:endParaRPr lang="en-CA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0512" y="5755449"/>
            <a:ext cx="8266775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80000"/>
              </a:lnSpc>
            </a:pPr>
            <a:endParaRPr lang="en-US" sz="2000">
              <a:latin typeface="Cambria Math" charset="0"/>
              <a:ea typeface="Cambria Math" charset="0"/>
              <a:cs typeface="Cambria Math" charset="0"/>
            </a:endParaRPr>
          </a:p>
          <a:p>
            <a:pPr algn="ctr"/>
            <a:r>
              <a:rPr lang="en-CA" sz="2000">
                <a:ea typeface="+mn-lt"/>
                <a:cs typeface="Times New Roman"/>
              </a:rPr>
              <a:t> </a:t>
            </a:r>
            <a:r>
              <a:rPr lang="en-CA" sz="2000">
                <a:ea typeface="+mn-lt"/>
                <a:cs typeface="+mn-lt"/>
                <a:hlinkClick r:id="rId5"/>
              </a:rPr>
              <a:t>https://www.sd44.ca/school/onlinelearning</a:t>
            </a:r>
            <a:endParaRPr lang="en-CA" sz="2000">
              <a:latin typeface="Cambria" panose="02040503050406030204" pitchFamily="18" charset="0"/>
              <a:ea typeface="+mn-lt"/>
              <a:cs typeface="Times New Roman" panose="02020603050405020304" pitchFamily="18" charset="0"/>
            </a:endParaRPr>
          </a:p>
          <a:p>
            <a:pPr algn="ctr"/>
            <a:endParaRPr lang="en-CA" sz="2000">
              <a:latin typeface="Calibri"/>
              <a:ea typeface="Calibri" panose="020F0502020204030204" pitchFamily="34" charset="0"/>
              <a:cs typeface="Calibri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6B3614B-581A-5F4A-A13F-4BAAB56639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61025"/>
      </p:ext>
    </p:extLst>
  </p:cSld>
  <p:clrMapOvr>
    <a:masterClrMapping/>
  </p:clrMapOvr>
  <p:transition advTm="85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6358667" cy="825651"/>
          </a:xfrm>
        </p:spPr>
        <p:txBody>
          <a:bodyPr>
            <a:normAutofit/>
          </a:bodyPr>
          <a:lstStyle/>
          <a:p>
            <a:r>
              <a:rPr lang="en-US">
                <a:latin typeface="Calibri"/>
                <a:cs typeface="Calibri"/>
              </a:rPr>
              <a:t>Questions?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598" y="5983019"/>
            <a:ext cx="8610600" cy="492443"/>
          </a:xfrm>
          <a:prstGeom prst="rect">
            <a:avLst/>
          </a:prstGeom>
          <a:solidFill>
            <a:srgbClr val="98C23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endParaRPr lang="en-CA" sz="260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648" y="64073"/>
            <a:ext cx="2130697" cy="16496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0511" y="5712767"/>
            <a:ext cx="8266775" cy="126188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80000"/>
              </a:lnSpc>
            </a:pPr>
            <a:endParaRPr lang="en-US" sz="2000">
              <a:latin typeface="Cambria Math" charset="0"/>
              <a:ea typeface="Cambria Math" charset="0"/>
              <a:cs typeface="Cambria Math" charset="0"/>
            </a:endParaRPr>
          </a:p>
          <a:p>
            <a:pPr algn="ctr"/>
            <a:r>
              <a:rPr lang="en-CA" sz="200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r>
              <a:rPr lang="en-CA" sz="2000">
                <a:ea typeface="+mn-lt"/>
                <a:cs typeface="+mn-lt"/>
                <a:hlinkClick r:id="rId5"/>
              </a:rPr>
              <a:t>https://www.sd44.ca/school/onlinelearning</a:t>
            </a:r>
            <a:endParaRPr lang="en-CA" sz="2000">
              <a:ea typeface="+mn-lt"/>
              <a:cs typeface="+mn-lt"/>
            </a:endParaRPr>
          </a:p>
          <a:p>
            <a:pPr algn="ctr"/>
            <a:endParaRPr lang="en-CA" sz="2000">
              <a:ea typeface="+mn-lt"/>
              <a:cs typeface="+mn-lt"/>
            </a:endParaRPr>
          </a:p>
          <a:p>
            <a:endParaRPr lang="en-CA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71" y="1628889"/>
            <a:ext cx="8019056" cy="389989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058655B-99BF-2A43-A62C-792F59FFA1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53542"/>
      </p:ext>
    </p:extLst>
  </p:cSld>
  <p:clrMapOvr>
    <a:masterClrMapping/>
  </p:clrMapOvr>
  <p:transition advTm="69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6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170B21A-2052-4B4E-815C-4E39D89A03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4910"/>
          <a:stretch/>
        </p:blipFill>
        <p:spPr>
          <a:xfrm>
            <a:off x="240030" y="320040"/>
            <a:ext cx="8661654" cy="4303462"/>
          </a:xfrm>
          <a:prstGeom prst="rect">
            <a:avLst/>
          </a:prstGeom>
        </p:spPr>
      </p:pic>
      <p:sp>
        <p:nvSpPr>
          <p:cNvPr id="85" name="Rectangle 88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4782312"/>
            <a:ext cx="8661654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5009083"/>
            <a:ext cx="2167128" cy="1345997"/>
          </a:xfrm>
        </p:spPr>
        <p:txBody>
          <a:bodyPr anchor="ctr">
            <a:normAutofit/>
          </a:bodyPr>
          <a:lstStyle/>
          <a:p>
            <a:r>
              <a:rPr lang="en-CA" sz="3200">
                <a:solidFill>
                  <a:schemeClr val="bg1"/>
                </a:solidFill>
                <a:latin typeface="Calibri"/>
                <a:ea typeface="Cambria" panose="02040503050406030204" pitchFamily="18" charset="0"/>
                <a:cs typeface="Calibri"/>
              </a:rPr>
              <a:t>Our Clients</a:t>
            </a:r>
            <a:r>
              <a:rPr lang="en-CA" sz="2300">
                <a:solidFill>
                  <a:schemeClr val="bg1"/>
                </a:solidFill>
                <a:latin typeface="Calibri"/>
                <a:ea typeface="Cambria" panose="02040503050406030204" pitchFamily="18" charset="0"/>
                <a:cs typeface="Calibri"/>
              </a:rPr>
              <a:t> 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044952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27E20214-C29E-4CE8-ADA9-C41390806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982" y="5408225"/>
            <a:ext cx="5510844" cy="99523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200">
                <a:solidFill>
                  <a:schemeClr val="bg1"/>
                </a:solidFill>
                <a:latin typeface="Calibri"/>
                <a:cs typeface="Calibri"/>
              </a:rPr>
              <a:t>Students with gaps in their learning who aim to enhance their skills</a:t>
            </a:r>
            <a:endParaRPr lang="en-US">
              <a:solidFill>
                <a:schemeClr val="bg1"/>
              </a:solidFill>
              <a:latin typeface="Calibri"/>
              <a:cs typeface="Calibri"/>
            </a:endParaRP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200">
                <a:solidFill>
                  <a:schemeClr val="bg1"/>
                </a:solidFill>
                <a:latin typeface="Calibri"/>
                <a:cs typeface="Calibri"/>
              </a:rPr>
              <a:t>Students who wish to get ahead by taking a full credit academic course </a:t>
            </a:r>
            <a:endParaRPr lang="en-US">
              <a:solidFill>
                <a:schemeClr val="bg1"/>
              </a:solidFill>
              <a:latin typeface="Calibri"/>
              <a:cs typeface="Calibri"/>
            </a:endParaRPr>
          </a:p>
          <a:p>
            <a:pPr marL="514350" indent="-514350">
              <a:buAutoNum type="arabicPeriod"/>
            </a:pPr>
            <a:endParaRPr lang="en-US" sz="150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56EBB9D-0CD3-1349-9223-F1F7778CA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74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1839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  <a:latin typeface="Calibri"/>
                <a:cs typeface="Calibri"/>
              </a:rPr>
              <a:t>Registration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524000"/>
            <a:ext cx="8144376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A" sz="2800">
                <a:latin typeface="Calibri"/>
                <a:cs typeface="Calibri"/>
              </a:rPr>
              <a:t>Online only @ Summer Learning website </a:t>
            </a:r>
            <a:r>
              <a:rPr lang="en-CA" sz="2800">
                <a:latin typeface="Calibri"/>
                <a:cs typeface="Calibri"/>
                <a:hlinkClick r:id="rId4"/>
              </a:rPr>
              <a:t>www.sd44.ca</a:t>
            </a:r>
            <a:r>
              <a:rPr lang="en-CA" sz="2800">
                <a:latin typeface="Calibri"/>
                <a:cs typeface="Calibri"/>
              </a:rPr>
              <a:t> &gt; Schools &gt; Summer Learning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>
              <a:latin typeface="Calibri"/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9857" y="3187190"/>
            <a:ext cx="2643096" cy="523220"/>
          </a:xfrm>
          <a:prstGeom prst="rect">
            <a:avLst/>
          </a:prstGeom>
          <a:solidFill>
            <a:srgbClr val="A1CD53"/>
          </a:solidFill>
        </p:spPr>
        <p:txBody>
          <a:bodyPr wrap="none" lIns="91440" tIns="45720" rIns="91440" bIns="45720" anchor="ctr" anchorCtr="0">
            <a:spAutoFit/>
          </a:bodyPr>
          <a:lstStyle/>
          <a:p>
            <a:pPr>
              <a:tabLst>
                <a:tab pos="1524000" algn="l"/>
              </a:tabLst>
            </a:pPr>
            <a:r>
              <a:rPr lang="en-CA" sz="2800">
                <a:latin typeface="Calibri"/>
                <a:cs typeface="Calibri"/>
              </a:rPr>
              <a:t>Opens </a:t>
            </a:r>
            <a:r>
              <a:rPr lang="en-CA" sz="2800">
                <a:latin typeface="Calibri"/>
                <a:cs typeface="Calibri"/>
                <a:sym typeface="Wingdings" panose="05000000000000000000" pitchFamily="2" charset="2"/>
              </a:rPr>
              <a:t>	</a:t>
            </a:r>
            <a:r>
              <a:rPr lang="en-CA" sz="2800">
                <a:latin typeface="Calibri"/>
                <a:cs typeface="Calibri"/>
              </a:rPr>
              <a:t>May 1</a:t>
            </a:r>
          </a:p>
        </p:txBody>
      </p:sp>
      <p:sp>
        <p:nvSpPr>
          <p:cNvPr id="5" name="Rectangle 4"/>
          <p:cNvSpPr/>
          <p:nvPr/>
        </p:nvSpPr>
        <p:spPr>
          <a:xfrm>
            <a:off x="489856" y="4267200"/>
            <a:ext cx="2980303" cy="954107"/>
          </a:xfrm>
          <a:prstGeom prst="rect">
            <a:avLst/>
          </a:prstGeom>
          <a:solidFill>
            <a:srgbClr val="F3744E"/>
          </a:solidFill>
        </p:spPr>
        <p:txBody>
          <a:bodyPr wrap="none" lIns="91440" tIns="45720" rIns="91440" bIns="45720" anchor="t">
            <a:spAutoFit/>
          </a:bodyPr>
          <a:lstStyle/>
          <a:p>
            <a:pPr>
              <a:tabLst>
                <a:tab pos="1524000" algn="l"/>
              </a:tabLst>
            </a:pPr>
            <a:r>
              <a:rPr lang="en-CA" sz="2800">
                <a:latin typeface="Calibri"/>
                <a:cs typeface="Calibri"/>
              </a:rPr>
              <a:t>Closes </a:t>
            </a:r>
            <a:r>
              <a:rPr lang="en-CA" sz="2800">
                <a:latin typeface="Calibri"/>
                <a:cs typeface="Calibri"/>
                <a:sym typeface="Wingdings" panose="05000000000000000000" pitchFamily="2" charset="2"/>
              </a:rPr>
              <a:t>	</a:t>
            </a:r>
            <a:r>
              <a:rPr lang="en-CA" sz="2800">
                <a:latin typeface="Calibri"/>
                <a:cs typeface="Calibri"/>
              </a:rPr>
              <a:t>June 24</a:t>
            </a:r>
          </a:p>
          <a:p>
            <a:pPr>
              <a:tabLst>
                <a:tab pos="1524000" algn="l"/>
              </a:tabLst>
            </a:pPr>
            <a:r>
              <a:rPr lang="en-CA" sz="2800">
                <a:latin typeface="Calibri"/>
                <a:cs typeface="Calibri"/>
              </a:rPr>
              <a:t>	@ noon </a:t>
            </a:r>
          </a:p>
        </p:txBody>
      </p:sp>
      <p:pic>
        <p:nvPicPr>
          <p:cNvPr id="7" name="Picture 2" descr="https://lh3.googleusercontent.com/pe6o9D37QB7keo6E-bQEXItPnd3TsiYTpq_bfwYkIVEXVrxCiPDnQOG4O8Aofv4QafCWd6GbL4xJlDA732JAof52ARkDgSueCrBMGuZyq3EG7Y2MEjGkVNVHiFMSQaX1zHTg71ZPcUBhNn-VtuEwoCawe7p9tgPgFDGBm-sLZxkcuhWNvsRBiDCWc_fgxGhfr-93eCNuD3BFRzarwlG3jnln3t4Np2jik30mrkvnxZxfsrWMU5m2XP3Ku8c-bMvYz_m1BDCnl2-cY7M6bxQF_9h8Fl5joAogwbrwI-z_878G7GdvFGO-3Gz1OjoS7VUXqw9Icfumc4r4MhET91O0oSsT8RLoMqXfpgdlO965VUzZz8eMg4WxWyLswTM4mbBMnP1lZVR4DgWXt50peQ2az7X7hkN0T_47In69oq9JGgdpYRVO1X3BwX0RTfhzhnJZ__NJm1leNN5XOGLDWC5T6oogJu606Ukh7ltVfcC6ZoAW4kiu3E-k0HQKO2UGpiBijoIdxVrkBCjle_QrtalaJAf3ZtZJNecwTU_PahpjvK6vfOASaLHUN7hzpYom4GDuokhCvHSaIuLR5-386cnw5_TFszc7SWxty71gOOPTZjqXe_mYhct9wAzECzr9LMdt9CQn9xSdrctMQsTIVIKw1MJIUw=w1279-h857-n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5" r="2564" b="2"/>
          <a:stretch/>
        </p:blipFill>
        <p:spPr bwMode="auto">
          <a:xfrm>
            <a:off x="3962400" y="2667000"/>
            <a:ext cx="4775197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D38FCBA-0E71-5245-A0E7-4D9BBE3C82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84158"/>
      </p:ext>
    </p:extLst>
  </p:cSld>
  <p:clrMapOvr>
    <a:masterClrMapping/>
  </p:clrMapOvr>
  <p:transition advTm="1447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1" y="2362200"/>
            <a:ext cx="2209800" cy="3200400"/>
          </a:xfrm>
        </p:spPr>
        <p:txBody>
          <a:bodyPr>
            <a:normAutofit/>
          </a:bodyPr>
          <a:lstStyle/>
          <a:p>
            <a:r>
              <a:rPr lang="en-US">
                <a:latin typeface="Calibri"/>
                <a:cs typeface="Calibri"/>
              </a:rPr>
              <a:t>Summer </a:t>
            </a:r>
            <a:r>
              <a:rPr lang="en-US">
                <a:latin typeface="Calibri"/>
              </a:rPr>
              <a:t/>
            </a:r>
            <a:br>
              <a:rPr lang="en-US">
                <a:latin typeface="Calibri"/>
              </a:rPr>
            </a:br>
            <a:r>
              <a:rPr lang="en-US">
                <a:latin typeface="Calibri"/>
                <a:cs typeface="Calibri"/>
              </a:rPr>
              <a:t>Learning </a:t>
            </a:r>
            <a:r>
              <a:rPr lang="en-US">
                <a:latin typeface="Calibri"/>
              </a:rPr>
              <a:t/>
            </a:r>
            <a:br>
              <a:rPr lang="en-US">
                <a:latin typeface="Calibri"/>
              </a:rPr>
            </a:br>
            <a:r>
              <a:rPr lang="en-US">
                <a:latin typeface="Calibri"/>
                <a:cs typeface="Calibri"/>
              </a:rPr>
              <a:t>Website</a:t>
            </a:r>
            <a:r>
              <a:rPr lang="en-US">
                <a:latin typeface="Cambria"/>
              </a:rPr>
              <a:t> </a:t>
            </a:r>
            <a:endParaRPr lang="en-US">
              <a:latin typeface="Cambria" panose="02040503050406030204" pitchFamily="18" charset="0"/>
            </a:endParaRPr>
          </a:p>
        </p:txBody>
      </p:sp>
      <p:pic>
        <p:nvPicPr>
          <p:cNvPr id="7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E7D1ABE-1653-49B7-8B15-92A9D702F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332" y="200733"/>
            <a:ext cx="4385724" cy="604972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5116BA1-F506-E746-ADED-921118CC2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29825"/>
      </p:ext>
    </p:extLst>
  </p:cSld>
  <p:clrMapOvr>
    <a:masterClrMapping/>
  </p:clrMapOvr>
  <p:transition advTm="121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BE95D989-81FA-4BAD-9AD5-E46CEDA91B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19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6189E5-8A3E-4CFD-B71B-CCD0F8495E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19" y="0"/>
            <a:ext cx="106556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Screen of a cell phone&#10;&#10;Description automatically generated">
            <a:extLst>
              <a:ext uri="{FF2B5EF4-FFF2-40B4-BE49-F238E27FC236}">
                <a16:creationId xmlns:a16="http://schemas.microsoft.com/office/drawing/2014/main" id="{C3BD6005-441C-4F4E-81F1-93F0666740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79900" y="635000"/>
            <a:ext cx="4152900" cy="2730500"/>
          </a:xfrm>
        </p:spPr>
      </p:pic>
      <p:pic>
        <p:nvPicPr>
          <p:cNvPr id="5" name="Picture 5" descr="A person preparing food on a table&#10;&#10;Description automatically generated">
            <a:extLst>
              <a:ext uri="{FF2B5EF4-FFF2-40B4-BE49-F238E27FC236}">
                <a16:creationId xmlns:a16="http://schemas.microsoft.com/office/drawing/2014/main" id="{5ACF1630-467F-4B8C-B5A8-3E5837E2C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9900" y="3429000"/>
            <a:ext cx="4152900" cy="27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F73E89-A57C-4943-83C6-8ED9D260E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1161"/>
            <a:ext cx="2501695" cy="540337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cs typeface="Calibri"/>
              </a:rPr>
              <a:t>2021 Blended </a:t>
            </a:r>
            <a:r>
              <a:rPr lang="en-US">
                <a:solidFill>
                  <a:srgbClr val="FFFFFF"/>
                </a:solidFill>
                <a:cs typeface="Calibri"/>
              </a:rPr>
              <a:t>Model</a:t>
            </a:r>
            <a:r>
              <a:rPr lang="en-US" dirty="0">
                <a:cs typeface="Calibri"/>
              </a:rPr>
              <a:t/>
            </a:r>
            <a:br>
              <a:rPr lang="en-US" dirty="0">
                <a:cs typeface="Calibri"/>
              </a:rPr>
            </a:br>
            <a:r>
              <a:rPr lang="en-US" dirty="0">
                <a:cs typeface="Calibri"/>
              </a:rPr>
              <a:t/>
            </a:r>
            <a:br>
              <a:rPr lang="en-US" dirty="0">
                <a:cs typeface="Calibri"/>
              </a:rPr>
            </a:br>
            <a:r>
              <a:rPr lang="en-US" sz="3600">
                <a:solidFill>
                  <a:srgbClr val="FFFFFF"/>
                </a:solidFill>
                <a:cs typeface="Calibri"/>
              </a:rPr>
              <a:t>Some in </a:t>
            </a:r>
            <a:r>
              <a:rPr lang="en-US" sz="3600" dirty="0">
                <a:solidFill>
                  <a:srgbClr val="FFFFFF"/>
                </a:solidFill>
                <a:cs typeface="Calibri"/>
              </a:rPr>
              <a:t>person &amp; some online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02B1A6E-FDB1-A24F-8A9E-F4E96E9BAE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24501"/>
      </p:ext>
    </p:extLst>
  </p:cSld>
  <p:clrMapOvr>
    <a:masterClrMapping/>
  </p:clrMapOvr>
  <p:transition advTm="114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  <a:latin typeface="Calibri"/>
                <a:cs typeface="Calibri"/>
              </a:rPr>
              <a:t>Summer Learning Detail</a:t>
            </a:r>
            <a:r>
              <a:rPr lang="en-US">
                <a:solidFill>
                  <a:schemeClr val="bg1"/>
                </a:solidFill>
                <a:latin typeface="Calibri"/>
                <a:cs typeface="Calibri"/>
              </a:rPr>
              <a:t>s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295400"/>
            <a:ext cx="7347727" cy="1752600"/>
          </a:xfrm>
        </p:spPr>
        <p:txBody>
          <a:bodyPr>
            <a:normAutofit/>
          </a:bodyPr>
          <a:lstStyle/>
          <a:p>
            <a:pPr algn="l"/>
            <a:r>
              <a:rPr lang="en-US">
                <a:latin typeface="Cambria" panose="02040503050406030204" pitchFamily="18" charset="0"/>
              </a:rPr>
              <a:t/>
            </a:r>
            <a:br>
              <a:rPr lang="en-US">
                <a:latin typeface="Cambria" panose="02040503050406030204" pitchFamily="18" charset="0"/>
              </a:rPr>
            </a:br>
            <a:endParaRPr lang="en-US">
              <a:latin typeface="Cambria" panose="02040503050406030204" pitchFamily="18" charset="0"/>
            </a:endParaRPr>
          </a:p>
          <a:p>
            <a:pPr algn="l"/>
            <a:endParaRPr lang="en-US">
              <a:latin typeface="Cambria" panose="020405030504060302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64766"/>
              </p:ext>
            </p:extLst>
          </p:nvPr>
        </p:nvGraphicFramePr>
        <p:xfrm>
          <a:off x="944727" y="1551640"/>
          <a:ext cx="7328959" cy="4521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3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7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75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7605">
                <a:tc rowSpan="2">
                  <a:txBody>
                    <a:bodyPr/>
                    <a:lstStyle/>
                    <a:p>
                      <a:pPr algn="ctr"/>
                      <a:endParaRPr lang="en-CA" b="0">
                        <a:solidFill>
                          <a:schemeClr val="bg1"/>
                        </a:solidFill>
                        <a:latin typeface="Calibri"/>
                      </a:endParaRPr>
                    </a:p>
                    <a:p>
                      <a:pPr algn="ctr"/>
                      <a:r>
                        <a:rPr lang="en-CA" b="0">
                          <a:solidFill>
                            <a:schemeClr val="bg1"/>
                          </a:solidFill>
                          <a:latin typeface="Calibri"/>
                        </a:rPr>
                        <a:t>Programs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86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b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Foundations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CA" sz="1800" b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Courses</a:t>
                      </a:r>
                      <a:endParaRPr lang="en-CA" sz="1800" b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>
                          <a:solidFill>
                            <a:srgbClr val="6E86C3"/>
                          </a:solidFill>
                          <a:effectLst/>
                          <a:latin typeface="Calibri"/>
                        </a:rPr>
                        <a:t>​Full Credit </a:t>
                      </a:r>
                    </a:p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CA" sz="1800" b="0">
                          <a:solidFill>
                            <a:srgbClr val="6E86C3"/>
                          </a:solidFill>
                          <a:effectLst/>
                          <a:latin typeface="Calibri"/>
                        </a:rPr>
                        <a:t>Courses</a:t>
                      </a:r>
                      <a:endParaRPr lang="en-CA" sz="1800" b="0">
                        <a:solidFill>
                          <a:srgbClr val="6E86C3"/>
                        </a:solidFill>
                        <a:latin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0660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CA" b="0">
                          <a:solidFill>
                            <a:schemeClr val="tx1"/>
                          </a:solidFill>
                          <a:latin typeface="Calibri"/>
                        </a:rPr>
                        <a:t>ELL</a:t>
                      </a:r>
                      <a:endParaRPr lang="en-US" b="0">
                        <a:latin typeface="Calibri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CA" b="0">
                          <a:solidFill>
                            <a:schemeClr val="tx1"/>
                          </a:solidFill>
                          <a:latin typeface="Calibri"/>
                        </a:rPr>
                        <a:t>Literacy</a:t>
                      </a:r>
                    </a:p>
                    <a:p>
                      <a:pPr marL="0" lvl="0" indent="0" algn="ctr">
                        <a:buNone/>
                      </a:pPr>
                      <a:r>
                        <a:rPr lang="en-CA" sz="18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Numeracy</a:t>
                      </a:r>
                      <a:endParaRPr lang="en-CA">
                        <a:latin typeface="Calibri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CA" b="0">
                          <a:solidFill>
                            <a:srgbClr val="6E86C3"/>
                          </a:solidFill>
                          <a:latin typeface="Calibri"/>
                        </a:rPr>
                        <a:t>Required </a:t>
                      </a:r>
                    </a:p>
                    <a:p>
                      <a:pPr marL="0" marR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CA" b="0">
                          <a:solidFill>
                            <a:srgbClr val="6E86C3"/>
                          </a:solidFill>
                          <a:latin typeface="Calibri"/>
                        </a:rPr>
                        <a:t>courses for </a:t>
                      </a:r>
                    </a:p>
                    <a:p>
                      <a:pPr marL="0" marR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CA" b="0">
                          <a:solidFill>
                            <a:srgbClr val="6E86C3"/>
                          </a:solidFill>
                          <a:latin typeface="Calibri"/>
                        </a:rPr>
                        <a:t>Graduation 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5455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bg1"/>
                          </a:solidFill>
                          <a:latin typeface="Calibri"/>
                        </a:rPr>
                        <a:t>Locations</a:t>
                      </a:r>
                      <a:endParaRPr lang="en-CA" b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86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b="0">
                        <a:solidFill>
                          <a:schemeClr val="tx1"/>
                        </a:solidFill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CA" b="0">
                          <a:solidFill>
                            <a:schemeClr val="tx1"/>
                          </a:solidFill>
                          <a:latin typeface="Calibri"/>
                        </a:rPr>
                        <a:t>Carson Graham</a:t>
                      </a:r>
                      <a:r>
                        <a:rPr lang="en-CA" b="0" baseline="0">
                          <a:solidFill>
                            <a:schemeClr val="tx1"/>
                          </a:solidFill>
                          <a:latin typeface="Calibri"/>
                        </a:rPr>
                        <a:t> Secondary</a:t>
                      </a:r>
                    </a:p>
                    <a:p>
                      <a:pPr lvl="0" algn="ctr">
                        <a:buNone/>
                      </a:pPr>
                      <a:endParaRPr lang="en-CA" b="0" baseline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b="0">
                          <a:solidFill>
                            <a:srgbClr val="6E86C3"/>
                          </a:solidFill>
                          <a:latin typeface="Calibri"/>
                        </a:rPr>
                        <a:t>Carson Graham</a:t>
                      </a:r>
                      <a:r>
                        <a:rPr lang="en-CA" b="0" baseline="0">
                          <a:solidFill>
                            <a:srgbClr val="6E86C3"/>
                          </a:solidFill>
                          <a:latin typeface="Calibri"/>
                        </a:rPr>
                        <a:t> Secondary</a:t>
                      </a:r>
                      <a:endParaRPr lang="en-CA" b="0">
                        <a:solidFill>
                          <a:srgbClr val="6E86C3"/>
                        </a:solidFill>
                        <a:latin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009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bg1"/>
                          </a:solidFill>
                          <a:latin typeface="Calibri"/>
                        </a:rPr>
                        <a:t>Dates</a:t>
                      </a:r>
                      <a:endParaRPr lang="en-CA" b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86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b="0">
                        <a:solidFill>
                          <a:schemeClr val="tx1"/>
                        </a:solidFill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CA" b="0">
                          <a:solidFill>
                            <a:schemeClr val="tx1"/>
                          </a:solidFill>
                          <a:latin typeface="Calibri"/>
                        </a:rPr>
                        <a:t>July 5 - July 23</a:t>
                      </a:r>
                    </a:p>
                    <a:p>
                      <a:pPr lvl="0" algn="ctr">
                        <a:buNone/>
                      </a:pPr>
                      <a:endParaRPr lang="en-CA" b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0">
                          <a:solidFill>
                            <a:srgbClr val="6E86C3"/>
                          </a:solidFill>
                          <a:latin typeface="Calibri"/>
                        </a:rPr>
                        <a:t>July 5 – July</a:t>
                      </a:r>
                      <a:r>
                        <a:rPr lang="en-CA" b="0" baseline="0">
                          <a:solidFill>
                            <a:srgbClr val="6E86C3"/>
                          </a:solidFill>
                          <a:latin typeface="Calibri"/>
                        </a:rPr>
                        <a:t> 30</a:t>
                      </a:r>
                      <a:r>
                        <a:rPr lang="en-CA" b="0">
                          <a:solidFill>
                            <a:srgbClr val="6E86C3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9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>
                          <a:solidFill>
                            <a:schemeClr val="bg1"/>
                          </a:solidFill>
                          <a:latin typeface="Calibri"/>
                        </a:rPr>
                        <a:t>Times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86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b="0">
                        <a:solidFill>
                          <a:schemeClr val="tx1"/>
                        </a:solidFill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CA" b="0">
                          <a:solidFill>
                            <a:schemeClr val="tx1"/>
                          </a:solidFill>
                          <a:latin typeface="Calibri"/>
                        </a:rPr>
                        <a:t>9:00am - 12:00am </a:t>
                      </a:r>
                    </a:p>
                    <a:p>
                      <a:pPr lvl="0" algn="ctr">
                        <a:buNone/>
                      </a:pPr>
                      <a:endParaRPr lang="en-CA" b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b="0">
                          <a:solidFill>
                            <a:srgbClr val="6E86C3"/>
                          </a:solidFill>
                          <a:latin typeface="Calibri"/>
                        </a:rPr>
                        <a:t>8:30am - 12:30</a:t>
                      </a:r>
                      <a:r>
                        <a:rPr lang="en-CA" b="0" baseline="0">
                          <a:solidFill>
                            <a:srgbClr val="6E86C3"/>
                          </a:solidFill>
                          <a:latin typeface="Calibri"/>
                        </a:rPr>
                        <a:t>pm</a:t>
                      </a:r>
                      <a:endParaRPr lang="en-CA" b="0">
                        <a:solidFill>
                          <a:srgbClr val="6E86C3"/>
                        </a:solidFill>
                        <a:latin typeface="Calibri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1A006E4-E835-6A40-8D17-0F880A0DDD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93581"/>
      </p:ext>
    </p:extLst>
  </p:cSld>
  <p:clrMapOvr>
    <a:masterClrMapping/>
  </p:clrMapOvr>
  <p:transition advTm="64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  <a:latin typeface="Calibri"/>
                <a:cs typeface="Calibri"/>
              </a:rPr>
              <a:t>Our Course Offerings </a:t>
            </a:r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650155"/>
              </p:ext>
            </p:extLst>
          </p:nvPr>
        </p:nvGraphicFramePr>
        <p:xfrm>
          <a:off x="304800" y="1676400"/>
          <a:ext cx="8381997" cy="442093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861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92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09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1971">
                <a:tc>
                  <a:txBody>
                    <a:bodyPr/>
                    <a:lstStyle/>
                    <a:p>
                      <a:pPr algn="ctr"/>
                      <a:r>
                        <a:rPr lang="en-CA" sz="2000" b="1">
                          <a:effectLst/>
                          <a:latin typeface="Calibri"/>
                        </a:rPr>
                        <a:t>Grade 10</a:t>
                      </a:r>
                    </a:p>
                  </a:txBody>
                  <a:tcPr marL="14600" marR="14600" marT="7300" marB="730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CD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>
                          <a:effectLst/>
                          <a:latin typeface="Calibri"/>
                        </a:rPr>
                        <a:t>​Grade 11</a:t>
                      </a:r>
                    </a:p>
                  </a:txBody>
                  <a:tcPr marL="14600" marR="14600" marT="7300" marB="730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CD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000" b="1">
                          <a:effectLst/>
                          <a:latin typeface="Calibri"/>
                        </a:rPr>
                        <a:t>Grade 12​​</a:t>
                      </a:r>
                    </a:p>
                  </a:txBody>
                  <a:tcPr marL="14600" marR="14600" marT="7300" marB="730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CD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504"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CA" sz="1600">
                          <a:effectLst/>
                          <a:latin typeface="Calibri"/>
                        </a:rPr>
                        <a:t>​English Composition &amp; Spoken Word </a:t>
                      </a:r>
                    </a:p>
                  </a:txBody>
                  <a:tcPr marL="144000" marR="144000" marT="7300" marB="730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CA" sz="1600">
                          <a:effectLst/>
                          <a:latin typeface="Calibri"/>
                        </a:rPr>
                        <a:t>Chemistry  </a:t>
                      </a:r>
                    </a:p>
                  </a:txBody>
                  <a:tcPr marL="144000" marR="144000" marT="7300" marB="730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>
                          <a:effectLst/>
                          <a:latin typeface="Calibri"/>
                        </a:rPr>
                        <a:t>​​​​​​Anatomy &amp; Physiology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CA" sz="1600">
                        <a:effectLst/>
                        <a:latin typeface="Calibri"/>
                      </a:endParaRPr>
                    </a:p>
                  </a:txBody>
                  <a:tcPr marL="144000" marR="144000" marT="7300" marB="730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5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>
                          <a:effectLst/>
                          <a:latin typeface="Calibri"/>
                        </a:rPr>
                        <a:t>Foundations of Math &amp; Pre-Calculus</a:t>
                      </a:r>
                    </a:p>
                  </a:txBody>
                  <a:tcPr marL="144000" marR="144000" marT="7300" marB="730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CA" sz="1600">
                          <a:effectLst/>
                          <a:latin typeface="Calibri"/>
                        </a:rPr>
                        <a:t>​</a:t>
                      </a:r>
                      <a:r>
                        <a:rPr lang="fr-FR" sz="1600" b="0" i="0" u="none" strike="noStrike" noProof="0">
                          <a:solidFill>
                            <a:schemeClr val="dk1"/>
                          </a:solidFill>
                          <a:effectLst/>
                          <a:latin typeface="Calibri"/>
                        </a:rPr>
                        <a:t>Explorations en études sociales </a:t>
                      </a:r>
                      <a:endParaRPr lang="en-CA" sz="1600" b="0" i="0" u="none" strike="noStrike" noProof="0">
                        <a:effectLst/>
                        <a:latin typeface="Calibri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endParaRPr lang="en-CA" sz="1600">
                        <a:effectLst/>
                        <a:latin typeface="Calibri"/>
                      </a:endParaRPr>
                    </a:p>
                  </a:txBody>
                  <a:tcPr marL="144000" marR="144000" marT="7300" marB="730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CA" sz="1600">
                          <a:effectLst/>
                          <a:latin typeface="Calibri"/>
                        </a:rPr>
                        <a:t>​​​​Chemistry</a:t>
                      </a:r>
                    </a:p>
                  </a:txBody>
                  <a:tcPr marL="144000" marR="144000" marT="7300" marB="730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504"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CA" sz="1600">
                          <a:effectLst/>
                          <a:latin typeface="Calibri"/>
                        </a:rPr>
                        <a:t>​​Physical &amp;</a:t>
                      </a:r>
                      <a:r>
                        <a:rPr lang="en-CA" sz="1600" baseline="0">
                          <a:effectLst/>
                          <a:latin typeface="Calibri"/>
                        </a:rPr>
                        <a:t> Health </a:t>
                      </a:r>
                      <a:r>
                        <a:rPr lang="en-CA" sz="1600">
                          <a:effectLst/>
                          <a:latin typeface="Calibri"/>
                        </a:rPr>
                        <a:t>Education</a:t>
                      </a:r>
                      <a:r>
                        <a:rPr lang="en-CA" sz="1600" baseline="0">
                          <a:effectLst/>
                          <a:latin typeface="Calibri"/>
                        </a:rPr>
                        <a:t> </a:t>
                      </a:r>
                      <a:endParaRPr lang="en-CA" sz="1600">
                        <a:effectLst/>
                        <a:latin typeface="Calibri"/>
                      </a:endParaRPr>
                    </a:p>
                  </a:txBody>
                  <a:tcPr marL="144000" marR="144000" marT="7300" marB="730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CA" sz="1600" b="0" i="0" u="none" strike="noStrike" noProof="0">
                          <a:solidFill>
                            <a:schemeClr val="dk1"/>
                          </a:solidFill>
                          <a:effectLst/>
                          <a:latin typeface="Calibri"/>
                        </a:rPr>
                        <a:t>Explorations in Social Studies </a:t>
                      </a:r>
                      <a:endParaRPr lang="en-CA" sz="1600" b="0" i="0" u="none" strike="noStrike" noProof="0">
                        <a:effectLst/>
                        <a:latin typeface="Calibri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endParaRPr lang="en-CA" sz="1600">
                        <a:effectLst/>
                        <a:latin typeface="Calibri"/>
                      </a:endParaRPr>
                    </a:p>
                  </a:txBody>
                  <a:tcPr marL="144000" marR="144000" marT="7300" marB="730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CA" sz="1600">
                          <a:effectLst/>
                          <a:latin typeface="Calibri"/>
                        </a:rPr>
                        <a:t>English Studies</a:t>
                      </a:r>
                    </a:p>
                  </a:txBody>
                  <a:tcPr marL="144000" marR="144000" marT="7300" marB="730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504"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CA" sz="1600">
                          <a:effectLst/>
                          <a:latin typeface="Calibri"/>
                        </a:rPr>
                        <a:t>Science </a:t>
                      </a:r>
                    </a:p>
                  </a:txBody>
                  <a:tcPr marL="144000" marR="144000" marT="7300" marB="730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CA" sz="1600" b="0" i="0" u="none" strike="noStrike" kern="1200" noProof="0">
                          <a:effectLst/>
                          <a:latin typeface="Calibri"/>
                        </a:rPr>
                        <a:t>Foundations of Math</a:t>
                      </a:r>
                      <a:endParaRPr lang="en-US">
                        <a:latin typeface="Calibri"/>
                      </a:endParaRPr>
                    </a:p>
                  </a:txBody>
                  <a:tcPr marL="144000" marR="144000" marT="7300" marB="730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>
                          <a:effectLst/>
                          <a:latin typeface="Calibri"/>
                        </a:rPr>
                        <a:t>Physics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CA" sz="1600">
                        <a:effectLst/>
                        <a:latin typeface="Calibri"/>
                      </a:endParaRPr>
                    </a:p>
                  </a:txBody>
                  <a:tcPr marL="144000" marR="144000" marT="7300" marB="730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3167238"/>
                  </a:ext>
                </a:extLst>
              </a:tr>
              <a:tr h="397504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CA" sz="1600">
                          <a:effectLst/>
                          <a:latin typeface="Calibri"/>
                        </a:rPr>
                        <a:t>Social Studies 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>
                        <a:effectLst/>
                        <a:latin typeface="Calibri"/>
                      </a:endParaRPr>
                    </a:p>
                  </a:txBody>
                  <a:tcPr marL="144000" marR="144000" marT="7300" marB="730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CA" sz="1600" b="0" i="0" u="none" strike="noStrike" kern="1200" noProof="0">
                          <a:effectLst/>
                          <a:latin typeface="Calibri"/>
                        </a:rPr>
                        <a:t>Life Sciences</a:t>
                      </a:r>
                    </a:p>
                    <a:p>
                      <a:pPr marL="0" lvl="0" indent="0">
                        <a:buFontTx/>
                        <a:buNone/>
                      </a:pPr>
                      <a:endParaRPr lang="en-CA" sz="1600" b="0" i="0" kern="1200">
                        <a:solidFill>
                          <a:schemeClr val="dk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44000" marR="144000" marT="7300" marB="730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>
                          <a:effectLst/>
                          <a:latin typeface="Calibri"/>
                        </a:rPr>
                        <a:t>Pre-Calculus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CA" sz="1600">
                        <a:effectLst/>
                        <a:latin typeface="Calibri"/>
                      </a:endParaRPr>
                    </a:p>
                  </a:txBody>
                  <a:tcPr marL="144000" marR="144000" marT="7300" marB="730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9598757"/>
                  </a:ext>
                </a:extLst>
              </a:tr>
              <a:tr h="3975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>
                          <a:effectLst/>
                          <a:latin typeface="Calibri"/>
                        </a:rPr>
                        <a:t>​​</a:t>
                      </a:r>
                    </a:p>
                  </a:txBody>
                  <a:tcPr marL="144000" marR="144000" marT="7300" marB="730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CA" sz="1600" b="0" i="0" u="none" strike="noStrike" noProof="0">
                          <a:effectLst/>
                          <a:latin typeface="Calibri"/>
                        </a:rPr>
                        <a:t>Literary Studies </a:t>
                      </a:r>
                      <a:endParaRPr lang="en-US" sz="1600" b="0" i="0" u="none" strike="noStrike" noProof="0">
                        <a:effectLst/>
                        <a:latin typeface="Calibri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endParaRPr lang="en-CA" sz="1600">
                        <a:effectLst/>
                        <a:latin typeface="Calibri"/>
                      </a:endParaRPr>
                    </a:p>
                  </a:txBody>
                  <a:tcPr marL="144000" marR="144000" marT="7300" marB="730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CA" sz="1600">
                          <a:effectLst/>
                          <a:latin typeface="Calibri"/>
                        </a:rPr>
                        <a:t>​​​</a:t>
                      </a:r>
                    </a:p>
                  </a:txBody>
                  <a:tcPr marL="144000" marR="144000" marT="7300" marB="730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>
                        <a:effectLst/>
                        <a:latin typeface="Calibri"/>
                      </a:endParaRPr>
                    </a:p>
                  </a:txBody>
                  <a:tcPr marL="144000" marR="144000" marT="7300" marB="730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>
                          <a:effectLst/>
                          <a:latin typeface="Calibri"/>
                        </a:rPr>
                        <a:t>Physics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CA" sz="1600">
                        <a:effectLst/>
                        <a:latin typeface="Calibri"/>
                      </a:endParaRPr>
                    </a:p>
                  </a:txBody>
                  <a:tcPr marL="144000" marR="144000" marT="7300" marB="730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CA" sz="1600">
                        <a:effectLst/>
                        <a:latin typeface="Calibri"/>
                      </a:endParaRPr>
                    </a:p>
                  </a:txBody>
                  <a:tcPr marL="144000" marR="144000" marT="7300" marB="730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4557104"/>
                  </a:ext>
                </a:extLst>
              </a:tr>
              <a:tr h="4430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600">
                        <a:effectLst/>
                        <a:latin typeface="Calibri"/>
                      </a:endParaRPr>
                    </a:p>
                  </a:txBody>
                  <a:tcPr marL="144000" marR="144000" marT="7300" marB="730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CA" sz="1600">
                          <a:effectLst/>
                          <a:latin typeface="Calibri"/>
                        </a:rPr>
                        <a:t>Pre-Calculus​</a:t>
                      </a:r>
                    </a:p>
                  </a:txBody>
                  <a:tcPr marL="144000" marR="144000" marT="7300" marB="730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CA" sz="1600">
                        <a:effectLst/>
                        <a:latin typeface="Calibri"/>
                      </a:endParaRPr>
                    </a:p>
                  </a:txBody>
                  <a:tcPr marL="144000" marR="144000" marT="7300" marB="730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A0460C5-2D12-B249-8272-F00FF018DA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99236"/>
      </p:ext>
    </p:extLst>
  </p:cSld>
  <p:clrMapOvr>
    <a:masterClrMapping/>
  </p:clrMapOvr>
  <p:transition advTm="53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17A284-6009-4185-B49F-41CEF0D673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7503" t="4242" r="20679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Good to know...</a:t>
            </a:r>
            <a:r>
              <a:rPr lang="en-US"/>
              <a:t> </a:t>
            </a:r>
            <a:endParaRPr lang="en-US">
              <a:ea typeface="+mj-ea"/>
              <a:cs typeface="+mj-cs"/>
            </a:endParaRP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4C0BE22C-AC07-448B-BE35-4C54A1A29B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0765167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A20C698-D61B-4144-A70D-D9D382E02E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96674"/>
      </p:ext>
    </p:extLst>
  </p:cSld>
  <p:clrMapOvr>
    <a:masterClrMapping/>
  </p:clrMapOvr>
  <p:transition advTm="293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E9E7164DC9F843853ED0D625EAE947" ma:contentTypeVersion="1" ma:contentTypeDescription="Create a new document." ma:contentTypeScope="" ma:versionID="70d431b36572d7d6577008af23276f4d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ded79842d4747cc85621c7c303666ab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A1F703C-5628-4617-BC61-462F0D7DACA5}"/>
</file>

<file path=customXml/itemProps2.xml><?xml version="1.0" encoding="utf-8"?>
<ds:datastoreItem xmlns:ds="http://schemas.openxmlformats.org/officeDocument/2006/customXml" ds:itemID="{01166E1D-8E70-433D-A7E4-4D4CB2AFB131}"/>
</file>

<file path=customXml/itemProps3.xml><?xml version="1.0" encoding="utf-8"?>
<ds:datastoreItem xmlns:ds="http://schemas.openxmlformats.org/officeDocument/2006/customXml" ds:itemID="{F6A4F359-6EF1-4241-952D-773E9AAD81B1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933</Words>
  <Application>Microsoft Office PowerPoint</Application>
  <PresentationFormat>On-screen Show (4:3)</PresentationFormat>
  <Paragraphs>193</Paragraphs>
  <Slides>21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Arial,Sans-Serif</vt:lpstr>
      <vt:lpstr>Calibri</vt:lpstr>
      <vt:lpstr>Cambria</vt:lpstr>
      <vt:lpstr>Cambria Math</vt:lpstr>
      <vt:lpstr>Times New Roman</vt:lpstr>
      <vt:lpstr>Wingdings</vt:lpstr>
      <vt:lpstr>Office Theme</vt:lpstr>
      <vt:lpstr>Summer Learning 2021 </vt:lpstr>
      <vt:lpstr>Vision  &amp;  Mission  </vt:lpstr>
      <vt:lpstr>Our Clients </vt:lpstr>
      <vt:lpstr>Registration </vt:lpstr>
      <vt:lpstr>Summer  Learning  Website </vt:lpstr>
      <vt:lpstr>2021 Blended Model  Some in person &amp; some online</vt:lpstr>
      <vt:lpstr>Summer Learning Details </vt:lpstr>
      <vt:lpstr>Our Course Offerings </vt:lpstr>
      <vt:lpstr>Good to know... </vt:lpstr>
      <vt:lpstr>North Vancouver Online Learning (NVOL)</vt:lpstr>
      <vt:lpstr>NVOL Vision</vt:lpstr>
      <vt:lpstr>About Our School</vt:lpstr>
      <vt:lpstr>What is NVOL?</vt:lpstr>
      <vt:lpstr>Benefits of NVOL</vt:lpstr>
      <vt:lpstr>Grade 8 &amp; 9 Course Offerings</vt:lpstr>
      <vt:lpstr>Grade 10 Course Offerings</vt:lpstr>
      <vt:lpstr>Grade 11 Course Offerings</vt:lpstr>
      <vt:lpstr>Grade 12 Course Offerings</vt:lpstr>
      <vt:lpstr>Student &amp; Parent Support</vt:lpstr>
      <vt:lpstr>Registration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Learning</dc:title>
  <dc:creator>Kathleen Barter</dc:creator>
  <cp:lastModifiedBy>Bernice Wood</cp:lastModifiedBy>
  <cp:revision>44</cp:revision>
  <dcterms:created xsi:type="dcterms:W3CDTF">2020-01-11T21:22:44Z</dcterms:created>
  <dcterms:modified xsi:type="dcterms:W3CDTF">2021-02-04T19:19:10Z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0x010100B8E9E7164DC9F843853ED0D625EAE947</vt:lpwstr>
  </property>
</Properties>
</file>