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1" r:id="rId3"/>
    <p:sldId id="317" r:id="rId4"/>
    <p:sldId id="316" r:id="rId5"/>
    <p:sldId id="272" r:id="rId6"/>
    <p:sldId id="329" r:id="rId7"/>
    <p:sldId id="306" r:id="rId8"/>
    <p:sldId id="295" r:id="rId9"/>
    <p:sldId id="296" r:id="rId10"/>
    <p:sldId id="304" r:id="rId11"/>
    <p:sldId id="319" r:id="rId12"/>
    <p:sldId id="320" r:id="rId13"/>
    <p:sldId id="321" r:id="rId14"/>
    <p:sldId id="322" r:id="rId15"/>
    <p:sldId id="315" r:id="rId16"/>
    <p:sldId id="256" r:id="rId17"/>
    <p:sldId id="323" r:id="rId18"/>
    <p:sldId id="325" r:id="rId19"/>
    <p:sldId id="324" r:id="rId20"/>
    <p:sldId id="328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617"/>
    <p:restoredTop sz="80952"/>
  </p:normalViewPr>
  <p:slideViewPr>
    <p:cSldViewPr snapToGrid="0" snapToObjects="1">
      <p:cViewPr varScale="1">
        <p:scale>
          <a:sx n="119" d="100"/>
          <a:sy n="119" d="100"/>
        </p:scale>
        <p:origin x="312" y="176"/>
      </p:cViewPr>
      <p:guideLst/>
    </p:cSldViewPr>
  </p:slideViewPr>
  <p:outlineViewPr>
    <p:cViewPr>
      <p:scale>
        <a:sx n="33" d="100"/>
        <a:sy n="33" d="100"/>
      </p:scale>
      <p:origin x="0" y="-1222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60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A888D-7172-114C-8640-9D9EBFA2B3DC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D7278-AA3E-134C-AB88-66E09759A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26734-C589-1C48-B8A8-F1BA151AC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278-AA3E-134C-AB88-66E09759AB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278-AA3E-134C-AB88-66E09759AB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4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ADAC5-CE73-A447-B960-964B77361A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6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278-AA3E-134C-AB88-66E09759AB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D7278-AA3E-134C-AB88-66E09759AB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4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1866D-CCA7-3841-B03F-F9C7131FC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8D89C-E008-034B-BB45-797C630EC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3AC23-8F72-2841-B621-48D70539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1BEF6-78D3-BA40-9321-3DC3EB0E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D714B-8EF4-D145-A4A3-0FE770D9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2221-EDF2-0740-8469-404C65B2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355C-A44E-914D-A849-8A4BF6F2E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F410D-D292-9B49-8EDD-CFF37EB8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D148-6DEB-374A-B598-773A446A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24E50-6809-1A40-B045-1FD1A688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5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10C0F-F97E-3B42-A254-74642849D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1950C-B388-5745-9025-469E2438B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1A81E-62D2-D14F-8CB6-B5B36FCA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FB80-6BF1-DD4F-8A3B-9CF99C0D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D6F4-5711-3149-B815-B4BDF6EC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5359-B48E-1047-98A7-C4909072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5F14F-EDCF-114D-B2C2-14997A00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E3F8-A4A1-6B46-9C60-D99FCA38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8393-BB6C-CA46-8747-78484FF2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36EF-94C5-494E-8063-9C509CDA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3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CEE6-12A6-7341-AFAF-3978BB9A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47740-3C2D-6346-A3A6-9546A4961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7EDE4-A542-A640-B41C-A8FE2D03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E06E-DDA3-3242-80EF-5FD44BDE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616D-0114-484C-A7AA-A3C45461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1F24-507E-3E41-AFD2-FA12CE1A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0A6-9695-014B-9584-17F068778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98E2C-396E-744F-908E-1D9FF2A50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F81C4-735F-2B48-B5C1-37E960C0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6A33B-DD68-604D-AD30-23BF51C0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A75F5-95AE-824D-8963-FD6AE81D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EFC4-AE68-8141-9910-BCF6E672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35EB5-337D-624C-B5B3-47F5384E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A1773-ADFE-174B-BCDE-5A061AB2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442F4-1566-6249-B2F5-DAEDA906D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CC47-1616-734B-BDBF-1C11CCF84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FB6A3-2AA5-7644-A7C7-FCC3FF04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46FE8-1BE1-6A42-A595-37FD1FD6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92D56-6F5E-3C41-993A-BCE8E442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17D6-C699-734F-9A15-47518012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51FB0-8BB9-384F-9505-C764FF01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E8FE3-00D1-7B4E-A687-64A77C4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9DFB5-6659-B842-B15E-35B63CB0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13A4E-8F1C-1D4A-AC77-E045327C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3427B-0948-5144-A901-6A34E51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F9387-7874-634A-B0B2-1A2F1809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E1B0-79D4-0144-B710-92A621C4E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05D7-D113-CF4A-AE2C-B1364B22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44C4-EF41-D04F-95AB-A6DBE5DCF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8034C-1B0D-9243-80C1-E0D982AF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D1FFB-E108-5644-8AE9-9872897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86BDD-86B3-2C4D-B673-6AD6242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41DE-FD39-8940-A8CE-C724F3FE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8BB6D-54A2-584F-BC02-20E84D06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22921-D70C-C541-80A1-89277E9C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5F497-FCAF-534A-A047-3DA6AD76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346B-992B-9243-AD32-71259311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9B23-76DE-CE4F-B6EA-342FFB4F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12046-75C0-E843-ABAA-7AA7CF3B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A7384-0461-D14E-88D4-396F7543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32C2-7682-F04C-9BE2-19FF0249C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328E-3D30-E640-9A6B-2EE8661B525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897E-B778-254E-8B3B-FBCB1AEE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AB55-1536-424F-94DE-3C7B98036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ACC7-BDA0-8544-980B-69F08DD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7A20D0C3-195D-4741-8628-0E6152DADE23}"/>
              </a:ext>
            </a:extLst>
          </p:cNvPr>
          <p:cNvSpPr txBox="1">
            <a:spLocks/>
          </p:cNvSpPr>
          <p:nvPr/>
        </p:nvSpPr>
        <p:spPr bwMode="auto">
          <a:xfrm>
            <a:off x="256707" y="2589822"/>
            <a:ext cx="7196767" cy="263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95250" algn="r">
              <a:lnSpc>
                <a:spcPts val="1735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Seycove PAC</a:t>
            </a:r>
            <a:r>
              <a:rPr lang="en-US" sz="5400" b="1" i="1" spc="190" dirty="0">
                <a:solidFill>
                  <a:srgbClr val="FF0000"/>
                </a:solidFill>
                <a:latin typeface="Garamond" panose="02020404030301010803" pitchFamily="18" charset="0"/>
                <a:ea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Meeting</a:t>
            </a:r>
            <a:endParaRPr lang="en-CA" sz="4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11760" algn="r">
              <a:spcBef>
                <a:spcPts val="6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November 12th, 2019</a:t>
            </a:r>
            <a:endParaRPr lang="en-CA" sz="4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11760" algn="r">
              <a:spcBef>
                <a:spcPts val="6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Arial" panose="020B0604020202020204" pitchFamily="34" charset="0"/>
              </a:rPr>
              <a:t>Library – 7:00pm</a:t>
            </a:r>
            <a:endParaRPr lang="en-CA" sz="4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7EE0DC-7831-894F-9920-60B94D9FEFA1}"/>
              </a:ext>
            </a:extLst>
          </p:cNvPr>
          <p:cNvGrpSpPr>
            <a:grpSpLocks/>
          </p:cNvGrpSpPr>
          <p:nvPr/>
        </p:nvGrpSpPr>
        <p:grpSpPr bwMode="auto">
          <a:xfrm>
            <a:off x="7244861" y="1991944"/>
            <a:ext cx="4296294" cy="2638669"/>
            <a:chOff x="0" y="0"/>
            <a:chExt cx="3048" cy="18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DE0327-7027-5E44-B144-C06A53166442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8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713B7AF-5045-E346-A7E3-1F63588BF593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" y="4"/>
              <a:ext cx="2732" cy="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534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B32EBE-DEB7-9743-B641-D7222BB0C5EA}"/>
              </a:ext>
            </a:extLst>
          </p:cNvPr>
          <p:cNvSpPr txBox="1"/>
          <p:nvPr/>
        </p:nvSpPr>
        <p:spPr>
          <a:xfrm>
            <a:off x="1305594" y="1508760"/>
            <a:ext cx="2471767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affectionate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agile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ate her lunch with her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Caring (6)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compassionate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competent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confident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creative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encouraging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Endlessly kind and caring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endurance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engaging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entertaining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enthusiastic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equal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7A208-486F-EB42-9656-8E31B1AD1DC5}"/>
              </a:ext>
            </a:extLst>
          </p:cNvPr>
          <p:cNvSpPr txBox="1"/>
          <p:nvPr/>
        </p:nvSpPr>
        <p:spPr>
          <a:xfrm>
            <a:off x="4687824" y="1490472"/>
            <a:ext cx="298498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fair 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forgiving 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funny, witty confident (5)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gentle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great organization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held students accountable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hilarious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inspiring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intelligent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interactive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kind (5)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knowledgeable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made a personal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made me feel heard and cared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understanding first and foremost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mind-blowing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no judgement, anger, guilt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organized</a:t>
            </a:r>
          </a:p>
          <a:p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69391-6DD0-E24F-8B33-9A7098EA12BA}"/>
              </a:ext>
            </a:extLst>
          </p:cNvPr>
          <p:cNvSpPr/>
          <p:nvPr/>
        </p:nvSpPr>
        <p:spPr>
          <a:xfrm>
            <a:off x="8401213" y="1455806"/>
            <a:ext cx="3128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passionate - wants to be in the room with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passionate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personalized learning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practicality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err="1"/>
              <a:t>praiser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preparedness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pushed me to work harder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Relate-able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relevancy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shared about himself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supportive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tough but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treated us like real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understanding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wacky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warm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wise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witty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453CD-141A-C342-9361-9871F8E27EFE}"/>
              </a:ext>
            </a:extLst>
          </p:cNvPr>
          <p:cNvSpPr txBox="1"/>
          <p:nvPr/>
        </p:nvSpPr>
        <p:spPr>
          <a:xfrm rot="5400000">
            <a:off x="-254951" y="2031975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POSITIVE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62B22-29C0-C747-9888-7B6B38A8FEC0}"/>
              </a:ext>
            </a:extLst>
          </p:cNvPr>
          <p:cNvSpPr txBox="1"/>
          <p:nvPr/>
        </p:nvSpPr>
        <p:spPr>
          <a:xfrm>
            <a:off x="1305594" y="470654"/>
            <a:ext cx="783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reflected on our past experience and started to develop a list of shared values:</a:t>
            </a:r>
          </a:p>
        </p:txBody>
      </p:sp>
    </p:spTree>
    <p:extLst>
      <p:ext uri="{BB962C8B-B14F-4D97-AF65-F5344CB8AC3E}">
        <p14:creationId xmlns:p14="http://schemas.microsoft.com/office/powerpoint/2010/main" val="64397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73FE95-0CAB-AB4E-9FC9-12C223AB1ABB}"/>
              </a:ext>
            </a:extLst>
          </p:cNvPr>
          <p:cNvSpPr/>
          <p:nvPr/>
        </p:nvSpPr>
        <p:spPr>
          <a:xfrm>
            <a:off x="4953991" y="3230880"/>
            <a:ext cx="6096000" cy="3471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CA" sz="1600" b="1" dirty="0">
                <a:latin typeface="Asap"/>
                <a:ea typeface="Asap"/>
                <a:cs typeface="Asap"/>
              </a:rPr>
              <a:t>Group 2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Empathetic - awareness of students and sensitive to experiences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Clarity - organized and clear communication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Creative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Engaging - all learners included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Human - admits mistakes, humble, playful, shares, be real, treating students as real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Knowledgeable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Passionate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Inclusive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No judgement, anger, guilt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600" dirty="0">
                <a:latin typeface="Asap"/>
                <a:ea typeface="Asap"/>
                <a:cs typeface="Asap"/>
              </a:rPr>
              <a:t>Creating safe environment to take risks</a:t>
            </a:r>
            <a:endParaRPr lang="en-CA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EFFD0-30D1-5E41-8091-38F9865D2430}"/>
              </a:ext>
            </a:extLst>
          </p:cNvPr>
          <p:cNvSpPr txBox="1"/>
          <p:nvPr/>
        </p:nvSpPr>
        <p:spPr>
          <a:xfrm>
            <a:off x="701040" y="778252"/>
            <a:ext cx="671991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Group 1</a:t>
            </a:r>
            <a:endParaRPr lang="en-CA" sz="1600" dirty="0"/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Organized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Enthusiastic/encouragement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Wise/informed/knowledgeable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Reflective practitioner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Models learning and shows excitement about learning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Master at creating safe space; approachable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Being real as a person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Demands excellence and gently encourages students to meet expectations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Empathy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 dirty="0"/>
              <a:t>Flexibility - uses discretion</a:t>
            </a:r>
          </a:p>
          <a:p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6E227-C522-E34C-B696-2798E34040BF}"/>
              </a:ext>
            </a:extLst>
          </p:cNvPr>
          <p:cNvSpPr txBox="1"/>
          <p:nvPr/>
        </p:nvSpPr>
        <p:spPr>
          <a:xfrm>
            <a:off x="701040" y="228600"/>
            <a:ext cx="554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began distilling and short listing ....</a:t>
            </a:r>
          </a:p>
        </p:txBody>
      </p:sp>
    </p:spTree>
    <p:extLst>
      <p:ext uri="{BB962C8B-B14F-4D97-AF65-F5344CB8AC3E}">
        <p14:creationId xmlns:p14="http://schemas.microsoft.com/office/powerpoint/2010/main" val="306597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AF3A6B-5173-6A44-9BBD-95CEA960BDF9}"/>
              </a:ext>
            </a:extLst>
          </p:cNvPr>
          <p:cNvSpPr txBox="1"/>
          <p:nvPr/>
        </p:nvSpPr>
        <p:spPr>
          <a:xfrm>
            <a:off x="350520" y="182880"/>
            <a:ext cx="274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Master Teacher Competencies</a:t>
            </a:r>
            <a:endParaRPr lang="en-CA" sz="1600"/>
          </a:p>
          <a:p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0255C-2D38-6A4F-921A-EC32FEA41609}"/>
              </a:ext>
            </a:extLst>
          </p:cNvPr>
          <p:cNvSpPr txBox="1"/>
          <p:nvPr/>
        </p:nvSpPr>
        <p:spPr>
          <a:xfrm>
            <a:off x="837860" y="1678007"/>
            <a:ext cx="31607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Group 3</a:t>
            </a:r>
            <a:endParaRPr lang="en-CA" sz="1600"/>
          </a:p>
          <a:p>
            <a:pPr marL="342900" indent="-342900">
              <a:buFont typeface="+mj-lt"/>
              <a:buAutoNum type="arabicPeriod"/>
            </a:pPr>
            <a:r>
              <a:rPr lang="en-CA" sz="1600"/>
              <a:t>Compassionate and empathetic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Inclusive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Interactive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Adaptable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Competent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Encouraging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Passionate about subject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Strong communicator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Curious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Realistic/practical</a:t>
            </a:r>
          </a:p>
          <a:p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5FA69-5CB2-714C-ACC3-7D0A9328F735}"/>
              </a:ext>
            </a:extLst>
          </p:cNvPr>
          <p:cNvSpPr txBox="1"/>
          <p:nvPr/>
        </p:nvSpPr>
        <p:spPr>
          <a:xfrm>
            <a:off x="4587240" y="4663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8A00C-BA55-2645-A2A8-0B87A070D8AA}"/>
              </a:ext>
            </a:extLst>
          </p:cNvPr>
          <p:cNvSpPr txBox="1"/>
          <p:nvPr/>
        </p:nvSpPr>
        <p:spPr>
          <a:xfrm>
            <a:off x="4365189" y="1678007"/>
            <a:ext cx="253569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Group 4</a:t>
            </a:r>
            <a:endParaRPr lang="en-CA" sz="1600"/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Empathetic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Creative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Dynamic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Fair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Engaged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Knowledgeable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Potential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Accountable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Inclusive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Organized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Inspired to do their best</a:t>
            </a:r>
          </a:p>
          <a:p>
            <a:endParaRPr lang="en-US" sz="1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33E4C9-2565-CB4D-B31E-7DF22ED2C032}"/>
              </a:ext>
            </a:extLst>
          </p:cNvPr>
          <p:cNvSpPr txBox="1"/>
          <p:nvPr/>
        </p:nvSpPr>
        <p:spPr>
          <a:xfrm>
            <a:off x="7267475" y="1678007"/>
            <a:ext cx="411863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/>
              <a:t>Group 5</a:t>
            </a:r>
            <a:endParaRPr lang="en-CA" sz="1600"/>
          </a:p>
          <a:p>
            <a:r>
              <a:rPr lang="en-CA" sz="160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Expectations (school-based) - challenging students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Curriculum - passionate, organized, innovative delivery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Interpersonal - connections, respect, giving of self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Fair and supportive/kind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Everyone has a voice - equality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Leadership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sz="1600"/>
              <a:t>Funny/relatable 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2190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EF80F2-26CA-EB44-9441-574CCC74CBCE}"/>
              </a:ext>
            </a:extLst>
          </p:cNvPr>
          <p:cNvSpPr txBox="1"/>
          <p:nvPr/>
        </p:nvSpPr>
        <p:spPr>
          <a:xfrm>
            <a:off x="5046522" y="3485435"/>
            <a:ext cx="29981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Group 9</a:t>
            </a:r>
          </a:p>
          <a:p>
            <a:r>
              <a:rPr lang="en-CA" sz="1600"/>
              <a:t>Caring</a:t>
            </a:r>
          </a:p>
          <a:p>
            <a:pPr lvl="0"/>
            <a:r>
              <a:rPr lang="en-CA" sz="1600"/>
              <a:t>Competent (knowledge and skills)</a:t>
            </a:r>
          </a:p>
          <a:p>
            <a:pPr lvl="0"/>
            <a:r>
              <a:rPr lang="en-CA" sz="1600"/>
              <a:t>Engaging</a:t>
            </a:r>
          </a:p>
          <a:p>
            <a:pPr lvl="0"/>
            <a:r>
              <a:rPr lang="en-CA" sz="1600"/>
              <a:t>Fair</a:t>
            </a:r>
          </a:p>
          <a:p>
            <a:pPr lvl="0"/>
            <a:r>
              <a:rPr lang="en-CA" sz="1600"/>
              <a:t>Great organization</a:t>
            </a:r>
          </a:p>
          <a:p>
            <a:pPr lvl="0"/>
            <a:r>
              <a:rPr lang="en-CA" sz="1600"/>
              <a:t>Inclusive </a:t>
            </a:r>
          </a:p>
          <a:p>
            <a:pPr lvl="0"/>
            <a:r>
              <a:rPr lang="en-CA" sz="1600"/>
              <a:t>Personalized learning</a:t>
            </a:r>
          </a:p>
          <a:p>
            <a:pPr lvl="0"/>
            <a:r>
              <a:rPr lang="en-CA" sz="1600"/>
              <a:t>Patient</a:t>
            </a:r>
          </a:p>
          <a:p>
            <a:pPr lvl="0"/>
            <a:r>
              <a:rPr lang="en-CA" sz="1600"/>
              <a:t>Treat students like real people</a:t>
            </a:r>
          </a:p>
          <a:p>
            <a:pPr lvl="0"/>
            <a:r>
              <a:rPr lang="en-CA" sz="1600"/>
              <a:t>Encouraging</a:t>
            </a:r>
          </a:p>
          <a:p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3210C-413B-B240-9730-0B44C7340E9A}"/>
              </a:ext>
            </a:extLst>
          </p:cNvPr>
          <p:cNvSpPr txBox="1"/>
          <p:nvPr/>
        </p:nvSpPr>
        <p:spPr>
          <a:xfrm>
            <a:off x="926292" y="332839"/>
            <a:ext cx="251671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Group 6</a:t>
            </a:r>
            <a:endParaRPr lang="en-CA" sz="1600"/>
          </a:p>
          <a:p>
            <a:pPr lvl="0"/>
            <a:r>
              <a:rPr lang="en-CA" sz="1600"/>
              <a:t>Caring, kind, compassionate</a:t>
            </a:r>
          </a:p>
          <a:p>
            <a:pPr lvl="0"/>
            <a:r>
              <a:rPr lang="en-CA" sz="1600"/>
              <a:t>Engaging, passionate</a:t>
            </a:r>
          </a:p>
          <a:p>
            <a:pPr lvl="0"/>
            <a:r>
              <a:rPr lang="en-CA" sz="1600"/>
              <a:t>Organization, preparedness</a:t>
            </a:r>
          </a:p>
          <a:p>
            <a:pPr lvl="0"/>
            <a:r>
              <a:rPr lang="en-CA" sz="1600"/>
              <a:t>Relevancy</a:t>
            </a:r>
          </a:p>
          <a:p>
            <a:pPr lvl="0"/>
            <a:r>
              <a:rPr lang="en-CA" sz="1600"/>
              <a:t>Human</a:t>
            </a:r>
          </a:p>
          <a:p>
            <a:pPr lvl="0"/>
            <a:r>
              <a:rPr lang="en-CA" sz="1600"/>
              <a:t>Knowledgeable, competent</a:t>
            </a:r>
          </a:p>
          <a:p>
            <a:pPr lvl="0"/>
            <a:r>
              <a:rPr lang="en-CA" sz="1600"/>
              <a:t>Accountable</a:t>
            </a:r>
          </a:p>
          <a:p>
            <a:pPr lvl="0"/>
            <a:r>
              <a:rPr lang="en-CA" sz="1600"/>
              <a:t>Community</a:t>
            </a:r>
          </a:p>
          <a:p>
            <a:pPr lvl="0"/>
            <a:r>
              <a:rPr lang="en-CA" sz="1600"/>
              <a:t>Fair, forgiving</a:t>
            </a:r>
          </a:p>
          <a:p>
            <a:pPr lvl="0"/>
            <a:r>
              <a:rPr lang="en-CA" sz="1600"/>
              <a:t>Creative</a:t>
            </a:r>
          </a:p>
          <a:p>
            <a:pPr lvl="0"/>
            <a:r>
              <a:rPr lang="en-CA" sz="1600"/>
              <a:t>Growth mindset</a:t>
            </a:r>
          </a:p>
          <a:p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A48A1-3622-4542-B3E7-812176AEBA6E}"/>
              </a:ext>
            </a:extLst>
          </p:cNvPr>
          <p:cNvSpPr txBox="1"/>
          <p:nvPr/>
        </p:nvSpPr>
        <p:spPr>
          <a:xfrm>
            <a:off x="926292" y="3485435"/>
            <a:ext cx="33454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Group 8</a:t>
            </a:r>
            <a:endParaRPr lang="en-CA" sz="1600"/>
          </a:p>
          <a:p>
            <a:pPr lvl="0"/>
            <a:r>
              <a:rPr lang="en-CA" sz="1600"/>
              <a:t>Competence</a:t>
            </a:r>
          </a:p>
          <a:p>
            <a:pPr lvl="0"/>
            <a:r>
              <a:rPr lang="en-CA" sz="1600"/>
              <a:t>Responsive to queries</a:t>
            </a:r>
          </a:p>
          <a:p>
            <a:pPr lvl="0"/>
            <a:r>
              <a:rPr lang="en-CA" sz="1600"/>
              <a:t>Communicator</a:t>
            </a:r>
          </a:p>
          <a:p>
            <a:pPr lvl="0"/>
            <a:r>
              <a:rPr lang="en-CA" sz="1600"/>
              <a:t>Passion</a:t>
            </a:r>
          </a:p>
          <a:p>
            <a:pPr lvl="0"/>
            <a:r>
              <a:rPr lang="en-CA" sz="1600"/>
              <a:t>Breadth of knowledge and experience</a:t>
            </a:r>
          </a:p>
          <a:p>
            <a:pPr lvl="0"/>
            <a:r>
              <a:rPr lang="en-CA" sz="1600"/>
              <a:t>Human and authentic</a:t>
            </a:r>
          </a:p>
          <a:p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8366C-53DF-0C4B-B089-EA9D2DCDD21B}"/>
              </a:ext>
            </a:extLst>
          </p:cNvPr>
          <p:cNvSpPr txBox="1"/>
          <p:nvPr/>
        </p:nvSpPr>
        <p:spPr>
          <a:xfrm>
            <a:off x="5046522" y="360878"/>
            <a:ext cx="62482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Group 7</a:t>
            </a:r>
            <a:endParaRPr lang="en-CA" sz="1600"/>
          </a:p>
          <a:p>
            <a:pPr lvl="0"/>
            <a:r>
              <a:rPr lang="en-CA" sz="1600"/>
              <a:t>Enthusiasm/delivery</a:t>
            </a:r>
          </a:p>
          <a:p>
            <a:pPr lvl="0"/>
            <a:r>
              <a:rPr lang="en-CA" sz="1600"/>
              <a:t>Knowledge (know what you’re talking about, not just what’s on YouTube)</a:t>
            </a:r>
          </a:p>
          <a:p>
            <a:pPr lvl="0"/>
            <a:r>
              <a:rPr lang="en-CA" sz="1600"/>
              <a:t>Accountability both ways</a:t>
            </a:r>
          </a:p>
          <a:p>
            <a:pPr lvl="0"/>
            <a:r>
              <a:rPr lang="en-CA" sz="1600"/>
              <a:t>Interesting/variety</a:t>
            </a:r>
          </a:p>
          <a:p>
            <a:pPr lvl="0"/>
            <a:r>
              <a:rPr lang="en-CA" sz="1600"/>
              <a:t>Break it down</a:t>
            </a:r>
          </a:p>
          <a:p>
            <a:pPr lvl="0"/>
            <a:r>
              <a:rPr lang="en-CA" sz="1600"/>
              <a:t>Sincerity</a:t>
            </a:r>
          </a:p>
          <a:p>
            <a:pPr lvl="0"/>
            <a:r>
              <a:rPr lang="en-CA" sz="1600"/>
              <a:t>Are your students visual learners?/handouts</a:t>
            </a:r>
          </a:p>
          <a:p>
            <a:pPr lvl="0"/>
            <a:r>
              <a:rPr lang="en-CA" sz="1600"/>
              <a:t>Welcoming and kind</a:t>
            </a:r>
          </a:p>
          <a:p>
            <a:pPr lvl="0"/>
            <a:r>
              <a:rPr lang="en-CA" sz="1600"/>
              <a:t>Fair</a:t>
            </a:r>
          </a:p>
          <a:p>
            <a:pPr lvl="0"/>
            <a:r>
              <a:rPr lang="en-CA" sz="1600"/>
              <a:t>Understanding, empathetic, respectful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85915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6E1F13-B784-A648-A258-CD9FFFF57D68}"/>
              </a:ext>
            </a:extLst>
          </p:cNvPr>
          <p:cNvSpPr txBox="1"/>
          <p:nvPr/>
        </p:nvSpPr>
        <p:spPr>
          <a:xfrm>
            <a:off x="1264920" y="822960"/>
            <a:ext cx="743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Some common themes have started to emerge: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6AB8-E25B-0B45-95FF-17A2EA736FBE}"/>
              </a:ext>
            </a:extLst>
          </p:cNvPr>
          <p:cNvSpPr txBox="1"/>
          <p:nvPr/>
        </p:nvSpPr>
        <p:spPr>
          <a:xfrm>
            <a:off x="2301241" y="222504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compassionate / empathetic / authentic / sincere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Inclusive / respectful / personalized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Competent / knowledgeable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Encouraging / supportive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Passionate  / dynamic / enthusiastic / inspirational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Communication: clarity / good listener / responsive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Real / humble / reflective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Safe / kind / forgiving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Engaged / Creative / Relevant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Fair / accountable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Funny / Relatable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Patient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C3ACB-A819-064E-8AF0-8048673B0B03}"/>
              </a:ext>
            </a:extLst>
          </p:cNvPr>
          <p:cNvSpPr txBox="1"/>
          <p:nvPr/>
        </p:nvSpPr>
        <p:spPr>
          <a:xfrm>
            <a:off x="2301241" y="1767841"/>
            <a:ext cx="446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Master Teacher Competencies: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FA294-B1AC-BA4F-821C-826BCE4F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36" y="1204362"/>
            <a:ext cx="4859424" cy="491361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3DAC6F-D27E-7948-BFBF-14D6F577B8A5}"/>
              </a:ext>
            </a:extLst>
          </p:cNvPr>
          <p:cNvCxnSpPr>
            <a:cxnSpLocks/>
          </p:cNvCxnSpPr>
          <p:nvPr/>
        </p:nvCxnSpPr>
        <p:spPr>
          <a:xfrm flipH="1" flipV="1">
            <a:off x="5535897" y="4818963"/>
            <a:ext cx="1849940" cy="5517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CA5971-FB11-4E48-A0A8-FF0A1D9F8A93}"/>
              </a:ext>
            </a:extLst>
          </p:cNvPr>
          <p:cNvSpPr txBox="1"/>
          <p:nvPr/>
        </p:nvSpPr>
        <p:spPr>
          <a:xfrm>
            <a:off x="7385837" y="5324163"/>
            <a:ext cx="253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 we need to start the work on this quadrant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11C6B-2815-CB44-A65C-3D1FADAC4010}"/>
              </a:ext>
            </a:extLst>
          </p:cNvPr>
          <p:cNvSpPr txBox="1"/>
          <p:nvPr/>
        </p:nvSpPr>
        <p:spPr>
          <a:xfrm>
            <a:off x="350955" y="544908"/>
            <a:ext cx="536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Planning and implementation: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51A5F-8D6A-1142-AC0C-64E9FCE80146}"/>
              </a:ext>
            </a:extLst>
          </p:cNvPr>
          <p:cNvSpPr txBox="1"/>
          <p:nvPr/>
        </p:nvSpPr>
        <p:spPr>
          <a:xfrm>
            <a:off x="6758874" y="896045"/>
            <a:ext cx="4006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have collected: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from the school Survey last staff meeting(now posted on the staff portal)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feedback from departments surrounding priorities for 2019-2020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09C849-E36D-6441-BDAE-140863C9A81E}"/>
              </a:ext>
            </a:extLst>
          </p:cNvPr>
          <p:cNvSpPr txBox="1"/>
          <p:nvPr/>
        </p:nvSpPr>
        <p:spPr>
          <a:xfrm>
            <a:off x="7148718" y="3295867"/>
            <a:ext cx="3479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time to establish priorities and decide how we are 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75061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45942" y="2335817"/>
          <a:ext cx="6538977" cy="2659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005">
                <a:tc>
                  <a:txBody>
                    <a:bodyPr/>
                    <a:lstStyle/>
                    <a:p>
                      <a:pPr marL="44450">
                        <a:lnSpc>
                          <a:spcPts val="2075"/>
                        </a:lnSpc>
                      </a:pPr>
                      <a:r>
                        <a:rPr sz="2400" b="1" spc="-145" dirty="0">
                          <a:latin typeface="Arial"/>
                          <a:cs typeface="Arial"/>
                        </a:rPr>
                        <a:t>Schedule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78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b="1" spc="-65" dirty="0">
                          <a:latin typeface="Arial"/>
                          <a:cs typeface="Arial"/>
                        </a:rPr>
                        <a:t>Staff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Meeting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9666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12th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9666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call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groups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966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Collab </a:t>
                      </a:r>
                      <a:r>
                        <a:rPr sz="1400" b="1" spc="-125" dirty="0">
                          <a:latin typeface="Arial"/>
                          <a:cs typeface="Arial"/>
                        </a:rPr>
                        <a:t>Session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November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20th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Working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Groups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established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...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Initial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planning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Collab </a:t>
                      </a:r>
                      <a:r>
                        <a:rPr sz="1400" b="1" spc="-125" dirty="0">
                          <a:latin typeface="Arial"/>
                          <a:cs typeface="Arial"/>
                        </a:rPr>
                        <a:t>Session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January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29th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Working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meetings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Collab </a:t>
                      </a:r>
                      <a:r>
                        <a:rPr sz="1400" b="1" spc="-125" dirty="0">
                          <a:latin typeface="Arial"/>
                          <a:cs typeface="Arial"/>
                        </a:rPr>
                        <a:t>Session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3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April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29th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Working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Group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presentations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feedback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20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  <a:spcBef>
                          <a:spcPts val="710"/>
                        </a:spcBef>
                      </a:pPr>
                      <a:r>
                        <a:rPr sz="1400" b="1" spc="-110" dirty="0">
                          <a:latin typeface="Arial"/>
                          <a:cs typeface="Arial"/>
                        </a:rPr>
                        <a:t>Collab </a:t>
                      </a:r>
                      <a:r>
                        <a:rPr sz="1400" b="1" spc="-125" dirty="0">
                          <a:latin typeface="Arial"/>
                          <a:cs typeface="Arial"/>
                        </a:rPr>
                        <a:t>Session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420"/>
                        </a:lnSpc>
                        <a:spcBef>
                          <a:spcPts val="71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May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27th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20"/>
                        </a:lnSpc>
                        <a:spcBef>
                          <a:spcPts val="71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Celebration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Document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posted </a:t>
                      </a:r>
                      <a:r>
                        <a:rPr sz="14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School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site.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830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84428" y="489673"/>
            <a:ext cx="6541412" cy="1592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3EF7EF-0FC6-E94F-9EBA-77216228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1040010"/>
            <a:ext cx="3428302" cy="49148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ENGAGEMENT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B3E63-12C4-6C4D-9310-345385EC92A4}"/>
              </a:ext>
            </a:extLst>
          </p:cNvPr>
          <p:cNvSpPr txBox="1"/>
          <p:nvPr/>
        </p:nvSpPr>
        <p:spPr>
          <a:xfrm>
            <a:off x="668926" y="235692"/>
            <a:ext cx="3217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Working group Project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2019-2020: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C8C49-7037-E44B-AA83-2C47DE4AC37F}"/>
              </a:ext>
            </a:extLst>
          </p:cNvPr>
          <p:cNvSpPr txBox="1"/>
          <p:nvPr/>
        </p:nvSpPr>
        <p:spPr>
          <a:xfrm>
            <a:off x="2401262" y="5286048"/>
            <a:ext cx="6026458" cy="1151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03">
              <a:spcBef>
                <a:spcPts val="129"/>
              </a:spcBef>
            </a:pPr>
            <a:r>
              <a:rPr lang="en-CA" b="1" spc="-54" dirty="0">
                <a:latin typeface="Arial"/>
                <a:cs typeface="Arial"/>
              </a:rPr>
              <a:t>Mission </a:t>
            </a:r>
            <a:r>
              <a:rPr lang="en-CA" b="1" spc="-35" dirty="0">
                <a:latin typeface="Arial"/>
                <a:cs typeface="Arial"/>
              </a:rPr>
              <a:t>statement </a:t>
            </a:r>
            <a:r>
              <a:rPr lang="en-CA" b="1" spc="-48" dirty="0">
                <a:latin typeface="Arial"/>
                <a:cs typeface="Arial"/>
              </a:rPr>
              <a:t>driving</a:t>
            </a:r>
            <a:r>
              <a:rPr lang="en-CA" b="1" spc="-5" dirty="0">
                <a:latin typeface="Arial"/>
                <a:cs typeface="Arial"/>
              </a:rPr>
              <a:t> </a:t>
            </a:r>
            <a:r>
              <a:rPr lang="en-CA" b="1" spc="-48" dirty="0">
                <a:latin typeface="Arial"/>
                <a:cs typeface="Arial"/>
              </a:rPr>
              <a:t>words:</a:t>
            </a:r>
            <a:endParaRPr lang="en-CA" dirty="0">
              <a:latin typeface="Arial"/>
              <a:cs typeface="Arial"/>
            </a:endParaRPr>
          </a:p>
          <a:p>
            <a:pPr marL="857227" indent="-95247">
              <a:spcBef>
                <a:spcPts val="118"/>
              </a:spcBef>
              <a:buSzPct val="109090"/>
              <a:buChar char="•"/>
              <a:tabLst>
                <a:tab pos="857227" algn="l"/>
              </a:tabLst>
            </a:pPr>
            <a:r>
              <a:rPr lang="en-CA" sz="1600" spc="-11" dirty="0">
                <a:latin typeface="Arial"/>
                <a:cs typeface="Arial"/>
              </a:rPr>
              <a:t>Engagement, </a:t>
            </a:r>
            <a:r>
              <a:rPr lang="en-CA" sz="1600" spc="-5" dirty="0">
                <a:latin typeface="Arial"/>
                <a:cs typeface="Arial"/>
              </a:rPr>
              <a:t>School </a:t>
            </a:r>
            <a:r>
              <a:rPr lang="en-CA" sz="1600" spc="-13" dirty="0">
                <a:latin typeface="Arial"/>
                <a:cs typeface="Arial"/>
              </a:rPr>
              <a:t>Plan, </a:t>
            </a:r>
            <a:r>
              <a:rPr lang="en-CA" sz="1600" spc="-8" dirty="0">
                <a:latin typeface="Arial"/>
                <a:cs typeface="Arial"/>
              </a:rPr>
              <a:t>actionable,</a:t>
            </a:r>
            <a:r>
              <a:rPr lang="en-CA" sz="1600" spc="-21" dirty="0">
                <a:latin typeface="Arial"/>
                <a:cs typeface="Arial"/>
              </a:rPr>
              <a:t> </a:t>
            </a:r>
            <a:r>
              <a:rPr lang="en-CA" sz="1600" spc="3" dirty="0">
                <a:latin typeface="Arial"/>
                <a:cs typeface="Arial"/>
              </a:rPr>
              <a:t>research-based,</a:t>
            </a:r>
            <a:endParaRPr lang="en-CA" sz="1600" dirty="0">
              <a:latin typeface="Arial"/>
              <a:cs typeface="Arial"/>
            </a:endParaRPr>
          </a:p>
          <a:p>
            <a:pPr marL="857227">
              <a:spcBef>
                <a:spcPts val="43"/>
              </a:spcBef>
            </a:pPr>
            <a:r>
              <a:rPr lang="en-CA" sz="1600" spc="-21" dirty="0">
                <a:latin typeface="Arial"/>
                <a:cs typeface="Arial"/>
              </a:rPr>
              <a:t>collective </a:t>
            </a:r>
            <a:r>
              <a:rPr lang="en-CA" sz="1600" spc="-11" dirty="0">
                <a:latin typeface="Arial"/>
                <a:cs typeface="Arial"/>
              </a:rPr>
              <a:t>commitment</a:t>
            </a:r>
            <a:endParaRPr lang="en-CA" sz="1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E42D9-993E-EC4A-9698-62C95BFA8344}"/>
              </a:ext>
            </a:extLst>
          </p:cNvPr>
          <p:cNvSpPr txBox="1"/>
          <p:nvPr/>
        </p:nvSpPr>
        <p:spPr>
          <a:xfrm>
            <a:off x="1188720" y="1173480"/>
            <a:ext cx="7852086" cy="39831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1"/>
              </a:spcBef>
              <a:buFont typeface="Arial"/>
              <a:buChar char="•"/>
            </a:pPr>
            <a:endParaRPr lang="en-CA" sz="2800" dirty="0">
              <a:latin typeface="Times New Roman"/>
              <a:cs typeface="Times New Roman"/>
            </a:endParaRPr>
          </a:p>
          <a:p>
            <a:pPr marL="6803"/>
            <a:r>
              <a:rPr lang="en-CA" sz="2800" b="1" spc="-88" dirty="0">
                <a:latin typeface="Arial"/>
                <a:cs typeface="Arial"/>
              </a:rPr>
              <a:t>A </a:t>
            </a:r>
            <a:r>
              <a:rPr lang="en-CA" sz="2800" b="1" spc="-48" dirty="0">
                <a:latin typeface="Arial"/>
                <a:cs typeface="Arial"/>
              </a:rPr>
              <a:t>working </a:t>
            </a:r>
            <a:r>
              <a:rPr lang="en-CA" sz="2800" b="1" spc="-46" dirty="0">
                <a:latin typeface="Arial"/>
                <a:cs typeface="Arial"/>
              </a:rPr>
              <a:t>group</a:t>
            </a:r>
            <a:r>
              <a:rPr lang="en-CA" sz="2800" b="1" spc="5" dirty="0">
                <a:latin typeface="Arial"/>
                <a:cs typeface="Arial"/>
              </a:rPr>
              <a:t> </a:t>
            </a:r>
            <a:r>
              <a:rPr lang="en-CA" sz="2800" b="1" spc="-64" dirty="0">
                <a:latin typeface="Arial"/>
                <a:cs typeface="Arial"/>
              </a:rPr>
              <a:t>is:</a:t>
            </a:r>
          </a:p>
          <a:p>
            <a:pPr marL="6803"/>
            <a:endParaRPr lang="en-CA" sz="28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64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chemeClr val="accent1"/>
                </a:solidFill>
                <a:latin typeface="Arial"/>
                <a:cs typeface="Arial"/>
              </a:rPr>
              <a:t>a </a:t>
            </a:r>
            <a:r>
              <a:rPr lang="en-CA" sz="2400" spc="-21" dirty="0">
                <a:solidFill>
                  <a:schemeClr val="accent1"/>
                </a:solidFill>
                <a:latin typeface="Arial"/>
                <a:cs typeface="Arial"/>
              </a:rPr>
              <a:t>collective </a:t>
            </a:r>
            <a:r>
              <a:rPr lang="en-CA" sz="2400" spc="11" dirty="0">
                <a:solidFill>
                  <a:schemeClr val="accent1"/>
                </a:solidFill>
                <a:latin typeface="Arial"/>
                <a:cs typeface="Arial"/>
              </a:rPr>
              <a:t>with </a:t>
            </a:r>
            <a:r>
              <a:rPr lang="en-CA" sz="2400" spc="-32" dirty="0">
                <a:solidFill>
                  <a:schemeClr val="accent1"/>
                </a:solidFill>
                <a:latin typeface="Arial"/>
                <a:cs typeface="Arial"/>
              </a:rPr>
              <a:t>shared </a:t>
            </a:r>
            <a:r>
              <a:rPr lang="en-CA" sz="2400" spc="-35" dirty="0">
                <a:solidFill>
                  <a:schemeClr val="accent1"/>
                </a:solidFill>
                <a:latin typeface="Arial"/>
                <a:cs typeface="Arial"/>
              </a:rPr>
              <a:t>focus </a:t>
            </a:r>
            <a:r>
              <a:rPr lang="en-CA" sz="2400" spc="-32" dirty="0">
                <a:solidFill>
                  <a:schemeClr val="accent1"/>
                </a:solidFill>
                <a:latin typeface="Arial"/>
                <a:cs typeface="Arial"/>
              </a:rPr>
              <a:t>and shared</a:t>
            </a:r>
            <a:r>
              <a:rPr lang="en-CA" sz="2400" spc="-134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CA" sz="2400" spc="-37" dirty="0">
                <a:solidFill>
                  <a:schemeClr val="accent1"/>
                </a:solidFill>
                <a:latin typeface="Arial"/>
                <a:cs typeface="Arial"/>
              </a:rPr>
              <a:t>values</a:t>
            </a:r>
            <a:endParaRPr lang="en-CA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4" dirty="0">
                <a:solidFill>
                  <a:schemeClr val="accent1"/>
                </a:solidFill>
                <a:latin typeface="Arial"/>
                <a:cs typeface="Arial"/>
              </a:rPr>
              <a:t>working </a:t>
            </a:r>
            <a:r>
              <a:rPr lang="en-CA" sz="2400" spc="-29" dirty="0">
                <a:solidFill>
                  <a:schemeClr val="accent1"/>
                </a:solidFill>
                <a:latin typeface="Arial"/>
                <a:cs typeface="Arial"/>
              </a:rPr>
              <a:t>on </a:t>
            </a:r>
            <a:r>
              <a:rPr lang="en-CA" sz="2400" spc="-37" dirty="0">
                <a:solidFill>
                  <a:schemeClr val="accent1"/>
                </a:solidFill>
                <a:latin typeface="Arial"/>
                <a:cs typeface="Arial"/>
              </a:rPr>
              <a:t>areas </a:t>
            </a:r>
            <a:r>
              <a:rPr lang="en-CA" sz="2400" spc="-13" dirty="0">
                <a:solidFill>
                  <a:schemeClr val="accent1"/>
                </a:solidFill>
                <a:latin typeface="Arial"/>
                <a:cs typeface="Arial"/>
              </a:rPr>
              <a:t>directly related </a:t>
            </a:r>
            <a:r>
              <a:rPr lang="en-CA" sz="2400" spc="5" dirty="0">
                <a:solidFill>
                  <a:schemeClr val="accent1"/>
                </a:solidFill>
                <a:latin typeface="Arial"/>
                <a:cs typeface="Arial"/>
              </a:rPr>
              <a:t>to </a:t>
            </a:r>
            <a:r>
              <a:rPr lang="en-CA" sz="2400" spc="-16" dirty="0">
                <a:solidFill>
                  <a:schemeClr val="accent1"/>
                </a:solidFill>
                <a:latin typeface="Arial"/>
                <a:cs typeface="Arial"/>
              </a:rPr>
              <a:t>the </a:t>
            </a:r>
            <a:r>
              <a:rPr lang="en-CA" sz="2400" spc="-37" dirty="0">
                <a:solidFill>
                  <a:schemeClr val="accent1"/>
                </a:solidFill>
                <a:latin typeface="Arial"/>
                <a:cs typeface="Arial"/>
              </a:rPr>
              <a:t>school</a:t>
            </a:r>
            <a:r>
              <a:rPr lang="en-CA" sz="2400" spc="-46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CA" sz="2400" spc="-21" dirty="0">
                <a:solidFill>
                  <a:schemeClr val="accent1"/>
                </a:solidFill>
                <a:latin typeface="Arial"/>
                <a:cs typeface="Arial"/>
              </a:rPr>
              <a:t>plan</a:t>
            </a:r>
            <a:endParaRPr lang="en-CA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19" dirty="0">
                <a:solidFill>
                  <a:schemeClr val="accent1"/>
                </a:solidFill>
                <a:latin typeface="Arial"/>
                <a:cs typeface="Arial"/>
              </a:rPr>
              <a:t>action </a:t>
            </a:r>
            <a:r>
              <a:rPr lang="en-CA" sz="2400" spc="-21" dirty="0">
                <a:solidFill>
                  <a:schemeClr val="accent1"/>
                </a:solidFill>
                <a:latin typeface="Arial"/>
                <a:cs typeface="Arial"/>
              </a:rPr>
              <a:t>plan </a:t>
            </a:r>
            <a:r>
              <a:rPr lang="en-CA" sz="2400" spc="-32" dirty="0">
                <a:solidFill>
                  <a:schemeClr val="accent1"/>
                </a:solidFill>
                <a:latin typeface="Arial"/>
                <a:cs typeface="Arial"/>
              </a:rPr>
              <a:t>focused </a:t>
            </a:r>
            <a:r>
              <a:rPr lang="en-CA" sz="2400" spc="11" dirty="0">
                <a:solidFill>
                  <a:schemeClr val="accent1"/>
                </a:solidFill>
                <a:latin typeface="Arial"/>
                <a:cs typeface="Arial"/>
              </a:rPr>
              <a:t>with </a:t>
            </a:r>
            <a:r>
              <a:rPr lang="en-CA" sz="2400" spc="-29" dirty="0">
                <a:solidFill>
                  <a:schemeClr val="accent1"/>
                </a:solidFill>
                <a:latin typeface="Arial"/>
                <a:cs typeface="Arial"/>
              </a:rPr>
              <a:t>concrete, </a:t>
            </a:r>
            <a:r>
              <a:rPr lang="en-CA" sz="2400" spc="-21" dirty="0">
                <a:solidFill>
                  <a:schemeClr val="accent1"/>
                </a:solidFill>
                <a:latin typeface="Arial"/>
                <a:cs typeface="Arial"/>
              </a:rPr>
              <a:t>realizable</a:t>
            </a:r>
            <a:r>
              <a:rPr lang="en-CA" sz="2400" spc="-8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CA" sz="2400" spc="-35" dirty="0">
                <a:solidFill>
                  <a:schemeClr val="accent1"/>
                </a:solidFill>
                <a:latin typeface="Arial"/>
                <a:cs typeface="Arial"/>
              </a:rPr>
              <a:t>goals</a:t>
            </a:r>
            <a:endParaRPr lang="en-CA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1" dirty="0">
                <a:solidFill>
                  <a:schemeClr val="accent1"/>
                </a:solidFill>
                <a:latin typeface="Arial"/>
                <a:cs typeface="Arial"/>
              </a:rPr>
              <a:t>collaborative</a:t>
            </a:r>
            <a:endParaRPr lang="en-CA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2" dirty="0">
                <a:solidFill>
                  <a:schemeClr val="accent1"/>
                </a:solidFill>
                <a:latin typeface="Arial"/>
                <a:cs typeface="Arial"/>
              </a:rPr>
              <a:t>focused </a:t>
            </a:r>
            <a:r>
              <a:rPr lang="en-CA" sz="2400" spc="-29" dirty="0">
                <a:solidFill>
                  <a:schemeClr val="accent1"/>
                </a:solidFill>
                <a:latin typeface="Arial"/>
                <a:cs typeface="Arial"/>
              </a:rPr>
              <a:t>on </a:t>
            </a:r>
            <a:r>
              <a:rPr lang="en-CA" sz="2400" spc="-8" dirty="0">
                <a:solidFill>
                  <a:schemeClr val="accent1"/>
                </a:solidFill>
                <a:latin typeface="Arial"/>
                <a:cs typeface="Arial"/>
              </a:rPr>
              <a:t>growth </a:t>
            </a:r>
            <a:r>
              <a:rPr lang="en-CA" sz="2400" spc="-37" dirty="0">
                <a:solidFill>
                  <a:schemeClr val="accent1"/>
                </a:solidFill>
                <a:latin typeface="Arial"/>
                <a:cs typeface="Arial"/>
              </a:rPr>
              <a:t>based</a:t>
            </a:r>
            <a:r>
              <a:rPr lang="en-CA" sz="2400" spc="-72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CA" sz="2400" spc="-27" dirty="0">
                <a:solidFill>
                  <a:schemeClr val="accent1"/>
                </a:solidFill>
                <a:latin typeface="Arial"/>
                <a:cs typeface="Arial"/>
              </a:rPr>
              <a:t>conversation</a:t>
            </a:r>
            <a:endParaRPr lang="en-CA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4" dirty="0">
                <a:solidFill>
                  <a:schemeClr val="accent1"/>
                </a:solidFill>
                <a:latin typeface="Arial"/>
                <a:cs typeface="Arial"/>
              </a:rPr>
              <a:t>data</a:t>
            </a:r>
            <a:r>
              <a:rPr lang="en-CA" sz="2400" spc="-8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CA" sz="2400" spc="-24" dirty="0">
                <a:solidFill>
                  <a:schemeClr val="accent1"/>
                </a:solidFill>
                <a:latin typeface="Arial"/>
                <a:cs typeface="Arial"/>
              </a:rPr>
              <a:t>driven</a:t>
            </a:r>
            <a:endParaRPr lang="en-CA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701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170635-29B4-A046-8837-4F0B436BCD9B}"/>
              </a:ext>
            </a:extLst>
          </p:cNvPr>
          <p:cNvSpPr txBox="1"/>
          <p:nvPr/>
        </p:nvSpPr>
        <p:spPr>
          <a:xfrm>
            <a:off x="1249680" y="1388626"/>
            <a:ext cx="8707512" cy="4290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03"/>
            <a:r>
              <a:rPr lang="en-CA" sz="2800" b="1" spc="-83" dirty="0">
                <a:latin typeface="Arial"/>
                <a:cs typeface="Arial"/>
              </a:rPr>
              <a:t>Each </a:t>
            </a:r>
            <a:r>
              <a:rPr lang="en-CA" sz="2800" b="1" spc="-48" dirty="0">
                <a:latin typeface="Arial"/>
                <a:cs typeface="Arial"/>
              </a:rPr>
              <a:t>working</a:t>
            </a:r>
            <a:r>
              <a:rPr lang="en-CA" sz="2800" b="1" spc="-96" dirty="0">
                <a:latin typeface="Arial"/>
                <a:cs typeface="Arial"/>
              </a:rPr>
              <a:t> </a:t>
            </a:r>
            <a:r>
              <a:rPr lang="en-CA" sz="2800" b="1" spc="-43" dirty="0">
                <a:latin typeface="Arial"/>
                <a:cs typeface="Arial"/>
              </a:rPr>
              <a:t>group:</a:t>
            </a:r>
          </a:p>
          <a:p>
            <a:pPr marL="6803"/>
            <a:endParaRPr lang="en-CA" sz="2800" dirty="0">
              <a:latin typeface="Arial"/>
              <a:cs typeface="Arial"/>
            </a:endParaRPr>
          </a:p>
          <a:p>
            <a:pPr marL="857227" indent="-95247">
              <a:spcBef>
                <a:spcPts val="64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 has a </a:t>
            </a:r>
            <a:r>
              <a:rPr lang="en-CA" sz="2400" spc="-3" dirty="0">
                <a:solidFill>
                  <a:srgbClr val="0070C0"/>
                </a:solidFill>
                <a:latin typeface="Arial"/>
                <a:cs typeface="Arial"/>
              </a:rPr>
              <a:t>facilitator 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lang="en-CA" sz="2400" spc="-96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7" dirty="0">
                <a:solidFill>
                  <a:srgbClr val="0070C0"/>
                </a:solidFill>
                <a:latin typeface="Arial"/>
                <a:cs typeface="Arial"/>
              </a:rPr>
              <a:t>recorder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 has a </a:t>
            </a:r>
            <a:r>
              <a:rPr lang="en-CA" sz="2400" spc="-13" dirty="0">
                <a:solidFill>
                  <a:srgbClr val="0070C0"/>
                </a:solidFill>
                <a:latin typeface="Arial"/>
                <a:cs typeface="Arial"/>
              </a:rPr>
              <a:t>statement </a:t>
            </a:r>
            <a:r>
              <a:rPr lang="en-CA" sz="2400" spc="-11" dirty="0">
                <a:solidFill>
                  <a:srgbClr val="0070C0"/>
                </a:solidFill>
                <a:latin typeface="Arial"/>
                <a:cs typeface="Arial"/>
              </a:rPr>
              <a:t>of</a:t>
            </a:r>
            <a:r>
              <a:rPr lang="en-CA" sz="2400" spc="-4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37" dirty="0">
                <a:solidFill>
                  <a:srgbClr val="0070C0"/>
                </a:solidFill>
                <a:latin typeface="Arial"/>
                <a:cs typeface="Arial"/>
              </a:rPr>
              <a:t>purpose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 publishes notes </a:t>
            </a:r>
            <a:r>
              <a:rPr lang="en-CA" sz="2400" spc="-29" dirty="0">
                <a:solidFill>
                  <a:srgbClr val="0070C0"/>
                </a:solidFill>
                <a:latin typeface="Arial"/>
                <a:cs typeface="Arial"/>
              </a:rPr>
              <a:t>on </a:t>
            </a:r>
            <a:r>
              <a:rPr lang="en-CA" sz="2400" spc="-8" dirty="0">
                <a:solidFill>
                  <a:srgbClr val="0070C0"/>
                </a:solidFill>
                <a:latin typeface="Arial"/>
                <a:cs typeface="Arial"/>
              </a:rPr>
              <a:t>office </a:t>
            </a:r>
            <a:r>
              <a:rPr lang="en-CA" sz="2400" spc="-37" dirty="0">
                <a:solidFill>
                  <a:srgbClr val="0070C0"/>
                </a:solidFill>
                <a:latin typeface="Arial"/>
                <a:cs typeface="Arial"/>
              </a:rPr>
              <a:t>360</a:t>
            </a:r>
            <a:r>
              <a:rPr lang="en-CA" sz="2400" spc="16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64" dirty="0">
                <a:solidFill>
                  <a:srgbClr val="0070C0"/>
                </a:solidFill>
                <a:latin typeface="Arial"/>
                <a:cs typeface="Arial"/>
              </a:rPr>
              <a:t>Docs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 has 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consistent </a:t>
            </a:r>
            <a:r>
              <a:rPr lang="en-CA" sz="2400" spc="-19" dirty="0">
                <a:solidFill>
                  <a:srgbClr val="0070C0"/>
                </a:solidFill>
                <a:latin typeface="Arial"/>
                <a:cs typeface="Arial"/>
              </a:rPr>
              <a:t>meeting</a:t>
            </a:r>
            <a:r>
              <a:rPr lang="en-CA" sz="2400" spc="-78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13" dirty="0">
                <a:solidFill>
                  <a:srgbClr val="0070C0"/>
                </a:solidFill>
                <a:latin typeface="Arial"/>
                <a:cs typeface="Arial"/>
              </a:rPr>
              <a:t>times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 has a </a:t>
            </a:r>
            <a:r>
              <a:rPr lang="en-CA" sz="2400" spc="-8" dirty="0">
                <a:solidFill>
                  <a:srgbClr val="0070C0"/>
                </a:solidFill>
                <a:latin typeface="Arial"/>
                <a:cs typeface="Arial"/>
              </a:rPr>
              <a:t>definite </a:t>
            </a:r>
            <a:r>
              <a:rPr lang="en-CA" sz="2400" spc="-11" dirty="0">
                <a:solidFill>
                  <a:srgbClr val="0070C0"/>
                </a:solidFill>
                <a:latin typeface="Arial"/>
                <a:cs typeface="Arial"/>
              </a:rPr>
              <a:t>commitment </a:t>
            </a:r>
            <a:r>
              <a:rPr lang="en-CA" sz="2400" spc="5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lang="en-CA" sz="2400" spc="-5" dirty="0">
                <a:solidFill>
                  <a:srgbClr val="0070C0"/>
                </a:solidFill>
                <a:latin typeface="Arial"/>
                <a:cs typeface="Arial"/>
              </a:rPr>
              <a:t>their 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driving</a:t>
            </a:r>
            <a:r>
              <a:rPr lang="en-CA" sz="2400" spc="-1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question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 has a </a:t>
            </a:r>
            <a:r>
              <a:rPr lang="en-CA" sz="2400" spc="-21" dirty="0">
                <a:solidFill>
                  <a:srgbClr val="0070C0"/>
                </a:solidFill>
                <a:latin typeface="Arial"/>
                <a:cs typeface="Arial"/>
              </a:rPr>
              <a:t>clear </a:t>
            </a:r>
            <a:r>
              <a:rPr lang="en-CA" sz="2400" spc="-5" dirty="0">
                <a:solidFill>
                  <a:srgbClr val="0070C0"/>
                </a:solidFill>
                <a:latin typeface="Arial"/>
                <a:cs typeface="Arial"/>
              </a:rPr>
              <a:t>timeline 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lang="en-CA" sz="2400" spc="-9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1" dirty="0">
                <a:solidFill>
                  <a:srgbClr val="0070C0"/>
                </a:solidFill>
                <a:latin typeface="Arial"/>
                <a:cs typeface="Arial"/>
              </a:rPr>
              <a:t>plan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 has a </a:t>
            </a:r>
            <a:r>
              <a:rPr lang="en-CA" sz="2400" spc="-11" dirty="0">
                <a:solidFill>
                  <a:srgbClr val="0070C0"/>
                </a:solidFill>
                <a:latin typeface="Arial"/>
                <a:cs typeface="Arial"/>
              </a:rPr>
              <a:t>minimum of 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lang="en-CA" sz="2400" spc="-37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7" dirty="0">
                <a:solidFill>
                  <a:srgbClr val="0070C0"/>
                </a:solidFill>
                <a:latin typeface="Arial"/>
                <a:cs typeface="Arial"/>
              </a:rPr>
              <a:t>members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9" dirty="0">
                <a:solidFill>
                  <a:srgbClr val="0070C0"/>
                </a:solidFill>
                <a:latin typeface="Arial"/>
                <a:cs typeface="Arial"/>
              </a:rPr>
              <a:t> is looking </a:t>
            </a:r>
            <a:r>
              <a:rPr lang="en-CA" sz="2400" spc="5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lang="en-CA" sz="2400" spc="-3" dirty="0">
                <a:solidFill>
                  <a:srgbClr val="0070C0"/>
                </a:solidFill>
                <a:latin typeface="Arial"/>
                <a:cs typeface="Arial"/>
              </a:rPr>
              <a:t>facilitate </a:t>
            </a:r>
            <a:r>
              <a:rPr lang="en-CA" sz="2400" spc="-40" dirty="0">
                <a:solidFill>
                  <a:srgbClr val="0070C0"/>
                </a:solidFill>
                <a:latin typeface="Arial"/>
                <a:cs typeface="Arial"/>
              </a:rPr>
              <a:t>change </a:t>
            </a:r>
            <a:r>
              <a:rPr lang="en-CA" sz="2400" spc="-3" dirty="0">
                <a:solidFill>
                  <a:srgbClr val="0070C0"/>
                </a:solidFill>
                <a:latin typeface="Arial"/>
                <a:cs typeface="Arial"/>
              </a:rPr>
              <a:t>that </a:t>
            </a:r>
            <a:r>
              <a:rPr lang="en-CA" sz="2400" spc="11" dirty="0">
                <a:solidFill>
                  <a:srgbClr val="0070C0"/>
                </a:solidFill>
                <a:latin typeface="Arial"/>
                <a:cs typeface="Arial"/>
              </a:rPr>
              <a:t>will </a:t>
            </a:r>
            <a:r>
              <a:rPr lang="en-CA" sz="2400" spc="-43" dirty="0">
                <a:solidFill>
                  <a:srgbClr val="0070C0"/>
                </a:solidFill>
                <a:latin typeface="Arial"/>
                <a:cs typeface="Arial"/>
              </a:rPr>
              <a:t>have </a:t>
            </a:r>
            <a:r>
              <a:rPr lang="en-CA" sz="2400" spc="-19" dirty="0">
                <a:solidFill>
                  <a:srgbClr val="0070C0"/>
                </a:solidFill>
                <a:latin typeface="Arial"/>
                <a:cs typeface="Arial"/>
              </a:rPr>
              <a:t>lasting</a:t>
            </a:r>
            <a:r>
              <a:rPr lang="en-CA" sz="2400" spc="1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13" dirty="0">
                <a:solidFill>
                  <a:srgbClr val="0070C0"/>
                </a:solidFill>
                <a:latin typeface="Arial"/>
                <a:cs typeface="Arial"/>
              </a:rPr>
              <a:t>impact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CB2E35-1F3C-094D-8654-DC260F518910}"/>
              </a:ext>
            </a:extLst>
          </p:cNvPr>
          <p:cNvSpPr/>
          <p:nvPr/>
        </p:nvSpPr>
        <p:spPr>
          <a:xfrm>
            <a:off x="621648" y="459731"/>
            <a:ext cx="6096000" cy="24785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03" marR="2721">
              <a:lnSpc>
                <a:spcPct val="107100"/>
              </a:lnSpc>
              <a:spcBef>
                <a:spcPts val="664"/>
              </a:spcBef>
            </a:pPr>
            <a:r>
              <a:rPr lang="en-CA" sz="2400" b="1" u="sng" spc="-67" dirty="0">
                <a:latin typeface="Arial"/>
                <a:cs typeface="Arial"/>
              </a:rPr>
              <a:t>Possible </a:t>
            </a:r>
            <a:r>
              <a:rPr lang="en-CA" sz="2400" b="1" spc="-64" dirty="0">
                <a:latin typeface="Arial"/>
                <a:cs typeface="Arial"/>
              </a:rPr>
              <a:t>focus </a:t>
            </a:r>
            <a:r>
              <a:rPr lang="en-CA" sz="2400" b="1" spc="-56" dirty="0">
                <a:latin typeface="Arial"/>
                <a:cs typeface="Arial"/>
              </a:rPr>
              <a:t>areas </a:t>
            </a:r>
            <a:r>
              <a:rPr lang="en-CA" sz="2400" b="1" spc="-13" dirty="0">
                <a:latin typeface="Arial"/>
                <a:cs typeface="Arial"/>
              </a:rPr>
              <a:t>that </a:t>
            </a:r>
            <a:r>
              <a:rPr lang="en-CA" sz="2400" b="1" spc="-67" dirty="0">
                <a:latin typeface="Arial"/>
                <a:cs typeface="Arial"/>
              </a:rPr>
              <a:t>came </a:t>
            </a:r>
            <a:r>
              <a:rPr lang="en-CA" sz="2400" b="1" spc="-19" dirty="0">
                <a:latin typeface="Arial"/>
                <a:cs typeface="Arial"/>
              </a:rPr>
              <a:t>out </a:t>
            </a:r>
            <a:r>
              <a:rPr lang="en-CA" sz="2400" b="1" spc="-24" dirty="0">
                <a:latin typeface="Arial"/>
                <a:cs typeface="Arial"/>
              </a:rPr>
              <a:t>of staff feedback from </a:t>
            </a:r>
            <a:r>
              <a:rPr lang="en-CA" sz="2400" b="1" spc="-19" dirty="0">
                <a:latin typeface="Arial"/>
                <a:cs typeface="Arial"/>
              </a:rPr>
              <a:t>the </a:t>
            </a:r>
            <a:r>
              <a:rPr lang="en-CA" sz="2400" b="1" spc="-32" dirty="0">
                <a:latin typeface="Arial"/>
                <a:cs typeface="Arial"/>
              </a:rPr>
              <a:t>department </a:t>
            </a:r>
            <a:r>
              <a:rPr lang="en-CA" sz="2400" b="1" spc="-54" dirty="0">
                <a:latin typeface="Arial"/>
                <a:cs typeface="Arial"/>
              </a:rPr>
              <a:t>meetings </a:t>
            </a:r>
            <a:r>
              <a:rPr lang="en-CA" sz="2400" b="1" spc="-46" dirty="0">
                <a:latin typeface="Arial"/>
                <a:cs typeface="Arial"/>
              </a:rPr>
              <a:t>and </a:t>
            </a:r>
            <a:r>
              <a:rPr lang="en-CA" sz="2400" b="1" spc="-54" dirty="0">
                <a:latin typeface="Arial"/>
                <a:cs typeface="Arial"/>
              </a:rPr>
              <a:t>school </a:t>
            </a:r>
            <a:r>
              <a:rPr lang="en-CA" sz="2400" b="1" spc="-51" dirty="0">
                <a:latin typeface="Arial"/>
                <a:cs typeface="Arial"/>
              </a:rPr>
              <a:t>survey</a:t>
            </a:r>
            <a:r>
              <a:rPr lang="en-CA" sz="2400" b="1" spc="-32" dirty="0">
                <a:latin typeface="Arial"/>
                <a:cs typeface="Arial"/>
              </a:rPr>
              <a:t> </a:t>
            </a:r>
            <a:r>
              <a:rPr lang="en-CA" sz="2400" b="1" spc="-40" dirty="0">
                <a:latin typeface="Arial"/>
                <a:cs typeface="Arial"/>
              </a:rPr>
              <a:t>reflection activity:</a:t>
            </a:r>
          </a:p>
          <a:p>
            <a:pPr marL="6803" marR="2721">
              <a:lnSpc>
                <a:spcPct val="107100"/>
              </a:lnSpc>
              <a:spcBef>
                <a:spcPts val="664"/>
              </a:spcBef>
            </a:pPr>
            <a:endParaRPr lang="en-CA" sz="2400" dirty="0">
              <a:latin typeface="Arial"/>
              <a:cs typeface="Arial"/>
            </a:endParaRPr>
          </a:p>
          <a:p>
            <a:pPr marL="857227" indent="-95247">
              <a:spcBef>
                <a:spcPts val="64"/>
              </a:spcBef>
              <a:buChar char="•"/>
              <a:tabLst>
                <a:tab pos="857227" algn="l"/>
              </a:tabLst>
            </a:pPr>
            <a:endParaRPr lang="en-CA" sz="20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30744-01FC-8149-B27A-E045CC829FCF}"/>
              </a:ext>
            </a:extLst>
          </p:cNvPr>
          <p:cNvSpPr txBox="1"/>
          <p:nvPr/>
        </p:nvSpPr>
        <p:spPr>
          <a:xfrm>
            <a:off x="2270760" y="1889760"/>
            <a:ext cx="794300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27" indent="-95247">
              <a:spcBef>
                <a:spcPts val="64"/>
              </a:spcBef>
              <a:buChar char="•"/>
              <a:tabLst>
                <a:tab pos="857227" algn="l"/>
              </a:tabLst>
            </a:pPr>
            <a:r>
              <a:rPr lang="en-CA" sz="2400" spc="-29" dirty="0">
                <a:solidFill>
                  <a:srgbClr val="0070C0"/>
                </a:solidFill>
                <a:latin typeface="Arial"/>
                <a:cs typeface="Arial"/>
              </a:rPr>
              <a:t> Student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35" dirty="0">
                <a:solidFill>
                  <a:srgbClr val="0070C0"/>
                </a:solidFill>
                <a:latin typeface="Arial"/>
                <a:cs typeface="Arial"/>
              </a:rPr>
              <a:t>connections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7" dirty="0">
                <a:solidFill>
                  <a:srgbClr val="0070C0"/>
                </a:solidFill>
                <a:latin typeface="Arial"/>
                <a:cs typeface="Arial"/>
              </a:rPr>
              <a:t> Technology: 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5 year</a:t>
            </a:r>
            <a:r>
              <a:rPr lang="en-CA" sz="2400" spc="-16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1" dirty="0">
                <a:solidFill>
                  <a:srgbClr val="0070C0"/>
                </a:solidFill>
                <a:latin typeface="Arial"/>
                <a:cs typeface="Arial"/>
              </a:rPr>
              <a:t>plan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5" dirty="0">
                <a:solidFill>
                  <a:srgbClr val="0070C0"/>
                </a:solidFill>
                <a:latin typeface="Arial"/>
                <a:cs typeface="Arial"/>
              </a:rPr>
              <a:t> English </a:t>
            </a:r>
            <a:r>
              <a:rPr lang="en-CA" sz="2400" spc="-46" dirty="0">
                <a:solidFill>
                  <a:srgbClr val="0070C0"/>
                </a:solidFill>
                <a:latin typeface="Arial"/>
                <a:cs typeface="Arial"/>
              </a:rPr>
              <a:t>scope 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and </a:t>
            </a:r>
            <a:r>
              <a:rPr lang="en-CA" sz="2400" spc="-51" dirty="0">
                <a:solidFill>
                  <a:srgbClr val="0070C0"/>
                </a:solidFill>
                <a:latin typeface="Arial"/>
                <a:cs typeface="Arial"/>
              </a:rPr>
              <a:t>Sequence </a:t>
            </a:r>
            <a:r>
              <a:rPr lang="en-CA" sz="2400" spc="-11" dirty="0">
                <a:solidFill>
                  <a:srgbClr val="0070C0"/>
                </a:solidFill>
                <a:latin typeface="Arial"/>
                <a:cs typeface="Arial"/>
              </a:rPr>
              <a:t>and/or 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grade</a:t>
            </a:r>
            <a:r>
              <a:rPr lang="en-CA" sz="2400" spc="2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35" dirty="0">
                <a:solidFill>
                  <a:srgbClr val="0070C0"/>
                </a:solidFill>
                <a:latin typeface="Arial"/>
                <a:cs typeface="Arial"/>
              </a:rPr>
              <a:t>banding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5" dirty="0">
                <a:solidFill>
                  <a:srgbClr val="0070C0"/>
                </a:solidFill>
                <a:latin typeface="Arial"/>
                <a:cs typeface="Arial"/>
              </a:rPr>
              <a:t> Assessment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9" dirty="0">
                <a:solidFill>
                  <a:srgbClr val="0070C0"/>
                </a:solidFill>
                <a:latin typeface="Arial"/>
                <a:cs typeface="Arial"/>
              </a:rPr>
              <a:t> Student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 Anxiety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35" dirty="0">
                <a:solidFill>
                  <a:srgbClr val="0070C0"/>
                </a:solidFill>
                <a:latin typeface="Arial"/>
                <a:cs typeface="Arial"/>
              </a:rPr>
              <a:t> Engagement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56" dirty="0">
                <a:solidFill>
                  <a:srgbClr val="0070C0"/>
                </a:solidFill>
                <a:latin typeface="Arial"/>
                <a:cs typeface="Arial"/>
              </a:rPr>
              <a:t> Clubs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19" dirty="0">
                <a:solidFill>
                  <a:srgbClr val="0070C0"/>
                </a:solidFill>
                <a:latin typeface="Arial"/>
                <a:cs typeface="Arial"/>
              </a:rPr>
              <a:t> Intramurals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8" dirty="0">
                <a:solidFill>
                  <a:srgbClr val="0070C0"/>
                </a:solidFill>
                <a:latin typeface="Arial"/>
                <a:cs typeface="Arial"/>
              </a:rPr>
              <a:t> Differentiation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7" dirty="0">
                <a:solidFill>
                  <a:srgbClr val="0070C0"/>
                </a:solidFill>
                <a:latin typeface="Arial"/>
                <a:cs typeface="Arial"/>
              </a:rPr>
              <a:t> Project </a:t>
            </a:r>
            <a:r>
              <a:rPr lang="en-CA" sz="2400" spc="-43" dirty="0">
                <a:solidFill>
                  <a:srgbClr val="0070C0"/>
                </a:solidFill>
                <a:latin typeface="Arial"/>
                <a:cs typeface="Arial"/>
              </a:rPr>
              <a:t>Based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37" dirty="0">
                <a:solidFill>
                  <a:srgbClr val="0070C0"/>
                </a:solidFill>
                <a:latin typeface="Arial"/>
                <a:cs typeface="Arial"/>
              </a:rPr>
              <a:t>Learning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7" dirty="0">
                <a:solidFill>
                  <a:srgbClr val="0070C0"/>
                </a:solidFill>
                <a:latin typeface="Arial"/>
                <a:cs typeface="Arial"/>
              </a:rPr>
              <a:t> Indigenizing </a:t>
            </a:r>
            <a:r>
              <a:rPr lang="en-CA" sz="2400" spc="-13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lang="en-CA" sz="2400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curriculum</a:t>
            </a:r>
            <a:endParaRPr lang="en-CA"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857227" indent="-95247">
              <a:spcBef>
                <a:spcPts val="32"/>
              </a:spcBef>
              <a:buChar char="•"/>
              <a:tabLst>
                <a:tab pos="857227" algn="l"/>
              </a:tabLst>
            </a:pPr>
            <a:r>
              <a:rPr lang="en-CA" sz="2400" spc="-29" dirty="0">
                <a:solidFill>
                  <a:srgbClr val="0070C0"/>
                </a:solidFill>
                <a:latin typeface="Arial"/>
                <a:cs typeface="Arial"/>
              </a:rPr>
              <a:t> Co-curricular</a:t>
            </a:r>
            <a:r>
              <a:rPr lang="en-CA" sz="2400" spc="-32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2400" spc="-24" dirty="0">
                <a:solidFill>
                  <a:srgbClr val="0070C0"/>
                </a:solidFill>
                <a:latin typeface="Arial"/>
                <a:cs typeface="Arial"/>
              </a:rPr>
              <a:t>projects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boriginalbc.com/assets/corporate/Tsleil-waututh.jpg">
            <a:extLst>
              <a:ext uri="{FF2B5EF4-FFF2-40B4-BE49-F238E27FC236}">
                <a16:creationId xmlns:a16="http://schemas.microsoft.com/office/drawing/2014/main" id="{00AB84A6-D092-954E-A848-4CAFB8B3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71" y="4070043"/>
            <a:ext cx="1524240" cy="20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35F07-F40B-6A4D-A4BA-E1DC9D56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5" y="285445"/>
            <a:ext cx="3011659" cy="2281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85349-2A2E-A741-B62E-921CF6B3D1E2}"/>
              </a:ext>
            </a:extLst>
          </p:cNvPr>
          <p:cNvSpPr txBox="1"/>
          <p:nvPr/>
        </p:nvSpPr>
        <p:spPr>
          <a:xfrm>
            <a:off x="1505452" y="3112180"/>
            <a:ext cx="8836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Handlee" panose="02000000000000000000" pitchFamily="2" charset="77"/>
              </a:rPr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2123988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A76E6-FE9C-5846-B8C5-04DA88CE1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48" y="0"/>
            <a:ext cx="4340968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252148-9F2A-1B49-8858-C6688C94FC3C}"/>
              </a:ext>
            </a:extLst>
          </p:cNvPr>
          <p:cNvCxnSpPr>
            <a:cxnSpLocks/>
          </p:cNvCxnSpPr>
          <p:nvPr/>
        </p:nvCxnSpPr>
        <p:spPr>
          <a:xfrm flipH="1" flipV="1">
            <a:off x="4684542" y="612031"/>
            <a:ext cx="2475913" cy="10410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F3AF4D-81E8-5D4F-9A24-B876978F2EE9}"/>
              </a:ext>
            </a:extLst>
          </p:cNvPr>
          <p:cNvSpPr txBox="1"/>
          <p:nvPr/>
        </p:nvSpPr>
        <p:spPr>
          <a:xfrm>
            <a:off x="7160455" y="1819478"/>
            <a:ext cx="3686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thinking about a working group </a:t>
            </a:r>
          </a:p>
          <a:p>
            <a:r>
              <a:rPr lang="en-US" dirty="0"/>
              <a:t>focus you want to be involved in, </a:t>
            </a:r>
          </a:p>
          <a:p>
            <a:r>
              <a:rPr lang="en-US" dirty="0"/>
              <a:t>and what the driving question could </a:t>
            </a:r>
          </a:p>
          <a:p>
            <a:r>
              <a:rPr lang="en-US" dirty="0"/>
              <a:t>be for your inquiry.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688952-7532-A848-B383-F1AC0A9362CC}"/>
              </a:ext>
            </a:extLst>
          </p:cNvPr>
          <p:cNvCxnSpPr>
            <a:cxnSpLocks/>
          </p:cNvCxnSpPr>
          <p:nvPr/>
        </p:nvCxnSpPr>
        <p:spPr>
          <a:xfrm flipH="1">
            <a:off x="4829593" y="4726745"/>
            <a:ext cx="2570012" cy="923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E39F35-13B4-6042-A1F4-25A1CAA97FA6}"/>
              </a:ext>
            </a:extLst>
          </p:cNvPr>
          <p:cNvSpPr txBox="1"/>
          <p:nvPr/>
        </p:nvSpPr>
        <p:spPr>
          <a:xfrm>
            <a:off x="7399605" y="4080414"/>
            <a:ext cx="326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will you know if your group </a:t>
            </a:r>
          </a:p>
          <a:p>
            <a:r>
              <a:rPr lang="en-US" dirty="0"/>
              <a:t>has been successful in its work?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6CCF66-B10A-B044-847D-15081BA0D5F1}"/>
              </a:ext>
            </a:extLst>
          </p:cNvPr>
          <p:cNvSpPr txBox="1"/>
          <p:nvPr/>
        </p:nvSpPr>
        <p:spPr>
          <a:xfrm rot="16200000">
            <a:off x="-774282" y="2835140"/>
            <a:ext cx="25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Draft organizational form</a:t>
            </a:r>
          </a:p>
        </p:txBody>
      </p:sp>
    </p:spTree>
    <p:extLst>
      <p:ext uri="{BB962C8B-B14F-4D97-AF65-F5344CB8AC3E}">
        <p14:creationId xmlns:p14="http://schemas.microsoft.com/office/powerpoint/2010/main" val="156349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8116C3-DDCB-814F-8C78-218B99ADE445}"/>
              </a:ext>
            </a:extLst>
          </p:cNvPr>
          <p:cNvSpPr txBox="1"/>
          <p:nvPr/>
        </p:nvSpPr>
        <p:spPr>
          <a:xfrm>
            <a:off x="2029731" y="1271044"/>
            <a:ext cx="393889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chemeClr val="accent1"/>
                </a:solidFill>
              </a:rPr>
              <a:t>AGENDA </a:t>
            </a:r>
            <a:r>
              <a:rPr lang="en-US" sz="2800" b="1" i="1" dirty="0">
                <a:solidFill>
                  <a:schemeClr val="accent1"/>
                </a:solidFill>
              </a:rPr>
              <a:t>(continued):</a:t>
            </a:r>
            <a:endParaRPr lang="en-CA" sz="4000" i="1" dirty="0">
              <a:solidFill>
                <a:schemeClr val="accent1"/>
              </a:solidFill>
            </a:endParaRPr>
          </a:p>
          <a:p>
            <a:pPr lvl="1"/>
            <a:r>
              <a:rPr lang="en-US" sz="4000" dirty="0"/>
              <a:t> </a:t>
            </a:r>
            <a:endParaRPr lang="en-CA" sz="4000" dirty="0"/>
          </a:p>
          <a:p>
            <a:r>
              <a:rPr lang="en-US" sz="3200" dirty="0"/>
              <a:t>5. Treasurer’s report </a:t>
            </a:r>
            <a:endParaRPr lang="en-CA" sz="3200" dirty="0"/>
          </a:p>
          <a:p>
            <a:r>
              <a:rPr lang="en-US" sz="3200" dirty="0"/>
              <a:t>6. DPAC – Mag Caron</a:t>
            </a:r>
            <a:endParaRPr lang="en-CA" sz="3200" dirty="0"/>
          </a:p>
          <a:p>
            <a:r>
              <a:rPr lang="en-US" sz="3200" dirty="0"/>
              <a:t>7. New Business </a:t>
            </a:r>
            <a:endParaRPr lang="en-CA" sz="3200" dirty="0"/>
          </a:p>
          <a:p>
            <a:endParaRPr lang="en-US" sz="3200" dirty="0"/>
          </a:p>
          <a:p>
            <a:r>
              <a:rPr lang="en-US" sz="3200" dirty="0"/>
              <a:t>Close</a:t>
            </a:r>
            <a:endParaRPr lang="en-CA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9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29E2DC-3C77-4746-ACDC-E3CE0E560ABE}"/>
              </a:ext>
            </a:extLst>
          </p:cNvPr>
          <p:cNvSpPr txBox="1"/>
          <p:nvPr/>
        </p:nvSpPr>
        <p:spPr>
          <a:xfrm>
            <a:off x="1782304" y="1549832"/>
            <a:ext cx="67262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AGENDA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pPr lvl="0"/>
            <a:r>
              <a:rPr lang="en-US" i="1" dirty="0"/>
              <a:t>Introductions ... </a:t>
            </a:r>
          </a:p>
          <a:p>
            <a:pPr lvl="0"/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Approval of agenda &amp; minutes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Guest Speaker from </a:t>
            </a:r>
            <a:r>
              <a:rPr lang="en-US" dirty="0" err="1"/>
              <a:t>Stongs</a:t>
            </a:r>
            <a:r>
              <a:rPr lang="en-US" dirty="0"/>
              <a:t> about rebate, John </a:t>
            </a:r>
            <a:r>
              <a:rPr lang="en-US" dirty="0" err="1"/>
              <a:t>Roden</a:t>
            </a:r>
            <a:endParaRPr lang="en-CA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Guest Speaker, </a:t>
            </a:r>
            <a:r>
              <a:rPr lang="en-US" dirty="0" err="1"/>
              <a:t>Loveleen</a:t>
            </a:r>
            <a:r>
              <a:rPr lang="en-US" dirty="0"/>
              <a:t> Ahluwalia from SD44 to speak about Distributed Learning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* Guest Speaker (Sofia Bergman) Food Program initiative at Seycove</a:t>
            </a:r>
            <a:endParaRPr lang="en-CA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Principal’s report – Mr. Rob McLeod</a:t>
            </a:r>
            <a:endParaRPr lang="en-CA" dirty="0"/>
          </a:p>
          <a:p>
            <a:r>
              <a:rPr lang="en-US" dirty="0"/>
              <a:t>	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  <a:p>
            <a:r>
              <a:rPr lang="en-US" dirty="0"/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104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6C2F7-E70E-074E-AAF2-3D06AD57F488}"/>
              </a:ext>
            </a:extLst>
          </p:cNvPr>
          <p:cNvSpPr txBox="1"/>
          <p:nvPr/>
        </p:nvSpPr>
        <p:spPr>
          <a:xfrm>
            <a:off x="3657600" y="2820692"/>
            <a:ext cx="5145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Principal’s Report ...</a:t>
            </a:r>
          </a:p>
        </p:txBody>
      </p:sp>
    </p:spTree>
    <p:extLst>
      <p:ext uri="{BB962C8B-B14F-4D97-AF65-F5344CB8AC3E}">
        <p14:creationId xmlns:p14="http://schemas.microsoft.com/office/powerpoint/2010/main" val="199221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1786E0-D76D-BA42-AFA1-A4FAA554BE51}"/>
              </a:ext>
            </a:extLst>
          </p:cNvPr>
          <p:cNvSpPr txBox="1"/>
          <p:nvPr/>
        </p:nvSpPr>
        <p:spPr>
          <a:xfrm>
            <a:off x="1362273" y="884132"/>
            <a:ext cx="93846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Bullet Items:</a:t>
            </a:r>
            <a:endParaRPr lang="en-US" sz="2400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Report cards reminder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CA" b="1" i="1" dirty="0"/>
              <a:t>First reporting period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CA" dirty="0"/>
              <a:t>End of Term: November 29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CA" dirty="0"/>
              <a:t>Reports Out: December 9-16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PTI’s</a:t>
            </a:r>
            <a:r>
              <a:rPr lang="en-US" dirty="0"/>
              <a:t> 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Nov 14</a:t>
            </a:r>
            <a:r>
              <a:rPr lang="en-US" baseline="30000" dirty="0"/>
              <a:t>th</a:t>
            </a:r>
            <a:r>
              <a:rPr lang="en-US" dirty="0"/>
              <a:t>, Feb 15</a:t>
            </a:r>
            <a:r>
              <a:rPr lang="en-US" baseline="30000" dirty="0"/>
              <a:t>th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Events</a:t>
            </a:r>
            <a:endParaRPr lang="en-US" b="1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Remembrance Day Ceremony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Tad </a:t>
            </a:r>
            <a:r>
              <a:rPr lang="en-US" dirty="0" err="1"/>
              <a:t>Milmine</a:t>
            </a:r>
            <a:r>
              <a:rPr lang="en-US" dirty="0"/>
              <a:t> Presentation “Bullying Stops Here”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 err="1"/>
              <a:t>Krow’s</a:t>
            </a:r>
            <a:r>
              <a:rPr lang="en-US" dirty="0"/>
              <a:t> </a:t>
            </a:r>
            <a:r>
              <a:rPr lang="en-US" dirty="0" err="1"/>
              <a:t>tranformation</a:t>
            </a:r>
            <a:endParaRPr lang="en-US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CA" sz="2400" b="1" dirty="0"/>
              <a:t>Staffing (Rob)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12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20BD6-DB73-3243-AFE5-79EDB19F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76" y="462579"/>
            <a:ext cx="5596341" cy="539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9E0F9-154D-784E-AA56-8CA5130EC739}"/>
              </a:ext>
            </a:extLst>
          </p:cNvPr>
          <p:cNvSpPr txBox="1"/>
          <p:nvPr/>
        </p:nvSpPr>
        <p:spPr>
          <a:xfrm>
            <a:off x="5985817" y="882906"/>
            <a:ext cx="3410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Seycove’s</a:t>
            </a:r>
            <a:r>
              <a:rPr lang="en-US" sz="3600" dirty="0"/>
              <a:t> School </a:t>
            </a:r>
          </a:p>
          <a:p>
            <a:r>
              <a:rPr lang="en-US" sz="3600" dirty="0"/>
              <a:t>Plan 2019-2020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91DDE-8C4B-5644-99F8-6E86651C3E47}"/>
              </a:ext>
            </a:extLst>
          </p:cNvPr>
          <p:cNvSpPr txBox="1"/>
          <p:nvPr/>
        </p:nvSpPr>
        <p:spPr>
          <a:xfrm>
            <a:off x="5507914" y="4206239"/>
            <a:ext cx="6220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Advisories update: </a:t>
            </a:r>
            <a:endParaRPr lang="en-CA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Attendance “campaign” ... Tuesday, Nov 19</a:t>
            </a:r>
            <a:r>
              <a:rPr lang="en-US" baseline="30000" dirty="0"/>
              <a:t>th</a:t>
            </a:r>
            <a:r>
              <a:rPr lang="en-US" dirty="0"/>
              <a:t> 08:00 (Rob)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Vaping at Seycove ... Thursday, Nov 21</a:t>
            </a:r>
            <a:r>
              <a:rPr lang="en-US" baseline="30000" dirty="0"/>
              <a:t>st</a:t>
            </a:r>
            <a:r>
              <a:rPr lang="en-US" dirty="0"/>
              <a:t> 08:00 (Rob)</a:t>
            </a:r>
          </a:p>
          <a:p>
            <a:endParaRPr lang="en-US" dirty="0"/>
          </a:p>
          <a:p>
            <a:r>
              <a:rPr lang="en-US" dirty="0"/>
              <a:t>Invitations to parents to come ... </a:t>
            </a:r>
          </a:p>
        </p:txBody>
      </p:sp>
    </p:spTree>
    <p:extLst>
      <p:ext uri="{BB962C8B-B14F-4D97-AF65-F5344CB8AC3E}">
        <p14:creationId xmlns:p14="http://schemas.microsoft.com/office/powerpoint/2010/main" val="143986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3FA294-B1AC-BA4F-821C-826BCE4F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15" y="1130341"/>
            <a:ext cx="4859424" cy="4913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ABCF28-0893-754B-9B5C-5DEB56690FFE}"/>
              </a:ext>
            </a:extLst>
          </p:cNvPr>
          <p:cNvSpPr txBox="1"/>
          <p:nvPr/>
        </p:nvSpPr>
        <p:spPr>
          <a:xfrm>
            <a:off x="2838032" y="419286"/>
            <a:ext cx="455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“Four House posts” of Planning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D46AA-A337-8B47-9108-1FDBCEB887B1}"/>
              </a:ext>
            </a:extLst>
          </p:cNvPr>
          <p:cNvCxnSpPr/>
          <p:nvPr/>
        </p:nvCxnSpPr>
        <p:spPr>
          <a:xfrm flipH="1">
            <a:off x="6964680" y="1493520"/>
            <a:ext cx="1905000" cy="7162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DE5367-97EF-9F44-A81D-B2B662CDDDA3}"/>
              </a:ext>
            </a:extLst>
          </p:cNvPr>
          <p:cNvSpPr txBox="1"/>
          <p:nvPr/>
        </p:nvSpPr>
        <p:spPr>
          <a:xfrm>
            <a:off x="8869680" y="1073120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have worked </a:t>
            </a:r>
          </a:p>
          <a:p>
            <a:pPr algn="ctr"/>
            <a:r>
              <a:rPr lang="en-US" b="1" dirty="0"/>
              <a:t>hard on this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DFAEE-3F81-0642-B975-67FD522831F5}"/>
              </a:ext>
            </a:extLst>
          </p:cNvPr>
          <p:cNvSpPr txBox="1"/>
          <p:nvPr/>
        </p:nvSpPr>
        <p:spPr>
          <a:xfrm>
            <a:off x="302384" y="1744980"/>
            <a:ext cx="21259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term ‘house post’ is significant in Indigenous culture.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As the foundation of a stable home for people to live in, strong house posts represent a solid structure that withstands the forces against it.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0F9EE5-11E2-3E41-A8BE-E435C0755304}"/>
              </a:ext>
            </a:extLst>
          </p:cNvPr>
          <p:cNvSpPr/>
          <p:nvPr/>
        </p:nvSpPr>
        <p:spPr>
          <a:xfrm>
            <a:off x="1917130" y="2662498"/>
            <a:ext cx="8719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3434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The Seycove community strives to </a:t>
            </a:r>
            <a:r>
              <a:rPr lang="en-US" sz="2400" dirty="0">
                <a:solidFill>
                  <a:srgbClr val="FF000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engage</a:t>
            </a:r>
            <a:r>
              <a:rPr lang="en-US" sz="2400" dirty="0">
                <a:solidFill>
                  <a:srgbClr val="343434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 its members in opportunities for collaborative innovation and learning, to build and maintain purposeful connections and relationships, and to create a safe environment in which to develop citizens of integrity.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2A0C3-67D7-D048-A429-8924A5294D30}"/>
              </a:ext>
            </a:extLst>
          </p:cNvPr>
          <p:cNvSpPr txBox="1"/>
          <p:nvPr/>
        </p:nvSpPr>
        <p:spPr>
          <a:xfrm>
            <a:off x="1917130" y="1586204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Seycove’s</a:t>
            </a:r>
            <a:r>
              <a:rPr lang="en-US" sz="2400" b="1">
                <a:solidFill>
                  <a:srgbClr val="0070C0"/>
                </a:solidFill>
                <a:latin typeface="Roboto" panose="02000000000000000000" pitchFamily="2" charset="0"/>
                <a:ea typeface="Calibri" panose="020F0502020204030204" pitchFamily="34" charset="0"/>
                <a:cs typeface="Roboto" panose="02000000000000000000" pitchFamily="2" charset="0"/>
              </a:rPr>
              <a:t> Mission Statement</a:t>
            </a:r>
            <a:endParaRPr lang="en-CA" sz="2000" b="1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96DF0-1EFD-DE4A-A377-4F2421B6B1A6}"/>
              </a:ext>
            </a:extLst>
          </p:cNvPr>
          <p:cNvSpPr txBox="1"/>
          <p:nvPr/>
        </p:nvSpPr>
        <p:spPr>
          <a:xfrm>
            <a:off x="795124" y="602243"/>
            <a:ext cx="4137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From our current posted school plan:</a:t>
            </a:r>
          </a:p>
        </p:txBody>
      </p:sp>
    </p:spTree>
    <p:extLst>
      <p:ext uri="{BB962C8B-B14F-4D97-AF65-F5344CB8AC3E}">
        <p14:creationId xmlns:p14="http://schemas.microsoft.com/office/powerpoint/2010/main" val="22528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3B93E-E27D-9940-825B-EB6B4BBD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30" y="1818132"/>
            <a:ext cx="6616700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6CAD9-ECA0-754C-8ED4-5D0A8A81D29B}"/>
              </a:ext>
            </a:extLst>
          </p:cNvPr>
          <p:cNvSpPr txBox="1"/>
          <p:nvPr/>
        </p:nvSpPr>
        <p:spPr>
          <a:xfrm>
            <a:off x="850392" y="923544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/>
              <a:t>The Big Ideas:</a:t>
            </a:r>
          </a:p>
        </p:txBody>
      </p:sp>
    </p:spTree>
    <p:extLst>
      <p:ext uri="{BB962C8B-B14F-4D97-AF65-F5344CB8AC3E}">
        <p14:creationId xmlns:p14="http://schemas.microsoft.com/office/powerpoint/2010/main" val="112689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309FF4FCC664192CBDEDF7AAB9F9F" ma:contentTypeVersion="1" ma:contentTypeDescription="Create a new document." ma:contentTypeScope="" ma:versionID="43b9681693b75327d231583db4bf451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F6BC7-445A-4162-9931-4EFDAFC00F91}"/>
</file>

<file path=customXml/itemProps2.xml><?xml version="1.0" encoding="utf-8"?>
<ds:datastoreItem xmlns:ds="http://schemas.openxmlformats.org/officeDocument/2006/customXml" ds:itemID="{EB97F1E2-AFAF-4D4C-BA59-303126EE8543}"/>
</file>

<file path=customXml/itemProps3.xml><?xml version="1.0" encoding="utf-8"?>
<ds:datastoreItem xmlns:ds="http://schemas.openxmlformats.org/officeDocument/2006/customXml" ds:itemID="{C139663D-4A32-41F2-BADD-AD744499799E}"/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1058</Words>
  <Application>Microsoft Macintosh PowerPoint</Application>
  <PresentationFormat>Widescreen</PresentationFormat>
  <Paragraphs>309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Asap</vt:lpstr>
      <vt:lpstr>Calibri</vt:lpstr>
      <vt:lpstr>Calibri Light</vt:lpstr>
      <vt:lpstr>Garamond</vt:lpstr>
      <vt:lpstr>Handlee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Mcleod</dc:creator>
  <cp:lastModifiedBy>Rob Mcleod</cp:lastModifiedBy>
  <cp:revision>47</cp:revision>
  <dcterms:created xsi:type="dcterms:W3CDTF">2019-10-06T21:02:53Z</dcterms:created>
  <dcterms:modified xsi:type="dcterms:W3CDTF">2019-11-13T02:50:02Z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0x010100C5F309FF4FCC664192CBDEDF7AAB9F9F</vt:lpwstr>
  </property>
</Properties>
</file>