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317" r:id="rId4"/>
    <p:sldId id="316" r:id="rId5"/>
    <p:sldId id="330" r:id="rId6"/>
    <p:sldId id="331" r:id="rId7"/>
    <p:sldId id="332" r:id="rId8"/>
    <p:sldId id="333" r:id="rId9"/>
    <p:sldId id="334" r:id="rId10"/>
    <p:sldId id="335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/>
    <p:restoredTop sz="81007"/>
  </p:normalViewPr>
  <p:slideViewPr>
    <p:cSldViewPr snapToGrid="0" snapToObjects="1">
      <p:cViewPr varScale="1">
        <p:scale>
          <a:sx n="115" d="100"/>
          <a:sy n="115" d="100"/>
        </p:scale>
        <p:origin x="232" y="280"/>
      </p:cViewPr>
      <p:guideLst/>
    </p:cSldViewPr>
  </p:slideViewPr>
  <p:outlineViewPr>
    <p:cViewPr>
      <p:scale>
        <a:sx n="33" d="100"/>
        <a:sy n="33" d="100"/>
      </p:scale>
      <p:origin x="0" y="-122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6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888D-7172-114C-8640-9D9EBFA2B3DC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7278-AA3E-134C-AB88-66E09759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866D-CCA7-3841-B03F-F9C7131FC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8D89C-E008-034B-BB45-797C630EC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AC23-8F72-2841-B621-48D70539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1BEF6-78D3-BA40-9321-3DC3EB0E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D714B-8EF4-D145-A4A3-0FE770D9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221-EDF2-0740-8469-404C65B2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355C-A44E-914D-A849-8A4BF6F2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410D-D292-9B49-8EDD-CFF37EB8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D148-6DEB-374A-B598-773A446A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4E50-6809-1A40-B045-1FD1A688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10C0F-F97E-3B42-A254-74642849D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1950C-B388-5745-9025-469E2438B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1A81E-62D2-D14F-8CB6-B5B36FCA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FB80-6BF1-DD4F-8A3B-9CF99C0D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D6F4-5711-3149-B815-B4BDF6EC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5359-B48E-1047-98A7-C4909072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F14F-EDCF-114D-B2C2-14997A00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E3F8-A4A1-6B46-9C60-D99FCA38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8393-BB6C-CA46-8747-78484FF2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36EF-94C5-494E-8063-9C509CDA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CEE6-12A6-7341-AFAF-3978BB9A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7740-3C2D-6346-A3A6-9546A496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EDE4-A542-A640-B41C-A8FE2D03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E06E-DDA3-3242-80EF-5FD44BDE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616D-0114-484C-A7AA-A3C45461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F24-507E-3E41-AFD2-FA12CE1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0A6-9695-014B-9584-17F06877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98E2C-396E-744F-908E-1D9FF2A50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F81C4-735F-2B48-B5C1-37E960C0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A33B-DD68-604D-AD30-23BF51C0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A75F5-95AE-824D-8963-FD6AE81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EFC4-AE68-8141-9910-BCF6E672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35EB5-337D-624C-B5B3-47F5384E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A1773-ADFE-174B-BCDE-5A061AB2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442F4-1566-6249-B2F5-DAEDA906D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CC47-1616-734B-BDBF-1C11CCF84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FB6A3-2AA5-7644-A7C7-FCC3FF04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46FE8-1BE1-6A42-A595-37FD1FD6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92D56-6F5E-3C41-993A-BCE8E442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17D6-C699-734F-9A15-47518012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51FB0-8BB9-384F-9505-C764FF01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E8FE3-00D1-7B4E-A687-64A77C4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DFB5-6659-B842-B15E-35B63CB0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13A4E-8F1C-1D4A-AC77-E045327C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3427B-0948-5144-A901-6A34E51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F9387-7874-634A-B0B2-1A2F180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E1B0-79D4-0144-B710-92A621C4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05D7-D113-CF4A-AE2C-B1364B22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44C4-EF41-D04F-95AB-A6DBE5DCF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8034C-1B0D-9243-80C1-E0D982AF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D1FFB-E108-5644-8AE9-9872897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86BDD-86B3-2C4D-B673-6AD6242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41DE-FD39-8940-A8CE-C724F3FE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8BB6D-54A2-584F-BC02-20E84D06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22921-D70C-C541-80A1-89277E9C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5F497-FCAF-534A-A047-3DA6AD76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346B-992B-9243-AD32-71259311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9B23-76DE-CE4F-B6EA-342FFB4F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12046-75C0-E843-ABAA-7AA7CF3B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A7384-0461-D14E-88D4-396F7543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32C2-7682-F04C-9BE2-19FF0249C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328E-3D30-E640-9A6B-2EE8661B525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897E-B778-254E-8B3B-FBCB1AEE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AB55-1536-424F-94DE-3C7B9803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A20D0C3-195D-4741-8628-0E6152DADE23}"/>
              </a:ext>
            </a:extLst>
          </p:cNvPr>
          <p:cNvSpPr txBox="1">
            <a:spLocks/>
          </p:cNvSpPr>
          <p:nvPr/>
        </p:nvSpPr>
        <p:spPr bwMode="auto">
          <a:xfrm>
            <a:off x="256707" y="2589822"/>
            <a:ext cx="7196767" cy="263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95250" algn="r">
              <a:lnSpc>
                <a:spcPts val="1735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Seycove PAC</a:t>
            </a:r>
            <a:r>
              <a:rPr lang="en-US" sz="5400" b="1" i="1" spc="190" dirty="0">
                <a:solidFill>
                  <a:srgbClr val="FF000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Meeting</a:t>
            </a:r>
            <a:endParaRPr lang="en-CA" sz="4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760" algn="r">
              <a:spcBef>
                <a:spcPts val="6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December 10th, 2019</a:t>
            </a:r>
            <a:endParaRPr lang="en-CA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760" algn="r">
              <a:spcBef>
                <a:spcPts val="6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Library – 7:00pm</a:t>
            </a:r>
            <a:endParaRPr lang="en-CA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7EE0DC-7831-894F-9920-60B94D9FEFA1}"/>
              </a:ext>
            </a:extLst>
          </p:cNvPr>
          <p:cNvGrpSpPr>
            <a:grpSpLocks/>
          </p:cNvGrpSpPr>
          <p:nvPr/>
        </p:nvGrpSpPr>
        <p:grpSpPr bwMode="auto">
          <a:xfrm>
            <a:off x="7244861" y="1991944"/>
            <a:ext cx="4296294" cy="2638669"/>
            <a:chOff x="0" y="0"/>
            <a:chExt cx="3048" cy="18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DE0327-7027-5E44-B144-C06A53166442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13B7AF-5045-E346-A7E3-1F63588BF59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4"/>
              <a:ext cx="2732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34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F2A2F-34ED-8F48-A8CC-72F1B420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68" y="1814473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Clarification:</a:t>
            </a:r>
          </a:p>
          <a:p>
            <a:pPr marL="457200" lvl="1" indent="0">
              <a:buNone/>
            </a:pPr>
            <a:r>
              <a:rPr lang="en-US" dirty="0"/>
              <a:t>Course Description/</a:t>
            </a:r>
            <a:r>
              <a:rPr lang="en-US"/>
              <a:t>Course Outlines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Website:</a:t>
            </a:r>
          </a:p>
          <a:p>
            <a:endParaRPr lang="en-US" dirty="0"/>
          </a:p>
          <a:p>
            <a:r>
              <a:rPr lang="en-US" dirty="0"/>
              <a:t>Discussion:</a:t>
            </a:r>
          </a:p>
          <a:p>
            <a:pPr marL="457200" lvl="1" indent="0">
              <a:buNone/>
            </a:pPr>
            <a:r>
              <a:rPr lang="en-US" dirty="0"/>
              <a:t>Selling Seycove</a:t>
            </a:r>
          </a:p>
          <a:p>
            <a:pPr marL="457200" lvl="1" indent="0">
              <a:buNone/>
            </a:pPr>
            <a:r>
              <a:rPr lang="en-US" dirty="0"/>
              <a:t>Who is our audience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1279A-440B-F449-AA18-F868050A97F5}"/>
              </a:ext>
            </a:extLst>
          </p:cNvPr>
          <p:cNvSpPr txBox="1"/>
          <p:nvPr/>
        </p:nvSpPr>
        <p:spPr>
          <a:xfrm rot="19815430">
            <a:off x="1929162" y="1141390"/>
            <a:ext cx="176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101 ...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C93B-EC75-9C49-B32E-F5CCFE98FBA9}"/>
              </a:ext>
            </a:extLst>
          </p:cNvPr>
          <p:cNvSpPr txBox="1"/>
          <p:nvPr/>
        </p:nvSpPr>
        <p:spPr>
          <a:xfrm>
            <a:off x="831372" y="747131"/>
            <a:ext cx="15772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Part 3: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116C3-DDCB-814F-8C78-218B99ADE445}"/>
              </a:ext>
            </a:extLst>
          </p:cNvPr>
          <p:cNvSpPr txBox="1"/>
          <p:nvPr/>
        </p:nvSpPr>
        <p:spPr>
          <a:xfrm>
            <a:off x="2029731" y="1271044"/>
            <a:ext cx="474880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</a:rPr>
              <a:t>AGENDA </a:t>
            </a:r>
            <a:r>
              <a:rPr lang="en-US" sz="2800" b="1" i="1" dirty="0">
                <a:solidFill>
                  <a:schemeClr val="accent1"/>
                </a:solidFill>
              </a:rPr>
              <a:t>(continued):</a:t>
            </a:r>
            <a:endParaRPr lang="en-CA" sz="4000" i="1" dirty="0">
              <a:solidFill>
                <a:schemeClr val="accent1"/>
              </a:solidFill>
            </a:endParaRPr>
          </a:p>
          <a:p>
            <a:pPr lvl="1"/>
            <a:r>
              <a:rPr lang="en-US" sz="4000" dirty="0"/>
              <a:t> </a:t>
            </a:r>
            <a:endParaRPr lang="en-CA" sz="4000" dirty="0"/>
          </a:p>
          <a:p>
            <a:r>
              <a:rPr lang="en-US" sz="3200" dirty="0"/>
              <a:t>7)  Seycove Auction Update</a:t>
            </a:r>
            <a:endParaRPr lang="en-CA" sz="3200" dirty="0"/>
          </a:p>
          <a:p>
            <a:r>
              <a:rPr lang="en-US" sz="3200" dirty="0"/>
              <a:t>8)  New Business </a:t>
            </a:r>
            <a:endParaRPr lang="en-CA" sz="3200" dirty="0"/>
          </a:p>
          <a:p>
            <a:endParaRPr lang="en-US" sz="3200" dirty="0"/>
          </a:p>
          <a:p>
            <a:r>
              <a:rPr lang="en-US" sz="3200" dirty="0"/>
              <a:t>... Close</a:t>
            </a:r>
            <a:endParaRPr lang="en-CA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boriginalbc.com/assets/corporate/Tsleil-waututh.jpg">
            <a:extLst>
              <a:ext uri="{FF2B5EF4-FFF2-40B4-BE49-F238E27FC236}">
                <a16:creationId xmlns:a16="http://schemas.microsoft.com/office/drawing/2014/main" id="{00AB84A6-D092-954E-A848-4CAFB8B3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71" y="4070043"/>
            <a:ext cx="1524240" cy="20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35F07-F40B-6A4D-A4BA-E1DC9D56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5" y="285445"/>
            <a:ext cx="3011659" cy="2281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85349-2A2E-A741-B62E-921CF6B3D1E2}"/>
              </a:ext>
            </a:extLst>
          </p:cNvPr>
          <p:cNvSpPr txBox="1"/>
          <p:nvPr/>
        </p:nvSpPr>
        <p:spPr>
          <a:xfrm>
            <a:off x="1505452" y="3112180"/>
            <a:ext cx="8836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andlee" panose="02000000000000000000" pitchFamily="2" charset="77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21239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29E2DC-3C77-4746-ACDC-E3CE0E560ABE}"/>
              </a:ext>
            </a:extLst>
          </p:cNvPr>
          <p:cNvSpPr txBox="1"/>
          <p:nvPr/>
        </p:nvSpPr>
        <p:spPr>
          <a:xfrm>
            <a:off x="1782304" y="1549832"/>
            <a:ext cx="67262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AGENDA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pPr lvl="0"/>
            <a:r>
              <a:rPr lang="en-US" i="1" dirty="0"/>
              <a:t>Introductions ... </a:t>
            </a:r>
          </a:p>
          <a:p>
            <a:pPr lvl="0"/>
            <a:endParaRPr lang="en-CA" dirty="0"/>
          </a:p>
          <a:p>
            <a:r>
              <a:rPr lang="en-US" dirty="0"/>
              <a:t>1)  Approval of agenda &amp; minutes</a:t>
            </a:r>
            <a:endParaRPr lang="en-CA" dirty="0"/>
          </a:p>
          <a:p>
            <a:pPr lvl="0"/>
            <a:r>
              <a:rPr lang="en-US" dirty="0"/>
              <a:t>2)  Guest Speaker from </a:t>
            </a:r>
            <a:r>
              <a:rPr lang="en-US" dirty="0" err="1"/>
              <a:t>Stongs</a:t>
            </a:r>
            <a:r>
              <a:rPr lang="en-US" dirty="0"/>
              <a:t> about rebate, John </a:t>
            </a:r>
            <a:r>
              <a:rPr lang="en-US" dirty="0" err="1"/>
              <a:t>Roden</a:t>
            </a:r>
            <a:endParaRPr lang="en-CA" dirty="0"/>
          </a:p>
          <a:p>
            <a:pPr lvl="0"/>
            <a:r>
              <a:rPr lang="en-US" dirty="0"/>
              <a:t>3)  Student Speakers – re vaping</a:t>
            </a:r>
            <a:endParaRPr lang="en-CA" dirty="0"/>
          </a:p>
          <a:p>
            <a:r>
              <a:rPr lang="en-US" dirty="0"/>
              <a:t>5)  Treasurer’s report &amp; Budget discussion / vote – Dan </a:t>
            </a:r>
            <a:r>
              <a:rPr lang="en-US" dirty="0" err="1"/>
              <a:t>Dandar</a:t>
            </a:r>
            <a:r>
              <a:rPr lang="en-US" dirty="0"/>
              <a:t> </a:t>
            </a:r>
            <a:endParaRPr lang="en-CA" dirty="0"/>
          </a:p>
          <a:p>
            <a:r>
              <a:rPr lang="en-US" dirty="0"/>
              <a:t>6)  Principal’s report – Mr. Rob McLeod</a:t>
            </a:r>
            <a:endParaRPr lang="en-CA" dirty="0"/>
          </a:p>
          <a:p>
            <a:r>
              <a:rPr lang="en-US" dirty="0"/>
              <a:t>	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endParaRPr lang="en-CA" dirty="0"/>
          </a:p>
          <a:p>
            <a:r>
              <a:rPr lang="en-US" dirty="0"/>
              <a:t>	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04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6C2F7-E70E-074E-AAF2-3D06AD57F488}"/>
              </a:ext>
            </a:extLst>
          </p:cNvPr>
          <p:cNvSpPr txBox="1"/>
          <p:nvPr/>
        </p:nvSpPr>
        <p:spPr>
          <a:xfrm>
            <a:off x="3657600" y="2820692"/>
            <a:ext cx="514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Principal’s Report ...</a:t>
            </a:r>
          </a:p>
        </p:txBody>
      </p:sp>
    </p:spTree>
    <p:extLst>
      <p:ext uri="{BB962C8B-B14F-4D97-AF65-F5344CB8AC3E}">
        <p14:creationId xmlns:p14="http://schemas.microsoft.com/office/powerpoint/2010/main" val="199221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3B93E-E27D-9940-825B-EB6B4BBD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88" y="2353391"/>
            <a:ext cx="6616700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6CAD9-ECA0-754C-8ED4-5D0A8A81D29B}"/>
              </a:ext>
            </a:extLst>
          </p:cNvPr>
          <p:cNvSpPr txBox="1"/>
          <p:nvPr/>
        </p:nvSpPr>
        <p:spPr>
          <a:xfrm>
            <a:off x="1296440" y="1707060"/>
            <a:ext cx="272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/>
              <a:t>i. School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888B-6471-AC41-A0A2-8EAFE5CB89BC}"/>
              </a:ext>
            </a:extLst>
          </p:cNvPr>
          <p:cNvSpPr txBox="1"/>
          <p:nvPr/>
        </p:nvSpPr>
        <p:spPr>
          <a:xfrm>
            <a:off x="669072" y="552898"/>
            <a:ext cx="15772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Part 1: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6E1F13-B784-A648-A258-CD9FFFF57D68}"/>
              </a:ext>
            </a:extLst>
          </p:cNvPr>
          <p:cNvSpPr txBox="1"/>
          <p:nvPr/>
        </p:nvSpPr>
        <p:spPr>
          <a:xfrm>
            <a:off x="1487944" y="1211611"/>
            <a:ext cx="311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ii. What is our lens?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6AB8-E25B-0B45-95FF-17A2EA736FBE}"/>
              </a:ext>
            </a:extLst>
          </p:cNvPr>
          <p:cNvSpPr txBox="1"/>
          <p:nvPr/>
        </p:nvSpPr>
        <p:spPr>
          <a:xfrm>
            <a:off x="2301241" y="222504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compassionate / empathetic / authentic / sincere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Inclusive / respectful / personalized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Competent / knowledgeable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Encouraging /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Passionate  / dynamic / enthusiastic / inspirational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Communication: clarity / good listener / responsive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Real / humble / reflective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Safe / kind / forgiving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Engaged / Creative / Relevant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Fair / accountable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Funny / Relatable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C3ACB-A819-064E-8AF0-8048673B0B03}"/>
              </a:ext>
            </a:extLst>
          </p:cNvPr>
          <p:cNvSpPr txBox="1"/>
          <p:nvPr/>
        </p:nvSpPr>
        <p:spPr>
          <a:xfrm>
            <a:off x="2301241" y="1767841"/>
            <a:ext cx="446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Our Master Teacher Competencies: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3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E42D9-993E-EC4A-9698-62C95BFA8344}"/>
              </a:ext>
            </a:extLst>
          </p:cNvPr>
          <p:cNvSpPr txBox="1"/>
          <p:nvPr/>
        </p:nvSpPr>
        <p:spPr>
          <a:xfrm>
            <a:off x="1645920" y="1117724"/>
            <a:ext cx="7852086" cy="3983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"/>
              </a:spcBef>
              <a:buFont typeface="Arial"/>
              <a:buChar char="•"/>
            </a:pPr>
            <a:endParaRPr lang="en-CA" sz="2800" dirty="0">
              <a:latin typeface="Times New Roman"/>
              <a:cs typeface="Times New Roman"/>
            </a:endParaRPr>
          </a:p>
          <a:p>
            <a:pPr marL="6803"/>
            <a:r>
              <a:rPr lang="en-CA" sz="2800" b="1" spc="-88" dirty="0">
                <a:latin typeface="Arial"/>
                <a:cs typeface="Arial"/>
              </a:rPr>
              <a:t>iii. A </a:t>
            </a:r>
            <a:r>
              <a:rPr lang="en-CA" sz="2800" b="1" spc="-48" dirty="0">
                <a:latin typeface="Arial"/>
                <a:cs typeface="Arial"/>
              </a:rPr>
              <a:t>working </a:t>
            </a:r>
            <a:r>
              <a:rPr lang="en-CA" sz="2800" b="1" spc="-46" dirty="0">
                <a:latin typeface="Arial"/>
                <a:cs typeface="Arial"/>
              </a:rPr>
              <a:t>group</a:t>
            </a:r>
            <a:r>
              <a:rPr lang="en-CA" sz="2800" b="1" spc="5" dirty="0">
                <a:latin typeface="Arial"/>
                <a:cs typeface="Arial"/>
              </a:rPr>
              <a:t> </a:t>
            </a:r>
            <a:r>
              <a:rPr lang="en-CA" sz="2800" b="1" spc="-64" dirty="0">
                <a:latin typeface="Arial"/>
                <a:cs typeface="Arial"/>
              </a:rPr>
              <a:t>is:</a:t>
            </a:r>
          </a:p>
          <a:p>
            <a:pPr marL="6803"/>
            <a:endParaRPr lang="en-CA" sz="2800" dirty="0">
              <a:latin typeface="Arial"/>
              <a:cs typeface="Arial"/>
            </a:endParaRPr>
          </a:p>
          <a:p>
            <a:pPr marL="857227" indent="-95247">
              <a:spcBef>
                <a:spcPts val="64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latin typeface="Arial"/>
                <a:cs typeface="Arial"/>
              </a:rPr>
              <a:t>a </a:t>
            </a:r>
            <a:r>
              <a:rPr lang="en-CA" sz="2400" spc="-21" dirty="0">
                <a:solidFill>
                  <a:srgbClr val="FF0000"/>
                </a:solidFill>
                <a:latin typeface="Arial"/>
                <a:cs typeface="Arial"/>
              </a:rPr>
              <a:t>collective</a:t>
            </a:r>
            <a:r>
              <a:rPr lang="en-CA" sz="2400" spc="-21" dirty="0">
                <a:latin typeface="Arial"/>
                <a:cs typeface="Arial"/>
              </a:rPr>
              <a:t> </a:t>
            </a:r>
            <a:r>
              <a:rPr lang="en-CA" sz="2400" spc="11" dirty="0">
                <a:latin typeface="Arial"/>
                <a:cs typeface="Arial"/>
              </a:rPr>
              <a:t>with </a:t>
            </a:r>
            <a:r>
              <a:rPr lang="en-CA" sz="2400" spc="-32" dirty="0">
                <a:latin typeface="Arial"/>
                <a:cs typeface="Arial"/>
              </a:rPr>
              <a:t>shared </a:t>
            </a:r>
            <a:r>
              <a:rPr lang="en-CA" sz="2400" spc="-35" dirty="0">
                <a:latin typeface="Arial"/>
                <a:cs typeface="Arial"/>
              </a:rPr>
              <a:t>focus </a:t>
            </a:r>
            <a:r>
              <a:rPr lang="en-CA" sz="2400" spc="-32" dirty="0">
                <a:latin typeface="Arial"/>
                <a:cs typeface="Arial"/>
              </a:rPr>
              <a:t>and shared</a:t>
            </a:r>
            <a:r>
              <a:rPr lang="en-CA" sz="2400" spc="-134" dirty="0">
                <a:latin typeface="Arial"/>
                <a:cs typeface="Arial"/>
              </a:rPr>
              <a:t> </a:t>
            </a:r>
            <a:r>
              <a:rPr lang="en-CA" sz="2400" spc="-37" dirty="0">
                <a:latin typeface="Arial"/>
                <a:cs typeface="Arial"/>
              </a:rPr>
              <a:t>values</a:t>
            </a:r>
            <a:endParaRPr lang="en-CA" sz="2400" dirty="0"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4" dirty="0">
                <a:latin typeface="Arial"/>
                <a:cs typeface="Arial"/>
              </a:rPr>
              <a:t>working </a:t>
            </a:r>
            <a:r>
              <a:rPr lang="en-CA" sz="2400" spc="-29" dirty="0">
                <a:latin typeface="Arial"/>
                <a:cs typeface="Arial"/>
              </a:rPr>
              <a:t>on </a:t>
            </a:r>
            <a:r>
              <a:rPr lang="en-CA" sz="2400" spc="-37" dirty="0">
                <a:latin typeface="Arial"/>
                <a:cs typeface="Arial"/>
              </a:rPr>
              <a:t>areas </a:t>
            </a:r>
            <a:r>
              <a:rPr lang="en-CA" sz="2400" spc="-13" dirty="0">
                <a:latin typeface="Arial"/>
                <a:cs typeface="Arial"/>
              </a:rPr>
              <a:t>directly related </a:t>
            </a:r>
            <a:r>
              <a:rPr lang="en-CA" sz="2400" spc="5" dirty="0">
                <a:latin typeface="Arial"/>
                <a:cs typeface="Arial"/>
              </a:rPr>
              <a:t>to </a:t>
            </a:r>
            <a:r>
              <a:rPr lang="en-CA" sz="2400" spc="-16" dirty="0">
                <a:latin typeface="Arial"/>
                <a:cs typeface="Arial"/>
              </a:rPr>
              <a:t>the </a:t>
            </a:r>
            <a:r>
              <a:rPr lang="en-CA" sz="2400" spc="-37" dirty="0">
                <a:solidFill>
                  <a:srgbClr val="FF0000"/>
                </a:solidFill>
                <a:latin typeface="Arial"/>
                <a:cs typeface="Arial"/>
              </a:rPr>
              <a:t>school</a:t>
            </a:r>
            <a:r>
              <a:rPr lang="en-CA" sz="2400" spc="-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2400" spc="-21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endParaRPr lang="en-CA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19" dirty="0">
                <a:solidFill>
                  <a:srgbClr val="FF0000"/>
                </a:solidFill>
                <a:latin typeface="Arial"/>
                <a:cs typeface="Arial"/>
              </a:rPr>
              <a:t>action </a:t>
            </a:r>
            <a:r>
              <a:rPr lang="en-CA" sz="2400" spc="-21" dirty="0">
                <a:solidFill>
                  <a:srgbClr val="FF0000"/>
                </a:solidFill>
                <a:latin typeface="Arial"/>
                <a:cs typeface="Arial"/>
              </a:rPr>
              <a:t>plan </a:t>
            </a:r>
            <a:r>
              <a:rPr lang="en-CA" sz="2400" spc="-32" dirty="0">
                <a:latin typeface="Arial"/>
                <a:cs typeface="Arial"/>
              </a:rPr>
              <a:t>focused </a:t>
            </a:r>
            <a:r>
              <a:rPr lang="en-CA" sz="2400" spc="11" dirty="0">
                <a:latin typeface="Arial"/>
                <a:cs typeface="Arial"/>
              </a:rPr>
              <a:t>with </a:t>
            </a:r>
            <a:r>
              <a:rPr lang="en-CA" sz="2400" spc="-29" dirty="0">
                <a:latin typeface="Arial"/>
                <a:cs typeface="Arial"/>
              </a:rPr>
              <a:t>concrete, </a:t>
            </a:r>
            <a:r>
              <a:rPr lang="en-CA" sz="2400" spc="-21" dirty="0">
                <a:latin typeface="Arial"/>
                <a:cs typeface="Arial"/>
              </a:rPr>
              <a:t>realizable</a:t>
            </a:r>
            <a:r>
              <a:rPr lang="en-CA" sz="2400" spc="-80" dirty="0">
                <a:latin typeface="Arial"/>
                <a:cs typeface="Arial"/>
              </a:rPr>
              <a:t> </a:t>
            </a:r>
            <a:r>
              <a:rPr lang="en-CA" sz="2400" spc="-35" dirty="0">
                <a:latin typeface="Arial"/>
                <a:cs typeface="Arial"/>
              </a:rPr>
              <a:t>goals</a:t>
            </a:r>
            <a:endParaRPr lang="en-CA" sz="2400" dirty="0"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1" dirty="0">
                <a:solidFill>
                  <a:srgbClr val="FF0000"/>
                </a:solidFill>
                <a:latin typeface="Arial"/>
                <a:cs typeface="Arial"/>
              </a:rPr>
              <a:t>collaborative</a:t>
            </a:r>
            <a:endParaRPr lang="en-CA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2" dirty="0">
                <a:latin typeface="Arial"/>
                <a:cs typeface="Arial"/>
              </a:rPr>
              <a:t>focused </a:t>
            </a:r>
            <a:r>
              <a:rPr lang="en-CA" sz="2400" spc="-29" dirty="0">
                <a:latin typeface="Arial"/>
                <a:cs typeface="Arial"/>
              </a:rPr>
              <a:t>on </a:t>
            </a:r>
            <a:r>
              <a:rPr lang="en-CA" sz="2400" spc="-8" dirty="0">
                <a:solidFill>
                  <a:srgbClr val="FF0000"/>
                </a:solidFill>
                <a:latin typeface="Arial"/>
                <a:cs typeface="Arial"/>
              </a:rPr>
              <a:t>growth </a:t>
            </a:r>
            <a:r>
              <a:rPr lang="en-CA" sz="2400" spc="-37" dirty="0">
                <a:solidFill>
                  <a:srgbClr val="FF0000"/>
                </a:solidFill>
                <a:latin typeface="Arial"/>
                <a:cs typeface="Arial"/>
              </a:rPr>
              <a:t>based</a:t>
            </a:r>
            <a:r>
              <a:rPr lang="en-CA" sz="2400" spc="-7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CA" sz="2400" spc="-27" dirty="0">
                <a:solidFill>
                  <a:srgbClr val="FF0000"/>
                </a:solidFill>
                <a:latin typeface="Arial"/>
                <a:cs typeface="Arial"/>
              </a:rPr>
              <a:t>conversation</a:t>
            </a:r>
            <a:endParaRPr lang="en-CA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4" dirty="0">
                <a:latin typeface="Arial"/>
                <a:cs typeface="Arial"/>
              </a:rPr>
              <a:t>data</a:t>
            </a:r>
            <a:r>
              <a:rPr lang="en-CA" sz="2400" spc="-8" dirty="0">
                <a:latin typeface="Arial"/>
                <a:cs typeface="Arial"/>
              </a:rPr>
              <a:t> </a:t>
            </a:r>
            <a:r>
              <a:rPr lang="en-CA" sz="2400" spc="-24" dirty="0">
                <a:latin typeface="Arial"/>
                <a:cs typeface="Arial"/>
              </a:rPr>
              <a:t>driven</a:t>
            </a:r>
            <a:endParaRPr lang="en-CA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17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CB2E35-1F3C-094D-8654-DC260F518910}"/>
              </a:ext>
            </a:extLst>
          </p:cNvPr>
          <p:cNvSpPr/>
          <p:nvPr/>
        </p:nvSpPr>
        <p:spPr>
          <a:xfrm>
            <a:off x="811219" y="615849"/>
            <a:ext cx="969323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03" marR="2721">
              <a:lnSpc>
                <a:spcPct val="107100"/>
              </a:lnSpc>
              <a:spcBef>
                <a:spcPts val="664"/>
              </a:spcBef>
            </a:pPr>
            <a:r>
              <a:rPr lang="en-CA" sz="2400" b="1" spc="-64" dirty="0">
                <a:latin typeface="Arial"/>
                <a:cs typeface="Arial"/>
              </a:rPr>
              <a:t>iv. Working Groups </a:t>
            </a:r>
            <a:r>
              <a:rPr lang="en-CA" sz="2400" b="1" spc="-13" dirty="0">
                <a:latin typeface="Arial"/>
                <a:cs typeface="Arial"/>
              </a:rPr>
              <a:t>from </a:t>
            </a:r>
            <a:r>
              <a:rPr lang="en-CA" sz="2400" b="1" spc="-24" dirty="0">
                <a:latin typeface="Arial"/>
                <a:cs typeface="Arial"/>
              </a:rPr>
              <a:t>staff Collab, November 20th</a:t>
            </a:r>
            <a:r>
              <a:rPr lang="en-CA" sz="2400" b="1" spc="-40" dirty="0">
                <a:latin typeface="Arial"/>
                <a:cs typeface="Arial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3F930-93D0-2549-8271-E514FACD0E0D}"/>
              </a:ext>
            </a:extLst>
          </p:cNvPr>
          <p:cNvSpPr txBox="1"/>
          <p:nvPr/>
        </p:nvSpPr>
        <p:spPr>
          <a:xfrm>
            <a:off x="1003610" y="1862252"/>
            <a:ext cx="9500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do we make IEP’s come alive in the classroom?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 we effectively track Technology in the school to enhance student engagement with resources?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Interdisciplinary Project Based Learning (multiple perspectives) Make learning more relevant and engaging for students?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 we get more staff and student participation and engagement in extra-curricular activities, sports and Intramurals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are the most effective Lab experiments in Junior Science?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can we use the ideas in “Empower” (book study) to create empowered learners at Seycove?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needs to be in place for students to feel engaged, safe and connected in and out of the classroom with regard to student anxiety and engagement?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F7A08-16CC-2B4A-BB02-B389BCA3B636}"/>
              </a:ext>
            </a:extLst>
          </p:cNvPr>
          <p:cNvSpPr txBox="1"/>
          <p:nvPr/>
        </p:nvSpPr>
        <p:spPr>
          <a:xfrm>
            <a:off x="1003610" y="1283774"/>
            <a:ext cx="210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Driving questions:</a:t>
            </a:r>
          </a:p>
        </p:txBody>
      </p:sp>
    </p:spTree>
    <p:extLst>
      <p:ext uri="{BB962C8B-B14F-4D97-AF65-F5344CB8AC3E}">
        <p14:creationId xmlns:p14="http://schemas.microsoft.com/office/powerpoint/2010/main" val="269003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D5698-4EC5-A943-8FB5-154EEA4FECD8}"/>
              </a:ext>
            </a:extLst>
          </p:cNvPr>
          <p:cNvSpPr txBox="1"/>
          <p:nvPr/>
        </p:nvSpPr>
        <p:spPr>
          <a:xfrm>
            <a:off x="1657443" y="1831930"/>
            <a:ext cx="78991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</a:rPr>
              <a:t>Bullet Items</a:t>
            </a:r>
            <a:endParaRPr lang="en-CA" sz="32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Staffing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Advisories update: </a:t>
            </a:r>
            <a:endParaRPr lang="en-CA" dirty="0"/>
          </a:p>
          <a:p>
            <a:pPr lvl="2"/>
            <a:r>
              <a:rPr lang="en-US" b="1" dirty="0"/>
              <a:t>... Vaping at Seycove (Rob)</a:t>
            </a:r>
          </a:p>
          <a:p>
            <a:pPr lvl="2"/>
            <a:r>
              <a:rPr lang="en-US" b="1" dirty="0"/>
              <a:t>... Cell phone advisory call for interest</a:t>
            </a:r>
          </a:p>
          <a:p>
            <a:pPr lvl="2"/>
            <a:r>
              <a:rPr lang="en-US" b="1" dirty="0"/>
              <a:t>... Attendance Advisory call for interest</a:t>
            </a:r>
          </a:p>
          <a:p>
            <a:pPr lvl="2"/>
            <a:r>
              <a:rPr lang="en-US" b="1" dirty="0"/>
              <a:t>... Technology Advisory call for interest</a:t>
            </a:r>
            <a:endParaRPr lang="en-CA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661C3-4326-4C4F-9A14-FD8A120E1647}"/>
              </a:ext>
            </a:extLst>
          </p:cNvPr>
          <p:cNvSpPr txBox="1"/>
          <p:nvPr/>
        </p:nvSpPr>
        <p:spPr>
          <a:xfrm>
            <a:off x="678475" y="847045"/>
            <a:ext cx="15772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Part 2: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0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309FF4FCC664192CBDEDF7AAB9F9F" ma:contentTypeVersion="1" ma:contentTypeDescription="Create a new document." ma:contentTypeScope="" ma:versionID="43b9681693b75327d231583db4bf45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D2B79-5450-4623-9058-375814DFCA9B}"/>
</file>

<file path=customXml/itemProps2.xml><?xml version="1.0" encoding="utf-8"?>
<ds:datastoreItem xmlns:ds="http://schemas.openxmlformats.org/officeDocument/2006/customXml" ds:itemID="{694957F6-883C-46F5-ABF7-5F8EFC0C9C81}"/>
</file>

<file path=customXml/itemProps3.xml><?xml version="1.0" encoding="utf-8"?>
<ds:datastoreItem xmlns:ds="http://schemas.openxmlformats.org/officeDocument/2006/customXml" ds:itemID="{98C4007F-7780-4152-8861-B7FA2A3E374C}"/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332</Words>
  <Application>Microsoft Macintosh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Handlee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Mcleod</dc:creator>
  <cp:lastModifiedBy>Rob Mcleod</cp:lastModifiedBy>
  <cp:revision>50</cp:revision>
  <dcterms:created xsi:type="dcterms:W3CDTF">2019-10-06T21:02:53Z</dcterms:created>
  <dcterms:modified xsi:type="dcterms:W3CDTF">2019-12-11T01:42:57Z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0x010100C5F309FF4FCC664192CBDEDF7AAB9F9F</vt:lpwstr>
  </property>
</Properties>
</file>