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media/image15.jpg" ContentType="image/jpeg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7" r:id="rId11"/>
    <p:sldId id="288" r:id="rId12"/>
    <p:sldId id="290" r:id="rId13"/>
    <p:sldId id="292" r:id="rId14"/>
    <p:sldId id="291" r:id="rId15"/>
    <p:sldId id="272" r:id="rId16"/>
    <p:sldId id="273" r:id="rId17"/>
    <p:sldId id="275" r:id="rId18"/>
    <p:sldId id="276" r:id="rId19"/>
    <p:sldId id="278" r:id="rId20"/>
    <p:sldId id="279" r:id="rId21"/>
    <p:sldId id="280" r:id="rId22"/>
    <p:sldId id="299" r:id="rId23"/>
    <p:sldId id="300" r:id="rId24"/>
    <p:sldId id="297" r:id="rId25"/>
    <p:sldId id="295" r:id="rId26"/>
    <p:sldId id="293" r:id="rId27"/>
    <p:sldId id="296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50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704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104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359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250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554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469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820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39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45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157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ts val="116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598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sd44.ca/school/carson/diplomaprogramme/Pages/default.aspx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songraham.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000" y="1905000"/>
            <a:ext cx="705607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45"/>
              </a:lnSpc>
            </a:pPr>
            <a:r>
              <a:rPr sz="4900" b="1" spc="-5" dirty="0">
                <a:solidFill>
                  <a:schemeClr val="tx1"/>
                </a:solidFill>
                <a:latin typeface="Candara" pitchFamily="34" charset="0"/>
              </a:rPr>
              <a:t>Carson Graham</a:t>
            </a:r>
            <a:r>
              <a:rPr sz="4900" b="1" spc="-5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sz="4900" b="1" dirty="0">
                <a:solidFill>
                  <a:schemeClr val="tx1"/>
                </a:solidFill>
                <a:latin typeface="Candara" pitchFamily="34" charset="0"/>
              </a:rPr>
              <a:t>Secondary</a:t>
            </a:r>
          </a:p>
        </p:txBody>
      </p:sp>
      <p:sp>
        <p:nvSpPr>
          <p:cNvPr id="6" name="object 6"/>
          <p:cNvSpPr/>
          <p:nvPr/>
        </p:nvSpPr>
        <p:spPr>
          <a:xfrm>
            <a:off x="7019925" y="693737"/>
            <a:ext cx="1368425" cy="100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112" y="550862"/>
            <a:ext cx="1295400" cy="1149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768475" y="2971800"/>
            <a:ext cx="556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ndara" pitchFamily="34" charset="0"/>
              </a:rPr>
              <a:t>Course Programming </a:t>
            </a:r>
            <a:r>
              <a:rPr lang="en-US" sz="4400" dirty="0" smtClean="0">
                <a:latin typeface="Candara" pitchFamily="34" charset="0"/>
              </a:rPr>
              <a:t>Year 5 </a:t>
            </a:r>
          </a:p>
          <a:p>
            <a:pPr algn="ctr"/>
            <a:r>
              <a:rPr lang="en-US" sz="4400" dirty="0" smtClean="0">
                <a:latin typeface="Candara" pitchFamily="34" charset="0"/>
              </a:rPr>
              <a:t>2017/2018</a:t>
            </a:r>
            <a:endParaRPr lang="en-US" sz="44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77875" y="533400"/>
            <a:ext cx="7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ndara" pitchFamily="34" charset="0"/>
              </a:rPr>
              <a:t>Dogwood Graduation Requirements 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2173274" y="1292860"/>
            <a:ext cx="5903926" cy="437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2740" algn="ctr">
              <a:lnSpc>
                <a:spcPts val="2100"/>
              </a:lnSpc>
            </a:pPr>
            <a:r>
              <a:rPr sz="1800" b="1" dirty="0">
                <a:latin typeface="Candara" pitchFamily="34" charset="0"/>
                <a:cs typeface="Arial"/>
              </a:rPr>
              <a:t>Students must earn a minimum of 80</a:t>
            </a:r>
            <a:r>
              <a:rPr sz="1800" b="1" spc="-110" dirty="0">
                <a:latin typeface="Candara" pitchFamily="34" charset="0"/>
                <a:cs typeface="Arial"/>
              </a:rPr>
              <a:t> </a:t>
            </a:r>
            <a:r>
              <a:rPr sz="1800" b="1" dirty="0">
                <a:latin typeface="Candara" pitchFamily="34" charset="0"/>
                <a:cs typeface="Arial"/>
              </a:rPr>
              <a:t>credits  52 required </a:t>
            </a:r>
            <a:r>
              <a:rPr sz="1800" b="1" dirty="0" smtClean="0">
                <a:latin typeface="Candara" pitchFamily="34" charset="0"/>
                <a:cs typeface="Arial"/>
              </a:rPr>
              <a:t>credits </a:t>
            </a:r>
            <a:r>
              <a:rPr lang="en-US" sz="1800" b="1" dirty="0" smtClean="0">
                <a:latin typeface="Candara" pitchFamily="34" charset="0"/>
                <a:cs typeface="Arial"/>
              </a:rPr>
              <a:t>+ </a:t>
            </a:r>
            <a:r>
              <a:rPr sz="1800" b="1" dirty="0" smtClean="0">
                <a:latin typeface="Candara" pitchFamily="34" charset="0"/>
                <a:cs typeface="Arial"/>
              </a:rPr>
              <a:t>28 </a:t>
            </a:r>
            <a:r>
              <a:rPr sz="1800" b="1" dirty="0">
                <a:latin typeface="Candara" pitchFamily="34" charset="0"/>
                <a:cs typeface="Arial"/>
              </a:rPr>
              <a:t>elective</a:t>
            </a:r>
            <a:r>
              <a:rPr sz="1800" b="1" spc="-105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Arial"/>
            </a:endParaRPr>
          </a:p>
          <a:p>
            <a:pPr marR="320040" algn="ctr">
              <a:lnSpc>
                <a:spcPts val="2140"/>
              </a:lnSpc>
            </a:pPr>
            <a:r>
              <a:rPr sz="1800" b="1" dirty="0">
                <a:latin typeface="Candara" pitchFamily="34" charset="0"/>
                <a:cs typeface="Arial"/>
              </a:rPr>
              <a:t>Each course earns 4</a:t>
            </a:r>
            <a:r>
              <a:rPr sz="1800" b="1" spc="-100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600" dirty="0" smtClean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Candara" pitchFamily="34" charset="0"/>
              <a:cs typeface="Times New Roman"/>
            </a:endParaRPr>
          </a:p>
          <a:p>
            <a:pPr marL="413385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English</a:t>
            </a:r>
            <a:r>
              <a:rPr sz="1600" spc="-105" dirty="0" smtClean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13385" indent="-285750">
              <a:lnSpc>
                <a:spcPct val="1000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English </a:t>
            </a:r>
            <a:r>
              <a:rPr sz="1600" spc="-50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Communications</a:t>
            </a:r>
            <a:r>
              <a:rPr sz="1600" spc="-55" dirty="0">
                <a:latin typeface="Candara" pitchFamily="34" charset="0"/>
                <a:cs typeface="Arial"/>
              </a:rPr>
              <a:t> </a:t>
            </a:r>
            <a:r>
              <a:rPr sz="1600" spc="-50" dirty="0">
                <a:latin typeface="Candara" pitchFamily="34" charset="0"/>
                <a:cs typeface="Arial"/>
              </a:rPr>
              <a:t>11</a:t>
            </a:r>
            <a:endParaRPr sz="1600" dirty="0"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2130"/>
              </a:lnSpc>
              <a:spcBef>
                <a:spcPts val="40"/>
              </a:spcBef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English </a:t>
            </a:r>
            <a:r>
              <a:rPr sz="1600" dirty="0">
                <a:latin typeface="Candara" pitchFamily="34" charset="0"/>
                <a:cs typeface="Arial"/>
              </a:rPr>
              <a:t>12 or Communications</a:t>
            </a:r>
            <a:r>
              <a:rPr sz="1600" spc="-105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12</a:t>
            </a:r>
          </a:p>
          <a:p>
            <a:pPr marL="413385" indent="-285750">
              <a:lnSpc>
                <a:spcPts val="1650"/>
              </a:lnSpc>
              <a:buFont typeface="Wingdings" panose="05000000000000000000" pitchFamily="2" charset="2"/>
              <a:buChar char="§"/>
            </a:pP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Social Studies</a:t>
            </a:r>
            <a:r>
              <a:rPr sz="1600" b="1" spc="-100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10</a:t>
            </a: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Social Studies </a:t>
            </a:r>
            <a:r>
              <a:rPr sz="1600" b="1" spc="-55" dirty="0">
                <a:solidFill>
                  <a:srgbClr val="C00000"/>
                </a:solidFill>
                <a:latin typeface="Candara" pitchFamily="34" charset="0"/>
                <a:cs typeface="Arial"/>
              </a:rPr>
              <a:t>11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or </a:t>
            </a:r>
            <a:r>
              <a:rPr sz="1600" b="1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12  </a:t>
            </a:r>
            <a:endParaRPr lang="en-CA" sz="1600" b="1" dirty="0" smtClean="0">
              <a:solidFill>
                <a:srgbClr val="C00000"/>
              </a:solidFill>
              <a:latin typeface="Candara" pitchFamily="34" charset="0"/>
              <a:cs typeface="Arial"/>
            </a:endParaRP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Science</a:t>
            </a:r>
            <a:r>
              <a:rPr sz="1600" spc="-100" dirty="0" smtClean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ts val="1639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Science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</a:t>
            </a:r>
            <a:r>
              <a:rPr sz="1600" spc="-12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12</a:t>
            </a:r>
          </a:p>
          <a:p>
            <a:pPr marL="403860" indent="-285750">
              <a:lnSpc>
                <a:spcPts val="1639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Mathematics</a:t>
            </a:r>
            <a:r>
              <a:rPr sz="1600" spc="-18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Mathematics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</a:t>
            </a:r>
            <a:r>
              <a:rPr sz="1600" spc="-120" dirty="0">
                <a:latin typeface="Candara" pitchFamily="34" charset="0"/>
                <a:cs typeface="Arial"/>
              </a:rPr>
              <a:t> </a:t>
            </a:r>
            <a:r>
              <a:rPr sz="1600" dirty="0" smtClean="0">
                <a:latin typeface="Candara" pitchFamily="34" charset="0"/>
                <a:cs typeface="Arial"/>
              </a:rPr>
              <a:t>12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03860" indent="-285750"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Candara" pitchFamily="34" charset="0"/>
                <a:cs typeface="Arial"/>
              </a:rPr>
              <a:t>Planning</a:t>
            </a:r>
            <a:r>
              <a:rPr lang="en-CA" sz="1600" spc="-100" dirty="0">
                <a:latin typeface="Candara" pitchFamily="34" charset="0"/>
                <a:cs typeface="Arial"/>
              </a:rPr>
              <a:t> </a:t>
            </a:r>
            <a:r>
              <a:rPr lang="en-CA" sz="1600" dirty="0" smtClean="0">
                <a:latin typeface="Candara" pitchFamily="34" charset="0"/>
                <a:cs typeface="Arial"/>
              </a:rPr>
              <a:t>10</a:t>
            </a:r>
            <a:endParaRPr sz="1600" dirty="0">
              <a:latin typeface="Candara" pitchFamily="34" charset="0"/>
              <a:cs typeface="Arial"/>
            </a:endParaRPr>
          </a:p>
          <a:p>
            <a:pPr marL="413385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Physical Education</a:t>
            </a:r>
            <a:r>
              <a:rPr sz="1600" spc="-10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225" marR="1727835" indent="-285750">
              <a:lnSpc>
                <a:spcPts val="16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Fine Art or</a:t>
            </a:r>
            <a:r>
              <a:rPr sz="1600" spc="-285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Applied Skill 10,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12  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1660"/>
              </a:lnSpc>
              <a:buFont typeface="Wingdings" panose="05000000000000000000" pitchFamily="2" charset="2"/>
              <a:buChar char="§"/>
              <a:tabLst>
                <a:tab pos="3785235" algn="l"/>
              </a:tabLst>
            </a:pPr>
            <a:r>
              <a:rPr sz="1600" dirty="0" smtClean="0">
                <a:latin typeface="Candara" pitchFamily="34" charset="0"/>
                <a:cs typeface="Arial"/>
              </a:rPr>
              <a:t>Graduation  </a:t>
            </a:r>
            <a:r>
              <a:rPr sz="1600" spc="15" dirty="0" smtClean="0">
                <a:latin typeface="Candara" pitchFamily="34" charset="0"/>
                <a:cs typeface="Arial"/>
              </a:rPr>
              <a:t> </a:t>
            </a:r>
            <a:r>
              <a:rPr sz="1600" spc="-5" dirty="0" smtClean="0">
                <a:latin typeface="Candara" pitchFamily="34" charset="0"/>
                <a:cs typeface="Arial"/>
              </a:rPr>
              <a:t>Transitions</a:t>
            </a:r>
            <a:r>
              <a:rPr lang="en-CA" sz="1600" spc="-5" dirty="0" smtClean="0">
                <a:latin typeface="Candara" pitchFamily="34" charset="0"/>
                <a:cs typeface="Arial"/>
              </a:rPr>
              <a:t> / Careers</a:t>
            </a:r>
            <a:r>
              <a:rPr sz="1600" spc="-5" dirty="0">
                <a:latin typeface="Candara" pitchFamily="34" charset="0"/>
                <a:cs typeface="Arial"/>
              </a:rPr>
              <a:t>	</a:t>
            </a:r>
            <a:r>
              <a:rPr sz="1600" b="1" dirty="0">
                <a:latin typeface="Candara" pitchFamily="34" charset="0"/>
                <a:cs typeface="Arial"/>
              </a:rPr>
              <a:t>52</a:t>
            </a:r>
            <a:r>
              <a:rPr sz="1600" b="1" spc="-100" dirty="0">
                <a:latin typeface="Candara" pitchFamily="34" charset="0"/>
                <a:cs typeface="Arial"/>
              </a:rPr>
              <a:t> </a:t>
            </a:r>
            <a:r>
              <a:rPr sz="1600" b="1" dirty="0">
                <a:latin typeface="Candara" pitchFamily="34" charset="0"/>
                <a:cs typeface="Arial"/>
              </a:rPr>
              <a:t>CREDITS</a:t>
            </a:r>
            <a:endParaRPr sz="1600" dirty="0">
              <a:latin typeface="Candara" pitchFamily="34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370" y="2209800"/>
            <a:ext cx="13953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REQUIRED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221740" y="5786120"/>
            <a:ext cx="1216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ndara" pitchFamily="34" charset="0"/>
                <a:cs typeface="Arial"/>
              </a:rPr>
              <a:t>ELECTIVES</a:t>
            </a:r>
            <a:endParaRPr dirty="0">
              <a:latin typeface="Candara" pitchFamily="34" charset="0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5946140" y="5786120"/>
            <a:ext cx="10534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ndara" pitchFamily="34" charset="0"/>
                <a:cs typeface="Arial"/>
              </a:rPr>
              <a:t>28</a:t>
            </a:r>
            <a:r>
              <a:rPr sz="1600" b="1" spc="-100" dirty="0">
                <a:latin typeface="Candara" pitchFamily="34" charset="0"/>
                <a:cs typeface="Arial"/>
              </a:rPr>
              <a:t> </a:t>
            </a:r>
            <a:r>
              <a:rPr sz="1600" b="1" dirty="0">
                <a:latin typeface="Candara" pitchFamily="34" charset="0"/>
                <a:cs typeface="Arial"/>
              </a:rPr>
              <a:t>CREDITS</a:t>
            </a:r>
            <a:endParaRPr sz="1600" dirty="0">
              <a:latin typeface="Candara" pitchFamily="34" charset="0"/>
              <a:cs typeface="Arial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304800" y="152400"/>
            <a:ext cx="8305800" cy="6248400"/>
          </a:xfrm>
          <a:custGeom>
            <a:avLst/>
            <a:gdLst/>
            <a:ahLst/>
            <a:cxnLst/>
            <a:rect l="l" t="t" r="r" b="b"/>
            <a:pathLst>
              <a:path w="8305800" h="6248400">
                <a:moveTo>
                  <a:pt x="0" y="0"/>
                </a:moveTo>
                <a:lnTo>
                  <a:pt x="8305793" y="0"/>
                </a:lnTo>
                <a:lnTo>
                  <a:pt x="8305793" y="6248395"/>
                </a:lnTo>
                <a:lnTo>
                  <a:pt x="0" y="624839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6631555" y="3581400"/>
            <a:ext cx="1725612" cy="172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4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875" y="533400"/>
            <a:ext cx="7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ndara" pitchFamily="34" charset="0"/>
              </a:rPr>
              <a:t>Dogwood Graduation Requirements 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173274" y="1292860"/>
            <a:ext cx="5903926" cy="437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2740" algn="ctr">
              <a:lnSpc>
                <a:spcPts val="2100"/>
              </a:lnSpc>
            </a:pPr>
            <a:r>
              <a:rPr sz="1800" b="1" dirty="0">
                <a:latin typeface="Candara" pitchFamily="34" charset="0"/>
                <a:cs typeface="Arial"/>
              </a:rPr>
              <a:t>Students must earn a minimum of 80</a:t>
            </a:r>
            <a:r>
              <a:rPr sz="1800" b="1" spc="-110" dirty="0">
                <a:latin typeface="Candara" pitchFamily="34" charset="0"/>
                <a:cs typeface="Arial"/>
              </a:rPr>
              <a:t> </a:t>
            </a:r>
            <a:r>
              <a:rPr sz="1800" b="1" dirty="0">
                <a:latin typeface="Candara" pitchFamily="34" charset="0"/>
                <a:cs typeface="Arial"/>
              </a:rPr>
              <a:t>credits  52 required </a:t>
            </a:r>
            <a:r>
              <a:rPr sz="1800" b="1" dirty="0" smtClean="0">
                <a:latin typeface="Candara" pitchFamily="34" charset="0"/>
                <a:cs typeface="Arial"/>
              </a:rPr>
              <a:t>credits </a:t>
            </a:r>
            <a:r>
              <a:rPr lang="en-US" sz="1800" b="1" dirty="0" smtClean="0">
                <a:latin typeface="Candara" pitchFamily="34" charset="0"/>
                <a:cs typeface="Arial"/>
              </a:rPr>
              <a:t>+ </a:t>
            </a:r>
            <a:r>
              <a:rPr sz="1800" b="1" dirty="0" smtClean="0">
                <a:latin typeface="Candara" pitchFamily="34" charset="0"/>
                <a:cs typeface="Arial"/>
              </a:rPr>
              <a:t>28 </a:t>
            </a:r>
            <a:r>
              <a:rPr sz="1800" b="1" dirty="0">
                <a:latin typeface="Candara" pitchFamily="34" charset="0"/>
                <a:cs typeface="Arial"/>
              </a:rPr>
              <a:t>elective</a:t>
            </a:r>
            <a:r>
              <a:rPr sz="1800" b="1" spc="-105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Arial"/>
            </a:endParaRPr>
          </a:p>
          <a:p>
            <a:pPr marR="320040" algn="ctr">
              <a:lnSpc>
                <a:spcPts val="2140"/>
              </a:lnSpc>
            </a:pPr>
            <a:r>
              <a:rPr sz="1800" b="1" dirty="0">
                <a:latin typeface="Candara" pitchFamily="34" charset="0"/>
                <a:cs typeface="Arial"/>
              </a:rPr>
              <a:t>Each course earns 4</a:t>
            </a:r>
            <a:r>
              <a:rPr sz="1800" b="1" spc="-100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600" dirty="0" smtClean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Candara" pitchFamily="34" charset="0"/>
              <a:cs typeface="Times New Roman"/>
            </a:endParaRPr>
          </a:p>
          <a:p>
            <a:pPr marL="413385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English</a:t>
            </a:r>
            <a:r>
              <a:rPr sz="1600" spc="-105" dirty="0" smtClean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13385" indent="-285750">
              <a:lnSpc>
                <a:spcPct val="1000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English </a:t>
            </a:r>
            <a:r>
              <a:rPr sz="1600" spc="-50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Communications</a:t>
            </a:r>
            <a:r>
              <a:rPr sz="1600" spc="-55" dirty="0">
                <a:latin typeface="Candara" pitchFamily="34" charset="0"/>
                <a:cs typeface="Arial"/>
              </a:rPr>
              <a:t> </a:t>
            </a:r>
            <a:r>
              <a:rPr sz="1600" spc="-50" dirty="0">
                <a:latin typeface="Candara" pitchFamily="34" charset="0"/>
                <a:cs typeface="Arial"/>
              </a:rPr>
              <a:t>11</a:t>
            </a:r>
            <a:endParaRPr sz="1600" dirty="0"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2130"/>
              </a:lnSpc>
              <a:spcBef>
                <a:spcPts val="40"/>
              </a:spcBef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English </a:t>
            </a:r>
            <a:r>
              <a:rPr sz="1600" dirty="0">
                <a:latin typeface="Candara" pitchFamily="34" charset="0"/>
                <a:cs typeface="Arial"/>
              </a:rPr>
              <a:t>12 or Communications</a:t>
            </a:r>
            <a:r>
              <a:rPr sz="1600" spc="-105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12</a:t>
            </a:r>
          </a:p>
          <a:p>
            <a:pPr marL="413385" indent="-285750">
              <a:lnSpc>
                <a:spcPts val="1650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Social Studies</a:t>
            </a:r>
            <a:r>
              <a:rPr sz="1600" spc="-10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Social Studies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</a:t>
            </a:r>
            <a:r>
              <a:rPr sz="1600" dirty="0" smtClean="0">
                <a:latin typeface="Candara" pitchFamily="34" charset="0"/>
                <a:cs typeface="Arial"/>
              </a:rPr>
              <a:t>12  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b="1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Science</a:t>
            </a:r>
            <a:r>
              <a:rPr sz="1600" b="1" spc="-100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ts val="1639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A Science </a:t>
            </a:r>
            <a:r>
              <a:rPr sz="1600" b="1" spc="-55" dirty="0">
                <a:solidFill>
                  <a:srgbClr val="C00000"/>
                </a:solidFill>
                <a:latin typeface="Candara" pitchFamily="34" charset="0"/>
                <a:cs typeface="Arial"/>
              </a:rPr>
              <a:t>11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or</a:t>
            </a:r>
            <a:r>
              <a:rPr sz="1600" b="1" spc="-120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12</a:t>
            </a:r>
          </a:p>
          <a:p>
            <a:pPr marL="403860" indent="-285750">
              <a:lnSpc>
                <a:spcPts val="1639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Mathematics</a:t>
            </a:r>
            <a:r>
              <a:rPr sz="1600" spc="-18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Mathematics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</a:t>
            </a:r>
            <a:r>
              <a:rPr sz="1600" spc="-120" dirty="0">
                <a:latin typeface="Candara" pitchFamily="34" charset="0"/>
                <a:cs typeface="Arial"/>
              </a:rPr>
              <a:t> </a:t>
            </a:r>
            <a:r>
              <a:rPr sz="1600" dirty="0" smtClean="0">
                <a:latin typeface="Candara" pitchFamily="34" charset="0"/>
                <a:cs typeface="Arial"/>
              </a:rPr>
              <a:t>12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03860" indent="-285750"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Candara" pitchFamily="34" charset="0"/>
                <a:cs typeface="Arial"/>
              </a:rPr>
              <a:t>Planning</a:t>
            </a:r>
            <a:r>
              <a:rPr lang="en-CA" sz="1600" spc="-100" dirty="0">
                <a:latin typeface="Candara" pitchFamily="34" charset="0"/>
                <a:cs typeface="Arial"/>
              </a:rPr>
              <a:t> </a:t>
            </a:r>
            <a:r>
              <a:rPr lang="en-CA" sz="1600" dirty="0" smtClean="0">
                <a:latin typeface="Candara" pitchFamily="34" charset="0"/>
                <a:cs typeface="Arial"/>
              </a:rPr>
              <a:t>10</a:t>
            </a:r>
            <a:endParaRPr sz="1600" dirty="0">
              <a:latin typeface="Candara" pitchFamily="34" charset="0"/>
              <a:cs typeface="Arial"/>
            </a:endParaRPr>
          </a:p>
          <a:p>
            <a:pPr marL="413385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Physical Education</a:t>
            </a:r>
            <a:r>
              <a:rPr sz="1600" spc="-10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225" marR="1727835" indent="-285750">
              <a:lnSpc>
                <a:spcPts val="16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Fine Art or</a:t>
            </a:r>
            <a:r>
              <a:rPr sz="1600" spc="-285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Applied Skill 10,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12  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1660"/>
              </a:lnSpc>
              <a:buFont typeface="Wingdings" panose="05000000000000000000" pitchFamily="2" charset="2"/>
              <a:buChar char="§"/>
              <a:tabLst>
                <a:tab pos="3785235" algn="l"/>
              </a:tabLst>
            </a:pPr>
            <a:r>
              <a:rPr sz="1600" dirty="0" smtClean="0">
                <a:latin typeface="Candara" pitchFamily="34" charset="0"/>
                <a:cs typeface="Arial"/>
              </a:rPr>
              <a:t>Graduation  </a:t>
            </a:r>
            <a:r>
              <a:rPr sz="1600" spc="15" dirty="0" smtClean="0">
                <a:latin typeface="Candara" pitchFamily="34" charset="0"/>
                <a:cs typeface="Arial"/>
              </a:rPr>
              <a:t> </a:t>
            </a:r>
            <a:r>
              <a:rPr sz="1600" spc="-5" dirty="0" smtClean="0">
                <a:latin typeface="Candara" pitchFamily="34" charset="0"/>
                <a:cs typeface="Arial"/>
              </a:rPr>
              <a:t>Transitions</a:t>
            </a:r>
            <a:r>
              <a:rPr lang="en-CA" sz="1600" spc="-5" dirty="0" smtClean="0">
                <a:latin typeface="Candara" pitchFamily="34" charset="0"/>
                <a:cs typeface="Arial"/>
              </a:rPr>
              <a:t> / Careers</a:t>
            </a:r>
            <a:r>
              <a:rPr sz="1600" spc="-5" dirty="0">
                <a:latin typeface="Candara" pitchFamily="34" charset="0"/>
                <a:cs typeface="Arial"/>
              </a:rPr>
              <a:t>	</a:t>
            </a:r>
            <a:r>
              <a:rPr sz="1600" b="1" dirty="0">
                <a:latin typeface="Candara" pitchFamily="34" charset="0"/>
                <a:cs typeface="Arial"/>
              </a:rPr>
              <a:t>52</a:t>
            </a:r>
            <a:r>
              <a:rPr sz="1600" b="1" spc="-100" dirty="0">
                <a:latin typeface="Candara" pitchFamily="34" charset="0"/>
                <a:cs typeface="Arial"/>
              </a:rPr>
              <a:t> </a:t>
            </a:r>
            <a:r>
              <a:rPr sz="1600" b="1" dirty="0">
                <a:latin typeface="Candara" pitchFamily="34" charset="0"/>
                <a:cs typeface="Arial"/>
              </a:rPr>
              <a:t>CREDITS</a:t>
            </a:r>
            <a:endParaRPr sz="1600" dirty="0">
              <a:latin typeface="Candara" pitchFamily="34" charset="0"/>
              <a:cs typeface="Arial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304800" y="152400"/>
            <a:ext cx="8305800" cy="6248400"/>
          </a:xfrm>
          <a:custGeom>
            <a:avLst/>
            <a:gdLst/>
            <a:ahLst/>
            <a:cxnLst/>
            <a:rect l="l" t="t" r="r" b="b"/>
            <a:pathLst>
              <a:path w="8305800" h="6248400">
                <a:moveTo>
                  <a:pt x="0" y="0"/>
                </a:moveTo>
                <a:lnTo>
                  <a:pt x="8305793" y="0"/>
                </a:lnTo>
                <a:lnTo>
                  <a:pt x="8305793" y="6248395"/>
                </a:lnTo>
                <a:lnTo>
                  <a:pt x="0" y="624839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132370" y="2209800"/>
            <a:ext cx="13953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REQUIRED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221740" y="5786120"/>
            <a:ext cx="1216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ndara" pitchFamily="34" charset="0"/>
                <a:cs typeface="Arial"/>
              </a:rPr>
              <a:t>ELECTIVES</a:t>
            </a:r>
            <a:endParaRPr dirty="0">
              <a:latin typeface="Candara" pitchFamily="34" charset="0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946140" y="5786120"/>
            <a:ext cx="10534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ndara" pitchFamily="34" charset="0"/>
                <a:cs typeface="Arial"/>
              </a:rPr>
              <a:t>28</a:t>
            </a:r>
            <a:r>
              <a:rPr sz="1600" b="1" spc="-100" dirty="0">
                <a:latin typeface="Candara" pitchFamily="34" charset="0"/>
                <a:cs typeface="Arial"/>
              </a:rPr>
              <a:t> </a:t>
            </a:r>
            <a:r>
              <a:rPr sz="1600" b="1" dirty="0">
                <a:latin typeface="Candara" pitchFamily="34" charset="0"/>
                <a:cs typeface="Arial"/>
              </a:rPr>
              <a:t>CREDITS</a:t>
            </a:r>
            <a:endParaRPr sz="1600" dirty="0">
              <a:latin typeface="Candara" pitchFamily="34" charset="0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6631555" y="3581400"/>
            <a:ext cx="1725612" cy="172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2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875" y="533400"/>
            <a:ext cx="7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ndara" pitchFamily="34" charset="0"/>
              </a:rPr>
              <a:t>Dogwood Graduation Requirements 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173274" y="1292860"/>
            <a:ext cx="5903926" cy="437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2740" algn="ctr">
              <a:lnSpc>
                <a:spcPts val="2100"/>
              </a:lnSpc>
            </a:pPr>
            <a:r>
              <a:rPr sz="1800" b="1" dirty="0">
                <a:latin typeface="Candara" pitchFamily="34" charset="0"/>
                <a:cs typeface="Arial"/>
              </a:rPr>
              <a:t>Students must earn a minimum of 80</a:t>
            </a:r>
            <a:r>
              <a:rPr sz="1800" b="1" spc="-110" dirty="0">
                <a:latin typeface="Candara" pitchFamily="34" charset="0"/>
                <a:cs typeface="Arial"/>
              </a:rPr>
              <a:t> </a:t>
            </a:r>
            <a:r>
              <a:rPr sz="1800" b="1" dirty="0">
                <a:latin typeface="Candara" pitchFamily="34" charset="0"/>
                <a:cs typeface="Arial"/>
              </a:rPr>
              <a:t>credits  52 required </a:t>
            </a:r>
            <a:r>
              <a:rPr sz="1800" b="1" dirty="0" smtClean="0">
                <a:latin typeface="Candara" pitchFamily="34" charset="0"/>
                <a:cs typeface="Arial"/>
              </a:rPr>
              <a:t>credits </a:t>
            </a:r>
            <a:r>
              <a:rPr lang="en-US" sz="1800" b="1" dirty="0" smtClean="0">
                <a:latin typeface="Candara" pitchFamily="34" charset="0"/>
                <a:cs typeface="Arial"/>
              </a:rPr>
              <a:t>+ </a:t>
            </a:r>
            <a:r>
              <a:rPr sz="1800" b="1" dirty="0" smtClean="0">
                <a:latin typeface="Candara" pitchFamily="34" charset="0"/>
                <a:cs typeface="Arial"/>
              </a:rPr>
              <a:t>28 </a:t>
            </a:r>
            <a:r>
              <a:rPr sz="1800" b="1" dirty="0">
                <a:latin typeface="Candara" pitchFamily="34" charset="0"/>
                <a:cs typeface="Arial"/>
              </a:rPr>
              <a:t>elective</a:t>
            </a:r>
            <a:r>
              <a:rPr sz="1800" b="1" spc="-105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Arial"/>
            </a:endParaRPr>
          </a:p>
          <a:p>
            <a:pPr marR="320040" algn="ctr">
              <a:lnSpc>
                <a:spcPts val="2140"/>
              </a:lnSpc>
            </a:pPr>
            <a:r>
              <a:rPr sz="1800" b="1" dirty="0">
                <a:latin typeface="Candara" pitchFamily="34" charset="0"/>
                <a:cs typeface="Arial"/>
              </a:rPr>
              <a:t>Each course earns 4</a:t>
            </a:r>
            <a:r>
              <a:rPr sz="1800" b="1" spc="-100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600" dirty="0" smtClean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Candara" pitchFamily="34" charset="0"/>
              <a:cs typeface="Times New Roman"/>
            </a:endParaRPr>
          </a:p>
          <a:p>
            <a:pPr marL="413385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English</a:t>
            </a:r>
            <a:r>
              <a:rPr sz="1600" spc="-105" dirty="0" smtClean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13385" indent="-285750">
              <a:lnSpc>
                <a:spcPct val="1000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English </a:t>
            </a:r>
            <a:r>
              <a:rPr sz="1600" spc="-50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Communications</a:t>
            </a:r>
            <a:r>
              <a:rPr sz="1600" spc="-55" dirty="0">
                <a:latin typeface="Candara" pitchFamily="34" charset="0"/>
                <a:cs typeface="Arial"/>
              </a:rPr>
              <a:t> </a:t>
            </a:r>
            <a:r>
              <a:rPr sz="1600" spc="-50" dirty="0">
                <a:latin typeface="Candara" pitchFamily="34" charset="0"/>
                <a:cs typeface="Arial"/>
              </a:rPr>
              <a:t>11</a:t>
            </a:r>
            <a:endParaRPr sz="1600" dirty="0"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2130"/>
              </a:lnSpc>
              <a:spcBef>
                <a:spcPts val="40"/>
              </a:spcBef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English </a:t>
            </a:r>
            <a:r>
              <a:rPr sz="1600" dirty="0">
                <a:latin typeface="Candara" pitchFamily="34" charset="0"/>
                <a:cs typeface="Arial"/>
              </a:rPr>
              <a:t>12 or Communications</a:t>
            </a:r>
            <a:r>
              <a:rPr sz="1600" spc="-105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12</a:t>
            </a:r>
          </a:p>
          <a:p>
            <a:pPr marL="413385" indent="-285750">
              <a:lnSpc>
                <a:spcPts val="1650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Social Studies</a:t>
            </a:r>
            <a:r>
              <a:rPr sz="1600" spc="-10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Social Studies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</a:t>
            </a:r>
            <a:r>
              <a:rPr sz="1600" dirty="0" smtClean="0">
                <a:latin typeface="Candara" pitchFamily="34" charset="0"/>
                <a:cs typeface="Arial"/>
              </a:rPr>
              <a:t>12  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Science</a:t>
            </a:r>
            <a:r>
              <a:rPr sz="1600" spc="-100" dirty="0" smtClean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ts val="1639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Science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</a:t>
            </a:r>
            <a:r>
              <a:rPr sz="1600" spc="-12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12</a:t>
            </a:r>
          </a:p>
          <a:p>
            <a:pPr marL="403860" indent="-285750">
              <a:lnSpc>
                <a:spcPts val="1639"/>
              </a:lnSpc>
              <a:buFont typeface="Wingdings" panose="05000000000000000000" pitchFamily="2" charset="2"/>
              <a:buChar char="§"/>
            </a:pP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A Mathematics</a:t>
            </a:r>
            <a:r>
              <a:rPr sz="1600" b="1" spc="-180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A Mathematics </a:t>
            </a:r>
            <a:r>
              <a:rPr sz="1600" b="1" spc="-55" dirty="0">
                <a:solidFill>
                  <a:srgbClr val="C00000"/>
                </a:solidFill>
                <a:latin typeface="Candara" pitchFamily="34" charset="0"/>
                <a:cs typeface="Arial"/>
              </a:rPr>
              <a:t>11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or</a:t>
            </a:r>
            <a:r>
              <a:rPr sz="1600" b="1" spc="-120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12</a:t>
            </a:r>
            <a:endParaRPr lang="en-CA" sz="1600" b="1" dirty="0">
              <a:solidFill>
                <a:srgbClr val="C00000"/>
              </a:solidFill>
              <a:latin typeface="Candara" pitchFamily="34" charset="0"/>
              <a:cs typeface="Arial"/>
            </a:endParaRPr>
          </a:p>
          <a:p>
            <a:pPr marL="403860" indent="-285750"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Candara" pitchFamily="34" charset="0"/>
                <a:cs typeface="Arial"/>
              </a:rPr>
              <a:t>Planning</a:t>
            </a:r>
            <a:r>
              <a:rPr lang="en-CA" sz="1600" spc="-100" dirty="0">
                <a:latin typeface="Candara" pitchFamily="34" charset="0"/>
                <a:cs typeface="Arial"/>
              </a:rPr>
              <a:t> </a:t>
            </a:r>
            <a:r>
              <a:rPr lang="en-CA" sz="1600" dirty="0" smtClean="0">
                <a:latin typeface="Candara" pitchFamily="34" charset="0"/>
                <a:cs typeface="Arial"/>
              </a:rPr>
              <a:t>10</a:t>
            </a:r>
            <a:endParaRPr sz="1600" b="1" dirty="0" smtClean="0">
              <a:solidFill>
                <a:srgbClr val="C00000"/>
              </a:solidFill>
              <a:latin typeface="Candara" pitchFamily="34" charset="0"/>
              <a:cs typeface="Arial"/>
            </a:endParaRPr>
          </a:p>
          <a:p>
            <a:pPr marL="413385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Physical </a:t>
            </a:r>
            <a:r>
              <a:rPr sz="1600" dirty="0">
                <a:latin typeface="Candara" pitchFamily="34" charset="0"/>
                <a:cs typeface="Arial"/>
              </a:rPr>
              <a:t>Education</a:t>
            </a:r>
            <a:r>
              <a:rPr sz="1600" spc="-10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225" marR="1727835" indent="-285750">
              <a:lnSpc>
                <a:spcPts val="16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Fine Art or</a:t>
            </a:r>
            <a:r>
              <a:rPr sz="1600" spc="-285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Applied Skill 10,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12  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1660"/>
              </a:lnSpc>
              <a:buFont typeface="Wingdings" panose="05000000000000000000" pitchFamily="2" charset="2"/>
              <a:buChar char="§"/>
              <a:tabLst>
                <a:tab pos="3785235" algn="l"/>
              </a:tabLst>
            </a:pPr>
            <a:r>
              <a:rPr sz="1600" dirty="0" smtClean="0">
                <a:latin typeface="Candara" pitchFamily="34" charset="0"/>
                <a:cs typeface="Arial"/>
              </a:rPr>
              <a:t>Graduation  </a:t>
            </a:r>
            <a:r>
              <a:rPr sz="1600" spc="15" dirty="0" smtClean="0">
                <a:latin typeface="Candara" pitchFamily="34" charset="0"/>
                <a:cs typeface="Arial"/>
              </a:rPr>
              <a:t> </a:t>
            </a:r>
            <a:r>
              <a:rPr sz="1600" spc="-5" dirty="0" smtClean="0">
                <a:latin typeface="Candara" pitchFamily="34" charset="0"/>
                <a:cs typeface="Arial"/>
              </a:rPr>
              <a:t>Transitions</a:t>
            </a:r>
            <a:r>
              <a:rPr lang="en-CA" sz="1600" spc="-5" dirty="0" smtClean="0">
                <a:latin typeface="Candara" pitchFamily="34" charset="0"/>
                <a:cs typeface="Arial"/>
              </a:rPr>
              <a:t> / Careers</a:t>
            </a:r>
            <a:r>
              <a:rPr sz="1600" spc="-5" dirty="0" smtClean="0">
                <a:latin typeface="Candara" pitchFamily="34" charset="0"/>
                <a:cs typeface="Arial"/>
              </a:rPr>
              <a:t>	</a:t>
            </a:r>
            <a:r>
              <a:rPr sz="1600" b="1" dirty="0" smtClean="0">
                <a:latin typeface="Candara" pitchFamily="34" charset="0"/>
                <a:cs typeface="Arial"/>
              </a:rPr>
              <a:t>52</a:t>
            </a:r>
            <a:r>
              <a:rPr sz="1600" b="1" spc="-100" dirty="0" smtClean="0">
                <a:latin typeface="Candara" pitchFamily="34" charset="0"/>
                <a:cs typeface="Arial"/>
              </a:rPr>
              <a:t> </a:t>
            </a:r>
            <a:r>
              <a:rPr sz="1600" b="1" dirty="0" smtClean="0">
                <a:latin typeface="Candara" pitchFamily="34" charset="0"/>
                <a:cs typeface="Arial"/>
              </a:rPr>
              <a:t>CREDITS</a:t>
            </a:r>
            <a:endParaRPr sz="1600" dirty="0">
              <a:latin typeface="Candara" pitchFamily="34" charset="0"/>
              <a:cs typeface="Arial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304800" y="152400"/>
            <a:ext cx="8305800" cy="6248400"/>
          </a:xfrm>
          <a:custGeom>
            <a:avLst/>
            <a:gdLst/>
            <a:ahLst/>
            <a:cxnLst/>
            <a:rect l="l" t="t" r="r" b="b"/>
            <a:pathLst>
              <a:path w="8305800" h="6248400">
                <a:moveTo>
                  <a:pt x="0" y="0"/>
                </a:moveTo>
                <a:lnTo>
                  <a:pt x="8305793" y="0"/>
                </a:lnTo>
                <a:lnTo>
                  <a:pt x="8305793" y="6248395"/>
                </a:lnTo>
                <a:lnTo>
                  <a:pt x="0" y="624839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132370" y="2209800"/>
            <a:ext cx="13953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REQUIRED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221740" y="5786120"/>
            <a:ext cx="1216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ndara" pitchFamily="34" charset="0"/>
                <a:cs typeface="Arial"/>
              </a:rPr>
              <a:t>ELECTIVES</a:t>
            </a:r>
            <a:endParaRPr dirty="0">
              <a:latin typeface="Candara" pitchFamily="34" charset="0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946140" y="5786120"/>
            <a:ext cx="10534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ndara" pitchFamily="34" charset="0"/>
                <a:cs typeface="Arial"/>
              </a:rPr>
              <a:t>28</a:t>
            </a:r>
            <a:r>
              <a:rPr sz="1600" b="1" spc="-100" dirty="0">
                <a:latin typeface="Candara" pitchFamily="34" charset="0"/>
                <a:cs typeface="Arial"/>
              </a:rPr>
              <a:t> </a:t>
            </a:r>
            <a:r>
              <a:rPr sz="1600" b="1" dirty="0">
                <a:latin typeface="Candara" pitchFamily="34" charset="0"/>
                <a:cs typeface="Arial"/>
              </a:rPr>
              <a:t>CREDITS</a:t>
            </a:r>
            <a:endParaRPr sz="1600" dirty="0">
              <a:latin typeface="Candara" pitchFamily="34" charset="0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6631555" y="3581400"/>
            <a:ext cx="1725612" cy="172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4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875" y="533400"/>
            <a:ext cx="7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ndara" pitchFamily="34" charset="0"/>
              </a:rPr>
              <a:t>Dogwood Graduation Requirements 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173274" y="1292860"/>
            <a:ext cx="5903926" cy="437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2740" algn="ctr">
              <a:lnSpc>
                <a:spcPts val="2100"/>
              </a:lnSpc>
            </a:pPr>
            <a:r>
              <a:rPr sz="1800" b="1" dirty="0">
                <a:latin typeface="Candara" pitchFamily="34" charset="0"/>
                <a:cs typeface="Arial"/>
              </a:rPr>
              <a:t>Students must earn a minimum of 80</a:t>
            </a:r>
            <a:r>
              <a:rPr sz="1800" b="1" spc="-110" dirty="0">
                <a:latin typeface="Candara" pitchFamily="34" charset="0"/>
                <a:cs typeface="Arial"/>
              </a:rPr>
              <a:t> </a:t>
            </a:r>
            <a:r>
              <a:rPr sz="1800" b="1" dirty="0">
                <a:latin typeface="Candara" pitchFamily="34" charset="0"/>
                <a:cs typeface="Arial"/>
              </a:rPr>
              <a:t>credits  52 required </a:t>
            </a:r>
            <a:r>
              <a:rPr sz="1800" b="1" dirty="0" smtClean="0">
                <a:latin typeface="Candara" pitchFamily="34" charset="0"/>
                <a:cs typeface="Arial"/>
              </a:rPr>
              <a:t>credits </a:t>
            </a:r>
            <a:r>
              <a:rPr lang="en-US" sz="1800" b="1" dirty="0" smtClean="0">
                <a:latin typeface="Candara" pitchFamily="34" charset="0"/>
                <a:cs typeface="Arial"/>
              </a:rPr>
              <a:t>+ </a:t>
            </a:r>
            <a:r>
              <a:rPr sz="1800" b="1" dirty="0" smtClean="0">
                <a:latin typeface="Candara" pitchFamily="34" charset="0"/>
                <a:cs typeface="Arial"/>
              </a:rPr>
              <a:t>28 </a:t>
            </a:r>
            <a:r>
              <a:rPr sz="1800" b="1" dirty="0">
                <a:latin typeface="Candara" pitchFamily="34" charset="0"/>
                <a:cs typeface="Arial"/>
              </a:rPr>
              <a:t>elective</a:t>
            </a:r>
            <a:r>
              <a:rPr sz="1800" b="1" spc="-105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Arial"/>
            </a:endParaRPr>
          </a:p>
          <a:p>
            <a:pPr marR="320040" algn="ctr">
              <a:lnSpc>
                <a:spcPts val="2140"/>
              </a:lnSpc>
            </a:pPr>
            <a:r>
              <a:rPr sz="1800" b="1" dirty="0">
                <a:latin typeface="Candara" pitchFamily="34" charset="0"/>
                <a:cs typeface="Arial"/>
              </a:rPr>
              <a:t>Each course earns 4</a:t>
            </a:r>
            <a:r>
              <a:rPr sz="1800" b="1" spc="-100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600" dirty="0" smtClean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Candara" pitchFamily="34" charset="0"/>
              <a:cs typeface="Times New Roman"/>
            </a:endParaRPr>
          </a:p>
          <a:p>
            <a:pPr marL="413385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English</a:t>
            </a:r>
            <a:r>
              <a:rPr sz="1600" spc="-105" dirty="0" smtClean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13385" indent="-285750">
              <a:lnSpc>
                <a:spcPct val="1000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English </a:t>
            </a:r>
            <a:r>
              <a:rPr sz="1600" spc="-50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Communications</a:t>
            </a:r>
            <a:r>
              <a:rPr sz="1600" spc="-55" dirty="0">
                <a:latin typeface="Candara" pitchFamily="34" charset="0"/>
                <a:cs typeface="Arial"/>
              </a:rPr>
              <a:t> </a:t>
            </a:r>
            <a:r>
              <a:rPr sz="1600" spc="-50" dirty="0">
                <a:latin typeface="Candara" pitchFamily="34" charset="0"/>
                <a:cs typeface="Arial"/>
              </a:rPr>
              <a:t>11</a:t>
            </a:r>
            <a:endParaRPr sz="1600" dirty="0"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2130"/>
              </a:lnSpc>
              <a:spcBef>
                <a:spcPts val="40"/>
              </a:spcBef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English </a:t>
            </a:r>
            <a:r>
              <a:rPr sz="1600" dirty="0">
                <a:latin typeface="Candara" pitchFamily="34" charset="0"/>
                <a:cs typeface="Arial"/>
              </a:rPr>
              <a:t>12 or Communications</a:t>
            </a:r>
            <a:r>
              <a:rPr sz="1600" spc="-105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12</a:t>
            </a:r>
          </a:p>
          <a:p>
            <a:pPr marL="413385" indent="-285750">
              <a:lnSpc>
                <a:spcPts val="1650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Social Studies</a:t>
            </a:r>
            <a:r>
              <a:rPr sz="1600" spc="-10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Social Studies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</a:t>
            </a:r>
            <a:r>
              <a:rPr sz="1600" dirty="0" smtClean="0">
                <a:latin typeface="Candara" pitchFamily="34" charset="0"/>
                <a:cs typeface="Arial"/>
              </a:rPr>
              <a:t>12  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Science</a:t>
            </a:r>
            <a:r>
              <a:rPr sz="1600" spc="-100" dirty="0" smtClean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ts val="1639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Science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</a:t>
            </a:r>
            <a:r>
              <a:rPr sz="1600" spc="-12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12</a:t>
            </a:r>
          </a:p>
          <a:p>
            <a:pPr marL="403860" indent="-285750">
              <a:lnSpc>
                <a:spcPts val="1639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Mathematics</a:t>
            </a:r>
            <a:r>
              <a:rPr sz="1600" spc="-18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Mathematics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</a:t>
            </a:r>
            <a:r>
              <a:rPr sz="1600" spc="-120" dirty="0">
                <a:latin typeface="Candara" pitchFamily="34" charset="0"/>
                <a:cs typeface="Arial"/>
              </a:rPr>
              <a:t> </a:t>
            </a:r>
            <a:r>
              <a:rPr sz="1600" dirty="0" smtClean="0">
                <a:latin typeface="Candara" pitchFamily="34" charset="0"/>
                <a:cs typeface="Arial"/>
              </a:rPr>
              <a:t>12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03860" indent="-285750"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lang="en-CA"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Planning</a:t>
            </a:r>
            <a:r>
              <a:rPr lang="en-CA" sz="1600" b="1" spc="-100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lang="en-CA" sz="1600" b="1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10</a:t>
            </a:r>
            <a:endParaRPr sz="1600" b="1" dirty="0">
              <a:solidFill>
                <a:srgbClr val="C00000"/>
              </a:solidFill>
              <a:latin typeface="Candara" pitchFamily="34" charset="0"/>
              <a:cs typeface="Arial"/>
            </a:endParaRPr>
          </a:p>
          <a:p>
            <a:pPr marL="413385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Physical Education</a:t>
            </a:r>
            <a:r>
              <a:rPr sz="1600" spc="-10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225" marR="1727835" indent="-285750">
              <a:lnSpc>
                <a:spcPts val="16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Fine Art or</a:t>
            </a:r>
            <a:r>
              <a:rPr sz="1600" spc="-285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Applied Skill 10,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12  </a:t>
            </a:r>
            <a:endParaRPr lang="en-CA" sz="1600" dirty="0"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1660"/>
              </a:lnSpc>
              <a:buFont typeface="Wingdings" panose="05000000000000000000" pitchFamily="2" charset="2"/>
              <a:buChar char="§"/>
              <a:tabLst>
                <a:tab pos="3785235" algn="l"/>
              </a:tabLst>
            </a:pPr>
            <a:r>
              <a:rPr sz="1600" b="1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Graduation  </a:t>
            </a:r>
            <a:r>
              <a:rPr sz="1600" b="1" spc="15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spc="-5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Transitions</a:t>
            </a:r>
            <a:r>
              <a:rPr lang="en-CA" sz="1600" b="1" spc="-5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 / Careers</a:t>
            </a:r>
            <a:r>
              <a:rPr sz="1600" spc="-5" dirty="0">
                <a:latin typeface="Candara" pitchFamily="34" charset="0"/>
                <a:cs typeface="Arial"/>
              </a:rPr>
              <a:t>	</a:t>
            </a:r>
            <a:r>
              <a:rPr sz="1600" b="1" dirty="0">
                <a:latin typeface="Candara" pitchFamily="34" charset="0"/>
                <a:cs typeface="Arial"/>
              </a:rPr>
              <a:t>52</a:t>
            </a:r>
            <a:r>
              <a:rPr sz="1600" b="1" spc="-100" dirty="0">
                <a:latin typeface="Candara" pitchFamily="34" charset="0"/>
                <a:cs typeface="Arial"/>
              </a:rPr>
              <a:t> </a:t>
            </a:r>
            <a:r>
              <a:rPr sz="1600" b="1" dirty="0">
                <a:latin typeface="Candara" pitchFamily="34" charset="0"/>
                <a:cs typeface="Arial"/>
              </a:rPr>
              <a:t>CREDITS</a:t>
            </a:r>
            <a:endParaRPr sz="1600" dirty="0">
              <a:latin typeface="Candara" pitchFamily="34" charset="0"/>
              <a:cs typeface="Arial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304800" y="152400"/>
            <a:ext cx="8305800" cy="6248400"/>
          </a:xfrm>
          <a:custGeom>
            <a:avLst/>
            <a:gdLst/>
            <a:ahLst/>
            <a:cxnLst/>
            <a:rect l="l" t="t" r="r" b="b"/>
            <a:pathLst>
              <a:path w="8305800" h="6248400">
                <a:moveTo>
                  <a:pt x="0" y="0"/>
                </a:moveTo>
                <a:lnTo>
                  <a:pt x="8305793" y="0"/>
                </a:lnTo>
                <a:lnTo>
                  <a:pt x="8305793" y="6248395"/>
                </a:lnTo>
                <a:lnTo>
                  <a:pt x="0" y="624839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132370" y="2209800"/>
            <a:ext cx="13953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REQUIRED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221740" y="5786120"/>
            <a:ext cx="1216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ndara" pitchFamily="34" charset="0"/>
                <a:cs typeface="Arial"/>
              </a:rPr>
              <a:t>ELECTIVES</a:t>
            </a:r>
            <a:endParaRPr dirty="0">
              <a:latin typeface="Candara" pitchFamily="34" charset="0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946140" y="5786120"/>
            <a:ext cx="10534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ndara" pitchFamily="34" charset="0"/>
                <a:cs typeface="Arial"/>
              </a:rPr>
              <a:t>28</a:t>
            </a:r>
            <a:r>
              <a:rPr sz="1600" b="1" spc="-100" dirty="0">
                <a:latin typeface="Candara" pitchFamily="34" charset="0"/>
                <a:cs typeface="Arial"/>
              </a:rPr>
              <a:t> </a:t>
            </a:r>
            <a:r>
              <a:rPr sz="1600" b="1" dirty="0">
                <a:latin typeface="Candara" pitchFamily="34" charset="0"/>
                <a:cs typeface="Arial"/>
              </a:rPr>
              <a:t>CREDITS</a:t>
            </a:r>
            <a:endParaRPr sz="1600" dirty="0">
              <a:latin typeface="Candara" pitchFamily="34" charset="0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6631555" y="3581400"/>
            <a:ext cx="1725612" cy="172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875" y="533400"/>
            <a:ext cx="7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ndara" pitchFamily="34" charset="0"/>
              </a:rPr>
              <a:t>Dogwood Graduation Requirements 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173274" y="1292860"/>
            <a:ext cx="5903926" cy="437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2740" algn="ctr">
              <a:lnSpc>
                <a:spcPts val="2100"/>
              </a:lnSpc>
            </a:pPr>
            <a:r>
              <a:rPr sz="1800" b="1" dirty="0">
                <a:latin typeface="Candara" pitchFamily="34" charset="0"/>
                <a:cs typeface="Arial"/>
              </a:rPr>
              <a:t>Students must earn a minimum of 80</a:t>
            </a:r>
            <a:r>
              <a:rPr sz="1800" b="1" spc="-110" dirty="0">
                <a:latin typeface="Candara" pitchFamily="34" charset="0"/>
                <a:cs typeface="Arial"/>
              </a:rPr>
              <a:t> </a:t>
            </a:r>
            <a:r>
              <a:rPr sz="1800" b="1" dirty="0">
                <a:latin typeface="Candara" pitchFamily="34" charset="0"/>
                <a:cs typeface="Arial"/>
              </a:rPr>
              <a:t>credits  52 required </a:t>
            </a:r>
            <a:r>
              <a:rPr sz="1800" b="1" dirty="0" smtClean="0">
                <a:latin typeface="Candara" pitchFamily="34" charset="0"/>
                <a:cs typeface="Arial"/>
              </a:rPr>
              <a:t>credits </a:t>
            </a:r>
            <a:r>
              <a:rPr lang="en-US" sz="1800" b="1" dirty="0" smtClean="0">
                <a:latin typeface="Candara" pitchFamily="34" charset="0"/>
                <a:cs typeface="Arial"/>
              </a:rPr>
              <a:t>+ </a:t>
            </a:r>
            <a:r>
              <a:rPr sz="1800" b="1" dirty="0" smtClean="0">
                <a:latin typeface="Candara" pitchFamily="34" charset="0"/>
                <a:cs typeface="Arial"/>
              </a:rPr>
              <a:t>28 </a:t>
            </a:r>
            <a:r>
              <a:rPr sz="1800" b="1" dirty="0">
                <a:latin typeface="Candara" pitchFamily="34" charset="0"/>
                <a:cs typeface="Arial"/>
              </a:rPr>
              <a:t>elective</a:t>
            </a:r>
            <a:r>
              <a:rPr sz="1800" b="1" spc="-105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Arial"/>
            </a:endParaRPr>
          </a:p>
          <a:p>
            <a:pPr marR="320040" algn="ctr">
              <a:lnSpc>
                <a:spcPts val="2140"/>
              </a:lnSpc>
            </a:pPr>
            <a:r>
              <a:rPr sz="1800" b="1" dirty="0">
                <a:latin typeface="Candara" pitchFamily="34" charset="0"/>
                <a:cs typeface="Arial"/>
              </a:rPr>
              <a:t>Each course earns 4</a:t>
            </a:r>
            <a:r>
              <a:rPr sz="1800" b="1" spc="-100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600" dirty="0" smtClean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Candara" pitchFamily="34" charset="0"/>
              <a:cs typeface="Times New Roman"/>
            </a:endParaRPr>
          </a:p>
          <a:p>
            <a:pPr marL="413385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English</a:t>
            </a:r>
            <a:r>
              <a:rPr sz="1600" spc="-105" dirty="0" smtClean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13385" indent="-285750">
              <a:lnSpc>
                <a:spcPct val="1000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English </a:t>
            </a:r>
            <a:r>
              <a:rPr sz="1600" spc="-50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Communications</a:t>
            </a:r>
            <a:r>
              <a:rPr sz="1600" spc="-55" dirty="0">
                <a:latin typeface="Candara" pitchFamily="34" charset="0"/>
                <a:cs typeface="Arial"/>
              </a:rPr>
              <a:t> </a:t>
            </a:r>
            <a:r>
              <a:rPr sz="1600" spc="-50" dirty="0">
                <a:latin typeface="Candara" pitchFamily="34" charset="0"/>
                <a:cs typeface="Arial"/>
              </a:rPr>
              <a:t>11</a:t>
            </a:r>
            <a:endParaRPr sz="1600" dirty="0"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2130"/>
              </a:lnSpc>
              <a:spcBef>
                <a:spcPts val="40"/>
              </a:spcBef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English </a:t>
            </a:r>
            <a:r>
              <a:rPr sz="1600" dirty="0">
                <a:latin typeface="Candara" pitchFamily="34" charset="0"/>
                <a:cs typeface="Arial"/>
              </a:rPr>
              <a:t>12 or Communications</a:t>
            </a:r>
            <a:r>
              <a:rPr sz="1600" spc="-105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12</a:t>
            </a:r>
          </a:p>
          <a:p>
            <a:pPr marL="413385" indent="-285750">
              <a:lnSpc>
                <a:spcPts val="1650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Social Studies</a:t>
            </a:r>
            <a:r>
              <a:rPr sz="1600" spc="-10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Social Studies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</a:t>
            </a:r>
            <a:r>
              <a:rPr sz="1600" dirty="0" smtClean="0">
                <a:latin typeface="Candara" pitchFamily="34" charset="0"/>
                <a:cs typeface="Arial"/>
              </a:rPr>
              <a:t>12  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Science</a:t>
            </a:r>
            <a:r>
              <a:rPr sz="1600" spc="-100" dirty="0" smtClean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ts val="1639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Science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</a:t>
            </a:r>
            <a:r>
              <a:rPr sz="1600" spc="-12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12</a:t>
            </a:r>
          </a:p>
          <a:p>
            <a:pPr marL="403860" indent="-285750">
              <a:lnSpc>
                <a:spcPts val="1639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Mathematics</a:t>
            </a:r>
            <a:r>
              <a:rPr sz="1600" spc="-18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Mathematics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</a:t>
            </a:r>
            <a:r>
              <a:rPr sz="1600" spc="-120" dirty="0">
                <a:latin typeface="Candara" pitchFamily="34" charset="0"/>
                <a:cs typeface="Arial"/>
              </a:rPr>
              <a:t> </a:t>
            </a:r>
            <a:r>
              <a:rPr sz="1600" dirty="0" smtClean="0">
                <a:latin typeface="Candara" pitchFamily="34" charset="0"/>
                <a:cs typeface="Arial"/>
              </a:rPr>
              <a:t>12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03860" indent="-285750"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Candara" pitchFamily="34" charset="0"/>
                <a:cs typeface="Arial"/>
              </a:rPr>
              <a:t>Planning</a:t>
            </a:r>
            <a:r>
              <a:rPr lang="en-CA" sz="1600" spc="-100" dirty="0">
                <a:latin typeface="Candara" pitchFamily="34" charset="0"/>
                <a:cs typeface="Arial"/>
              </a:rPr>
              <a:t> </a:t>
            </a:r>
            <a:r>
              <a:rPr lang="en-CA" sz="1600" dirty="0" smtClean="0">
                <a:latin typeface="Candara" pitchFamily="34" charset="0"/>
                <a:cs typeface="Arial"/>
              </a:rPr>
              <a:t>10</a:t>
            </a:r>
            <a:endParaRPr sz="1600" dirty="0" smtClean="0">
              <a:latin typeface="Candara" pitchFamily="34" charset="0"/>
              <a:cs typeface="Arial"/>
            </a:endParaRPr>
          </a:p>
          <a:p>
            <a:pPr marL="413385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b="1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Physical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Education</a:t>
            </a:r>
            <a:r>
              <a:rPr sz="1600" b="1" spc="-100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10</a:t>
            </a:r>
          </a:p>
          <a:p>
            <a:pPr marL="403225" marR="1727835" indent="-285750">
              <a:lnSpc>
                <a:spcPts val="16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A Fine Art or</a:t>
            </a:r>
            <a:r>
              <a:rPr sz="1600" b="1" spc="-285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Applied Skill 10, </a:t>
            </a:r>
            <a:r>
              <a:rPr sz="1600" b="1" spc="-55" dirty="0">
                <a:solidFill>
                  <a:srgbClr val="C00000"/>
                </a:solidFill>
                <a:latin typeface="Candara" pitchFamily="34" charset="0"/>
                <a:cs typeface="Arial"/>
              </a:rPr>
              <a:t>11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or 12  </a:t>
            </a:r>
            <a:endParaRPr lang="en-CA" sz="1600" b="1" dirty="0" smtClean="0">
              <a:solidFill>
                <a:srgbClr val="C00000"/>
              </a:solidFill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1660"/>
              </a:lnSpc>
              <a:buFont typeface="Wingdings" panose="05000000000000000000" pitchFamily="2" charset="2"/>
              <a:buChar char="§"/>
              <a:tabLst>
                <a:tab pos="3785235" algn="l"/>
              </a:tabLst>
            </a:pPr>
            <a:r>
              <a:rPr sz="1600" dirty="0" smtClean="0">
                <a:latin typeface="Candara" pitchFamily="34" charset="0"/>
                <a:cs typeface="Arial"/>
              </a:rPr>
              <a:t>Graduation  </a:t>
            </a:r>
            <a:r>
              <a:rPr sz="1600" spc="15" dirty="0" smtClean="0">
                <a:latin typeface="Candara" pitchFamily="34" charset="0"/>
                <a:cs typeface="Arial"/>
              </a:rPr>
              <a:t> </a:t>
            </a:r>
            <a:r>
              <a:rPr sz="1600" spc="-5" dirty="0" smtClean="0">
                <a:latin typeface="Candara" pitchFamily="34" charset="0"/>
                <a:cs typeface="Arial"/>
              </a:rPr>
              <a:t>Transitions</a:t>
            </a:r>
            <a:r>
              <a:rPr lang="en-CA" sz="1600" spc="-5" dirty="0" smtClean="0">
                <a:latin typeface="Candara" pitchFamily="34" charset="0"/>
                <a:cs typeface="Arial"/>
              </a:rPr>
              <a:t> / Careers</a:t>
            </a:r>
            <a:r>
              <a:rPr sz="1600" spc="-5" dirty="0">
                <a:latin typeface="Candara" pitchFamily="34" charset="0"/>
                <a:cs typeface="Arial"/>
              </a:rPr>
              <a:t>	</a:t>
            </a:r>
            <a:r>
              <a:rPr sz="1600" b="1" dirty="0">
                <a:latin typeface="Candara" pitchFamily="34" charset="0"/>
                <a:cs typeface="Arial"/>
              </a:rPr>
              <a:t>52</a:t>
            </a:r>
            <a:r>
              <a:rPr sz="1600" b="1" spc="-100" dirty="0">
                <a:latin typeface="Candara" pitchFamily="34" charset="0"/>
                <a:cs typeface="Arial"/>
              </a:rPr>
              <a:t> </a:t>
            </a:r>
            <a:r>
              <a:rPr sz="1600" b="1" dirty="0">
                <a:latin typeface="Candara" pitchFamily="34" charset="0"/>
                <a:cs typeface="Arial"/>
              </a:rPr>
              <a:t>CREDITS</a:t>
            </a:r>
            <a:endParaRPr sz="1600" dirty="0">
              <a:latin typeface="Candara" pitchFamily="34" charset="0"/>
              <a:cs typeface="Arial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304800" y="152400"/>
            <a:ext cx="8305800" cy="6248400"/>
          </a:xfrm>
          <a:custGeom>
            <a:avLst/>
            <a:gdLst/>
            <a:ahLst/>
            <a:cxnLst/>
            <a:rect l="l" t="t" r="r" b="b"/>
            <a:pathLst>
              <a:path w="8305800" h="6248400">
                <a:moveTo>
                  <a:pt x="0" y="0"/>
                </a:moveTo>
                <a:lnTo>
                  <a:pt x="8305793" y="0"/>
                </a:lnTo>
                <a:lnTo>
                  <a:pt x="8305793" y="6248395"/>
                </a:lnTo>
                <a:lnTo>
                  <a:pt x="0" y="624839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132370" y="2209800"/>
            <a:ext cx="13953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REQUIRED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221740" y="5786120"/>
            <a:ext cx="1216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ELECTIVES</a:t>
            </a:r>
          </a:p>
        </p:txBody>
      </p:sp>
      <p:sp>
        <p:nvSpPr>
          <p:cNvPr id="11" name="object 7"/>
          <p:cNvSpPr txBox="1"/>
          <p:nvPr/>
        </p:nvSpPr>
        <p:spPr>
          <a:xfrm>
            <a:off x="5946140" y="5786120"/>
            <a:ext cx="10534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28</a:t>
            </a:r>
            <a:r>
              <a:rPr sz="1600" b="1" spc="-100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CREDITS</a:t>
            </a:r>
            <a:endParaRPr sz="1600" dirty="0">
              <a:solidFill>
                <a:srgbClr val="C00000"/>
              </a:solidFill>
              <a:latin typeface="Candara" pitchFamily="34" charset="0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6631555" y="3581400"/>
            <a:ext cx="1725612" cy="172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4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8490" y="787717"/>
            <a:ext cx="790701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845">
              <a:lnSpc>
                <a:spcPct val="100000"/>
              </a:lnSpc>
              <a:tabLst>
                <a:tab pos="887094" algn="l"/>
                <a:tab pos="3742690" algn="l"/>
                <a:tab pos="4720590" algn="l"/>
              </a:tabLst>
            </a:pPr>
            <a:r>
              <a:rPr sz="4400" b="1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So</a:t>
            </a:r>
            <a:r>
              <a:rPr lang="en-US" sz="4400" b="1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,</a:t>
            </a:r>
            <a:r>
              <a:rPr lang="en-US" sz="4400" b="1" dirty="0">
                <a:solidFill>
                  <a:srgbClr val="000000"/>
                </a:solidFill>
                <a:latin typeface="Candara" pitchFamily="34" charset="0"/>
                <a:cs typeface="Times New Roman"/>
              </a:rPr>
              <a:t> </a:t>
            </a:r>
            <a:r>
              <a:rPr sz="4400" b="1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wh</a:t>
            </a:r>
            <a:r>
              <a:rPr sz="4400" b="1" spc="-5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a</a:t>
            </a:r>
            <a:r>
              <a:rPr sz="4400" b="1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t</a:t>
            </a:r>
            <a:r>
              <a:rPr sz="4400" b="1" spc="-5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 </a:t>
            </a:r>
            <a:r>
              <a:rPr sz="4400" b="1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shou</a:t>
            </a:r>
            <a:r>
              <a:rPr sz="4400" b="1" spc="-5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l</a:t>
            </a:r>
            <a:r>
              <a:rPr sz="4400" b="1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d</a:t>
            </a:r>
            <a:r>
              <a:rPr lang="en-US" sz="4400" b="1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 </a:t>
            </a:r>
            <a:r>
              <a:rPr sz="4400" b="1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you</a:t>
            </a:r>
            <a:r>
              <a:rPr lang="en-US" sz="4400" b="1" dirty="0">
                <a:solidFill>
                  <a:srgbClr val="000000"/>
                </a:solidFill>
                <a:latin typeface="Candara" pitchFamily="34" charset="0"/>
                <a:cs typeface="Times New Roman"/>
              </a:rPr>
              <a:t> </a:t>
            </a:r>
            <a:r>
              <a:rPr sz="4400" b="1" spc="-5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ta</a:t>
            </a:r>
            <a:r>
              <a:rPr sz="4400" b="1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k</a:t>
            </a:r>
            <a:r>
              <a:rPr sz="4400" b="1" spc="-5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e?</a:t>
            </a:r>
            <a:r>
              <a:rPr lang="en-US" sz="4400" b="1" spc="-5" dirty="0" smtClean="0">
                <a:solidFill>
                  <a:srgbClr val="000000"/>
                </a:solidFill>
                <a:latin typeface="Candara" pitchFamily="34" charset="0"/>
                <a:cs typeface="Times New Roman"/>
              </a:rPr>
              <a:t>!</a:t>
            </a:r>
            <a:endParaRPr sz="4400" b="1" dirty="0">
              <a:latin typeface="Candara" pitchFamily="34" charset="0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28922" y="2170043"/>
            <a:ext cx="7907019" cy="2839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pc="-90" dirty="0" smtClean="0">
                <a:latin typeface="Candara" pitchFamily="34" charset="0"/>
              </a:rPr>
              <a:t>You must consider the following:</a:t>
            </a:r>
            <a:endParaRPr spc="-5" dirty="0">
              <a:latin typeface="Candara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575"/>
              </a:spcBef>
              <a:buFont typeface="Wingdings" pitchFamily="2" charset="2"/>
              <a:buChar char="§"/>
            </a:pPr>
            <a:r>
              <a:rPr sz="1800" dirty="0" smtClean="0">
                <a:latin typeface="Candara" pitchFamily="34" charset="0"/>
              </a:rPr>
              <a:t>Which </a:t>
            </a:r>
            <a:r>
              <a:rPr sz="1800" dirty="0">
                <a:latin typeface="Candara" pitchFamily="34" charset="0"/>
              </a:rPr>
              <a:t>electives do I</a:t>
            </a:r>
            <a:r>
              <a:rPr sz="1800" spc="-75" dirty="0">
                <a:latin typeface="Candara" pitchFamily="34" charset="0"/>
              </a:rPr>
              <a:t> </a:t>
            </a:r>
            <a:r>
              <a:rPr sz="1800" dirty="0">
                <a:latin typeface="Candara" pitchFamily="34" charset="0"/>
              </a:rPr>
              <a:t>want?</a:t>
            </a:r>
          </a:p>
          <a:p>
            <a:pPr marL="29845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§"/>
            </a:pPr>
            <a:r>
              <a:rPr sz="1800" dirty="0" smtClean="0">
                <a:latin typeface="Candara" pitchFamily="34" charset="0"/>
              </a:rPr>
              <a:t>Which </a:t>
            </a:r>
            <a:r>
              <a:rPr lang="en-US" sz="1800" dirty="0">
                <a:latin typeface="Candara" pitchFamily="34" charset="0"/>
              </a:rPr>
              <a:t>c</a:t>
            </a:r>
            <a:r>
              <a:rPr sz="1800" dirty="0" smtClean="0">
                <a:latin typeface="Candara" pitchFamily="34" charset="0"/>
              </a:rPr>
              <a:t>areer</a:t>
            </a:r>
            <a:r>
              <a:rPr sz="1800" spc="-60" dirty="0" smtClean="0">
                <a:latin typeface="Candara" pitchFamily="34" charset="0"/>
              </a:rPr>
              <a:t> </a:t>
            </a:r>
            <a:r>
              <a:rPr lang="en-US" sz="1800" dirty="0">
                <a:latin typeface="Candara" pitchFamily="34" charset="0"/>
              </a:rPr>
              <a:t>d</a:t>
            </a:r>
            <a:r>
              <a:rPr sz="1800" dirty="0" smtClean="0">
                <a:latin typeface="Candara" pitchFamily="34" charset="0"/>
              </a:rPr>
              <a:t>irection</a:t>
            </a:r>
            <a:r>
              <a:rPr lang="en-US" sz="1800" dirty="0" smtClean="0">
                <a:latin typeface="Candara" pitchFamily="34" charset="0"/>
              </a:rPr>
              <a:t>s interests me</a:t>
            </a:r>
            <a:r>
              <a:rPr sz="1800" dirty="0" smtClean="0">
                <a:latin typeface="Candara" pitchFamily="34" charset="0"/>
              </a:rPr>
              <a:t>?</a:t>
            </a:r>
            <a:endParaRPr sz="1800" dirty="0">
              <a:latin typeface="Candara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540"/>
              </a:spcBef>
              <a:buFont typeface="Wingdings" pitchFamily="2" charset="2"/>
              <a:buChar char="§"/>
            </a:pPr>
            <a:r>
              <a:rPr sz="1800" dirty="0" smtClean="0">
                <a:latin typeface="Candara" pitchFamily="34" charset="0"/>
              </a:rPr>
              <a:t>District</a:t>
            </a:r>
            <a:r>
              <a:rPr sz="1800" spc="-40" dirty="0" smtClean="0">
                <a:latin typeface="Candara" pitchFamily="34" charset="0"/>
              </a:rPr>
              <a:t> </a:t>
            </a:r>
            <a:r>
              <a:rPr sz="1800" dirty="0">
                <a:latin typeface="Candara" pitchFamily="34" charset="0"/>
              </a:rPr>
              <a:t>Programs</a:t>
            </a:r>
            <a:r>
              <a:rPr sz="1800" dirty="0" smtClean="0">
                <a:latin typeface="Candara" pitchFamily="34" charset="0"/>
              </a:rPr>
              <a:t>?</a:t>
            </a:r>
            <a:endParaRPr sz="1800" dirty="0">
              <a:latin typeface="Candara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540"/>
              </a:spcBef>
              <a:buFont typeface="Wingdings" pitchFamily="2" charset="2"/>
              <a:buChar char="§"/>
            </a:pPr>
            <a:r>
              <a:rPr sz="1800" dirty="0" smtClean="0">
                <a:latin typeface="Candara" pitchFamily="34" charset="0"/>
              </a:rPr>
              <a:t>Which</a:t>
            </a:r>
            <a:r>
              <a:rPr sz="1800" spc="-40" dirty="0" smtClean="0">
                <a:latin typeface="Candara" pitchFamily="34" charset="0"/>
              </a:rPr>
              <a:t> </a:t>
            </a:r>
            <a:r>
              <a:rPr lang="en-US" sz="1800" dirty="0">
                <a:latin typeface="Candara" pitchFamily="34" charset="0"/>
              </a:rPr>
              <a:t>M</a:t>
            </a:r>
            <a:r>
              <a:rPr sz="1800" dirty="0" smtClean="0">
                <a:latin typeface="Candara" pitchFamily="34" charset="0"/>
              </a:rPr>
              <a:t>ath</a:t>
            </a:r>
            <a:r>
              <a:rPr lang="en-US" sz="1800" dirty="0" smtClean="0">
                <a:latin typeface="Candara" pitchFamily="34" charset="0"/>
              </a:rPr>
              <a:t> should I take</a:t>
            </a:r>
            <a:r>
              <a:rPr sz="1800" dirty="0" smtClean="0">
                <a:latin typeface="Candara" pitchFamily="34" charset="0"/>
              </a:rPr>
              <a:t>?</a:t>
            </a:r>
            <a:endParaRPr sz="1800" dirty="0">
              <a:latin typeface="Candara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540"/>
              </a:spcBef>
              <a:buFont typeface="Wingdings" pitchFamily="2" charset="2"/>
              <a:buChar char="§"/>
            </a:pPr>
            <a:r>
              <a:rPr lang="en-US" sz="1800" spc="-40" dirty="0" smtClean="0">
                <a:latin typeface="Candara" pitchFamily="34" charset="0"/>
              </a:rPr>
              <a:t>What </a:t>
            </a:r>
            <a:r>
              <a:rPr sz="1800" spc="-40" dirty="0" smtClean="0">
                <a:latin typeface="Candara" pitchFamily="34" charset="0"/>
              </a:rPr>
              <a:t>Work</a:t>
            </a:r>
            <a:r>
              <a:rPr sz="1800" spc="-35" dirty="0" smtClean="0">
                <a:latin typeface="Candara" pitchFamily="34" charset="0"/>
              </a:rPr>
              <a:t> </a:t>
            </a:r>
            <a:r>
              <a:rPr sz="1800" dirty="0" smtClean="0">
                <a:latin typeface="Candara" pitchFamily="34" charset="0"/>
              </a:rPr>
              <a:t>Experience</a:t>
            </a:r>
            <a:r>
              <a:rPr lang="en-US" sz="1800" dirty="0" smtClean="0">
                <a:latin typeface="Candara" pitchFamily="34" charset="0"/>
              </a:rPr>
              <a:t> should I get</a:t>
            </a:r>
            <a:r>
              <a:rPr sz="1800" dirty="0" smtClean="0">
                <a:latin typeface="Candara" pitchFamily="34" charset="0"/>
              </a:rPr>
              <a:t>?</a:t>
            </a:r>
            <a:endParaRPr sz="1800" dirty="0">
              <a:latin typeface="Candar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77" y="4114800"/>
            <a:ext cx="2300288" cy="1650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70043"/>
            <a:ext cx="2274642" cy="15164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7" r="25668"/>
          <a:stretch/>
        </p:blipFill>
        <p:spPr>
          <a:xfrm>
            <a:off x="4582432" y="3124200"/>
            <a:ext cx="1821790" cy="2433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1000" y="1905000"/>
            <a:ext cx="10972800" cy="3649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60320">
              <a:lnSpc>
                <a:spcPts val="2100"/>
              </a:lnSpc>
            </a:pPr>
            <a:r>
              <a:rPr sz="2200" dirty="0">
                <a:latin typeface="Candara" pitchFamily="34" charset="0"/>
                <a:cs typeface="Arial"/>
              </a:rPr>
              <a:t>Artists 4 Kids Art Academy</a:t>
            </a:r>
            <a:r>
              <a:rPr sz="2200" spc="-300" dirty="0">
                <a:latin typeface="Candara" pitchFamily="34" charset="0"/>
                <a:cs typeface="Arial"/>
              </a:rPr>
              <a:t> </a:t>
            </a:r>
            <a:r>
              <a:rPr sz="2200" dirty="0">
                <a:latin typeface="Candara" pitchFamily="34" charset="0"/>
                <a:cs typeface="Arial"/>
              </a:rPr>
              <a:t>(10-12) </a:t>
            </a:r>
            <a:endParaRPr lang="en-CA" sz="2200" dirty="0" smtClean="0">
              <a:latin typeface="Candara" pitchFamily="34" charset="0"/>
              <a:cs typeface="Arial"/>
            </a:endParaRPr>
          </a:p>
          <a:p>
            <a:pPr marL="12700" marR="2560320">
              <a:lnSpc>
                <a:spcPts val="2100"/>
              </a:lnSpc>
            </a:pPr>
            <a:r>
              <a:rPr sz="2200" dirty="0" smtClean="0">
                <a:latin typeface="Candara" pitchFamily="34" charset="0"/>
                <a:cs typeface="Arial"/>
              </a:rPr>
              <a:t>Digital </a:t>
            </a:r>
            <a:r>
              <a:rPr sz="2200" dirty="0">
                <a:latin typeface="Candara" pitchFamily="34" charset="0"/>
                <a:cs typeface="Arial"/>
              </a:rPr>
              <a:t>Media Academy</a:t>
            </a:r>
            <a:r>
              <a:rPr sz="2200" spc="-195" dirty="0">
                <a:latin typeface="Candara" pitchFamily="34" charset="0"/>
                <a:cs typeface="Arial"/>
              </a:rPr>
              <a:t> </a:t>
            </a:r>
            <a:r>
              <a:rPr sz="2200" spc="-20" dirty="0">
                <a:latin typeface="Candara" pitchFamily="34" charset="0"/>
                <a:cs typeface="Arial"/>
              </a:rPr>
              <a:t>(11-12</a:t>
            </a:r>
            <a:r>
              <a:rPr sz="2200" spc="-20" dirty="0" smtClean="0">
                <a:latin typeface="Candara" pitchFamily="34" charset="0"/>
                <a:cs typeface="Arial"/>
              </a:rPr>
              <a:t>)</a:t>
            </a:r>
            <a:r>
              <a:rPr lang="en-US" sz="2200" dirty="0">
                <a:latin typeface="Candara" pitchFamily="34" charset="0"/>
                <a:cs typeface="Arial"/>
              </a:rPr>
              <a:t> </a:t>
            </a:r>
            <a:endParaRPr lang="en-US" sz="2200" dirty="0" smtClean="0">
              <a:latin typeface="Candara" pitchFamily="34" charset="0"/>
              <a:cs typeface="Arial"/>
            </a:endParaRPr>
          </a:p>
          <a:p>
            <a:pPr marL="12700" marR="2560320">
              <a:lnSpc>
                <a:spcPts val="2100"/>
              </a:lnSpc>
            </a:pPr>
            <a:r>
              <a:rPr sz="2200" dirty="0" smtClean="0">
                <a:latin typeface="Candara" pitchFamily="34" charset="0"/>
                <a:cs typeface="Arial"/>
              </a:rPr>
              <a:t>Digital </a:t>
            </a:r>
            <a:r>
              <a:rPr sz="2200" dirty="0">
                <a:latin typeface="Candara" pitchFamily="34" charset="0"/>
                <a:cs typeface="Arial"/>
              </a:rPr>
              <a:t>Media Lite (Grades 9 – 10) </a:t>
            </a:r>
            <a:endParaRPr lang="en-CA" sz="2200" dirty="0" smtClean="0">
              <a:latin typeface="Candara" pitchFamily="34" charset="0"/>
              <a:cs typeface="Arial"/>
            </a:endParaRPr>
          </a:p>
          <a:p>
            <a:pPr marL="12700" marR="2560320">
              <a:lnSpc>
                <a:spcPts val="2100"/>
              </a:lnSpc>
            </a:pPr>
            <a:r>
              <a:rPr sz="2200" dirty="0" smtClean="0">
                <a:latin typeface="Candara" pitchFamily="34" charset="0"/>
                <a:cs typeface="Arial"/>
              </a:rPr>
              <a:t>Dance </a:t>
            </a:r>
            <a:r>
              <a:rPr sz="2200" dirty="0">
                <a:latin typeface="Candara" pitchFamily="34" charset="0"/>
                <a:cs typeface="Arial"/>
              </a:rPr>
              <a:t>Academy(8 –</a:t>
            </a:r>
            <a:r>
              <a:rPr sz="2200" spc="-200" dirty="0">
                <a:latin typeface="Candara" pitchFamily="34" charset="0"/>
                <a:cs typeface="Arial"/>
              </a:rPr>
              <a:t> </a:t>
            </a:r>
            <a:r>
              <a:rPr sz="2200" dirty="0" smtClean="0">
                <a:latin typeface="Candara" pitchFamily="34" charset="0"/>
                <a:cs typeface="Arial"/>
              </a:rPr>
              <a:t>12</a:t>
            </a:r>
            <a:r>
              <a:rPr lang="en-CA" sz="2200" dirty="0" smtClean="0">
                <a:latin typeface="Candara" pitchFamily="34" charset="0"/>
                <a:cs typeface="Arial"/>
              </a:rPr>
              <a:t>)</a:t>
            </a:r>
          </a:p>
          <a:p>
            <a:pPr marL="12700" marR="2560320">
              <a:lnSpc>
                <a:spcPts val="2100"/>
              </a:lnSpc>
            </a:pPr>
            <a:r>
              <a:rPr lang="en-CA" sz="2200" dirty="0" smtClean="0">
                <a:latin typeface="Candara" pitchFamily="34" charset="0"/>
                <a:cs typeface="Arial"/>
              </a:rPr>
              <a:t>Field Hockey Academy</a:t>
            </a:r>
            <a:endParaRPr sz="2200" dirty="0">
              <a:latin typeface="Candara" pitchFamily="34" charset="0"/>
              <a:cs typeface="Arial"/>
            </a:endParaRPr>
          </a:p>
          <a:p>
            <a:pPr marL="12700" marR="3678554">
              <a:lnSpc>
                <a:spcPct val="99500"/>
              </a:lnSpc>
              <a:spcBef>
                <a:spcPts val="50"/>
              </a:spcBef>
            </a:pPr>
            <a:r>
              <a:rPr sz="2200" dirty="0">
                <a:latin typeface="Candara" pitchFamily="34" charset="0"/>
                <a:cs typeface="Arial"/>
              </a:rPr>
              <a:t>Hockey Skills</a:t>
            </a:r>
            <a:r>
              <a:rPr sz="2200" spc="-200" dirty="0">
                <a:latin typeface="Candara" pitchFamily="34" charset="0"/>
                <a:cs typeface="Arial"/>
              </a:rPr>
              <a:t> </a:t>
            </a:r>
            <a:r>
              <a:rPr sz="2200" dirty="0">
                <a:latin typeface="Candara" pitchFamily="34" charset="0"/>
                <a:cs typeface="Arial"/>
              </a:rPr>
              <a:t>Academy  </a:t>
            </a:r>
            <a:endParaRPr lang="en-CA" sz="2200" dirty="0" smtClean="0">
              <a:latin typeface="Candara" pitchFamily="34" charset="0"/>
              <a:cs typeface="Arial"/>
            </a:endParaRPr>
          </a:p>
          <a:p>
            <a:pPr marL="12700" marR="3678554">
              <a:lnSpc>
                <a:spcPct val="99500"/>
              </a:lnSpc>
              <a:spcBef>
                <a:spcPts val="50"/>
              </a:spcBef>
            </a:pPr>
            <a:r>
              <a:rPr sz="2200" dirty="0" smtClean="0">
                <a:latin typeface="Candara" pitchFamily="34" charset="0"/>
                <a:cs typeface="Arial"/>
              </a:rPr>
              <a:t>Basketball </a:t>
            </a:r>
            <a:r>
              <a:rPr sz="2200" dirty="0">
                <a:latin typeface="Candara" pitchFamily="34" charset="0"/>
                <a:cs typeface="Arial"/>
              </a:rPr>
              <a:t>Academy </a:t>
            </a:r>
            <a:endParaRPr lang="en-CA" sz="2200" dirty="0" smtClean="0">
              <a:latin typeface="Candara" pitchFamily="34" charset="0"/>
              <a:cs typeface="Arial"/>
            </a:endParaRPr>
          </a:p>
          <a:p>
            <a:pPr marL="12700" marR="3678554">
              <a:lnSpc>
                <a:spcPct val="99500"/>
              </a:lnSpc>
              <a:spcBef>
                <a:spcPts val="50"/>
              </a:spcBef>
            </a:pPr>
            <a:r>
              <a:rPr sz="2200" dirty="0" smtClean="0">
                <a:latin typeface="Candara" pitchFamily="34" charset="0"/>
                <a:cs typeface="Arial"/>
              </a:rPr>
              <a:t>Soccer</a:t>
            </a:r>
            <a:r>
              <a:rPr sz="2200" spc="-200" dirty="0" smtClean="0">
                <a:latin typeface="Candara" pitchFamily="34" charset="0"/>
                <a:cs typeface="Arial"/>
              </a:rPr>
              <a:t> </a:t>
            </a:r>
            <a:r>
              <a:rPr sz="2200" dirty="0" smtClean="0">
                <a:latin typeface="Candara" pitchFamily="34" charset="0"/>
                <a:cs typeface="Arial"/>
              </a:rPr>
              <a:t>Academy</a:t>
            </a:r>
            <a:r>
              <a:rPr lang="en-US" sz="2200" dirty="0" smtClean="0">
                <a:latin typeface="Candara" pitchFamily="34" charset="0"/>
                <a:cs typeface="Arial"/>
              </a:rPr>
              <a:t> </a:t>
            </a:r>
            <a:endParaRPr lang="en-US" sz="2200" dirty="0" smtClean="0">
              <a:latin typeface="Candara" pitchFamily="34" charset="0"/>
              <a:cs typeface="Arial"/>
            </a:endParaRPr>
          </a:p>
          <a:p>
            <a:pPr marL="12700" marR="3678554">
              <a:lnSpc>
                <a:spcPct val="99500"/>
              </a:lnSpc>
              <a:spcBef>
                <a:spcPts val="50"/>
              </a:spcBef>
            </a:pPr>
            <a:r>
              <a:rPr sz="2200" spc="-10" dirty="0" smtClean="0">
                <a:latin typeface="Candara" pitchFamily="34" charset="0"/>
                <a:cs typeface="Arial"/>
              </a:rPr>
              <a:t>Volleyball Academy</a:t>
            </a:r>
            <a:endParaRPr lang="en-CA" sz="2200" spc="-10" dirty="0" smtClean="0">
              <a:latin typeface="Candara" pitchFamily="34" charset="0"/>
              <a:cs typeface="Arial"/>
            </a:endParaRPr>
          </a:p>
          <a:p>
            <a:pPr marL="12700" marR="3678554">
              <a:lnSpc>
                <a:spcPct val="99500"/>
              </a:lnSpc>
              <a:spcBef>
                <a:spcPts val="50"/>
              </a:spcBef>
            </a:pPr>
            <a:r>
              <a:rPr sz="2200" spc="-10" dirty="0" smtClean="0">
                <a:latin typeface="Candara" pitchFamily="34" charset="0"/>
                <a:cs typeface="Arial"/>
              </a:rPr>
              <a:t>Work </a:t>
            </a:r>
            <a:r>
              <a:rPr sz="2200" dirty="0">
                <a:latin typeface="Candara" pitchFamily="34" charset="0"/>
                <a:cs typeface="Arial"/>
              </a:rPr>
              <a:t>Experience/Apprenticeship (10 –</a:t>
            </a:r>
            <a:r>
              <a:rPr sz="2200" spc="-85" dirty="0">
                <a:latin typeface="Candara" pitchFamily="34" charset="0"/>
                <a:cs typeface="Arial"/>
              </a:rPr>
              <a:t> </a:t>
            </a:r>
            <a:r>
              <a:rPr sz="2200" dirty="0" smtClean="0">
                <a:latin typeface="Candara" pitchFamily="34" charset="0"/>
                <a:cs typeface="Arial"/>
              </a:rPr>
              <a:t>12</a:t>
            </a:r>
            <a:r>
              <a:rPr lang="en-CA" sz="2200" dirty="0" smtClean="0">
                <a:latin typeface="Candara" pitchFamily="34" charset="0"/>
                <a:cs typeface="Arial"/>
              </a:rPr>
              <a:t>)</a:t>
            </a:r>
            <a:endParaRPr sz="2200" dirty="0">
              <a:latin typeface="Candara" pitchFamily="34" charset="0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sz="2200" dirty="0">
                <a:latin typeface="Candara" pitchFamily="34" charset="0"/>
                <a:cs typeface="Arial"/>
              </a:rPr>
              <a:t>Distributed Learning (10, </a:t>
            </a:r>
            <a:r>
              <a:rPr sz="2200" spc="-45" dirty="0">
                <a:latin typeface="Candara" pitchFamily="34" charset="0"/>
                <a:cs typeface="Arial"/>
              </a:rPr>
              <a:t>11,</a:t>
            </a:r>
            <a:r>
              <a:rPr sz="2200" spc="-110" dirty="0">
                <a:latin typeface="Candara" pitchFamily="34" charset="0"/>
                <a:cs typeface="Arial"/>
              </a:rPr>
              <a:t> </a:t>
            </a:r>
            <a:r>
              <a:rPr sz="2200" dirty="0">
                <a:latin typeface="Candara" pitchFamily="34" charset="0"/>
                <a:cs typeface="Arial"/>
              </a:rPr>
              <a:t>12</a:t>
            </a:r>
            <a:r>
              <a:rPr sz="2200" dirty="0" smtClean="0">
                <a:latin typeface="Candara" pitchFamily="34" charset="0"/>
                <a:cs typeface="Arial"/>
              </a:rPr>
              <a:t>)</a:t>
            </a:r>
            <a:r>
              <a:rPr lang="en-US" sz="2200" dirty="0" smtClean="0">
                <a:latin typeface="Candara" pitchFamily="34" charset="0"/>
                <a:cs typeface="Arial"/>
              </a:rPr>
              <a:t> </a:t>
            </a:r>
            <a:endParaRPr lang="en-US" sz="2200" dirty="0" smtClean="0">
              <a:latin typeface="Candara" pitchFamily="34" charset="0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sz="2200" dirty="0" smtClean="0">
                <a:latin typeface="Candara" pitchFamily="34" charset="0"/>
                <a:cs typeface="Arial"/>
              </a:rPr>
              <a:t>Peak </a:t>
            </a:r>
            <a:r>
              <a:rPr sz="2200" dirty="0">
                <a:latin typeface="Candara" pitchFamily="34" charset="0"/>
                <a:cs typeface="Arial"/>
              </a:rPr>
              <a:t>Performance</a:t>
            </a:r>
            <a:r>
              <a:rPr sz="2200" spc="-100" dirty="0">
                <a:latin typeface="Candara" pitchFamily="34" charset="0"/>
                <a:cs typeface="Arial"/>
              </a:rPr>
              <a:t> </a:t>
            </a:r>
            <a:r>
              <a:rPr sz="2200" dirty="0" smtClean="0">
                <a:latin typeface="Candara" pitchFamily="34" charset="0"/>
                <a:cs typeface="Arial"/>
              </a:rPr>
              <a:t>8-1</a:t>
            </a:r>
            <a:r>
              <a:rPr lang="en-US" sz="2200" dirty="0" smtClean="0">
                <a:latin typeface="Candara" pitchFamily="34" charset="0"/>
                <a:cs typeface="Arial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286" y="609600"/>
            <a:ext cx="7402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ndara" pitchFamily="34" charset="0"/>
              </a:rPr>
              <a:t>North Vancouver District Programs Available to all Grade 10 Students</a:t>
            </a:r>
            <a:endParaRPr lang="en-US" sz="3200" b="1" dirty="0">
              <a:latin typeface="Candar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867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More information available on the district website:</a:t>
            </a:r>
          </a:p>
          <a:p>
            <a:r>
              <a:rPr lang="en-CA" dirty="0"/>
              <a:t>https://www.sd44.ca/ProgramsServices/Documents/SecondaryEnhancedPrograms.pdf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04801"/>
            <a:ext cx="82296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5200" y="2963282"/>
            <a:ext cx="1499235" cy="225425"/>
          </a:xfrm>
          <a:custGeom>
            <a:avLst/>
            <a:gdLst/>
            <a:ahLst/>
            <a:cxnLst/>
            <a:rect l="l" t="t" r="r" b="b"/>
            <a:pathLst>
              <a:path w="1499235" h="225425">
                <a:moveTo>
                  <a:pt x="1498880" y="0"/>
                </a:moveTo>
                <a:lnTo>
                  <a:pt x="0" y="22483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2418" y="2905099"/>
            <a:ext cx="45719" cy="85447"/>
          </a:xfrm>
          <a:custGeom>
            <a:avLst/>
            <a:gdLst/>
            <a:ahLst/>
            <a:cxnLst/>
            <a:rect l="l" t="t" r="r" b="b"/>
            <a:pathLst>
              <a:path w="81279" h="75564">
                <a:moveTo>
                  <a:pt x="0" y="0"/>
                </a:moveTo>
                <a:lnTo>
                  <a:pt x="11303" y="75361"/>
                </a:lnTo>
                <a:lnTo>
                  <a:pt x="81013" y="2637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50" y="333375"/>
            <a:ext cx="8302625" cy="4975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93975" y="5516563"/>
            <a:ext cx="1368425" cy="969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475" y="5516562"/>
            <a:ext cx="2016125" cy="962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6075" y="5516563"/>
            <a:ext cx="2016125" cy="792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7300" y="5402262"/>
            <a:ext cx="1892300" cy="906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1402308"/>
            <a:ext cx="7085965" cy="4501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latin typeface="Candara" pitchFamily="34" charset="0"/>
                <a:cs typeface="Times New Roman"/>
              </a:rPr>
              <a:t>Outside the</a:t>
            </a:r>
            <a:r>
              <a:rPr sz="2400" b="1" i="1" spc="-105" dirty="0">
                <a:latin typeface="Candara" pitchFamily="34" charset="0"/>
                <a:cs typeface="Times New Roman"/>
              </a:rPr>
              <a:t> </a:t>
            </a:r>
            <a:r>
              <a:rPr sz="2400" b="1" i="1" spc="-15" dirty="0">
                <a:latin typeface="Candara" pitchFamily="34" charset="0"/>
                <a:cs typeface="Times New Roman"/>
              </a:rPr>
              <a:t>Timetable</a:t>
            </a:r>
            <a:endParaRPr sz="2400" b="1" i="1" dirty="0">
              <a:latin typeface="Candara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AD0101"/>
              </a:buClr>
              <a:buFont typeface="Wingdings" pitchFamily="2" charset="2"/>
              <a:buChar char="§"/>
              <a:tabLst>
                <a:tab pos="186690" algn="l"/>
              </a:tabLst>
            </a:pPr>
            <a:r>
              <a:rPr sz="2400" dirty="0">
                <a:latin typeface="Candara" pitchFamily="34" charset="0"/>
                <a:cs typeface="Times New Roman"/>
              </a:rPr>
              <a:t>Community </a:t>
            </a:r>
            <a:r>
              <a:rPr sz="2400" spc="-5" dirty="0">
                <a:latin typeface="Candara" pitchFamily="34" charset="0"/>
                <a:cs typeface="Times New Roman"/>
              </a:rPr>
              <a:t>Initiatives</a:t>
            </a:r>
            <a:r>
              <a:rPr sz="2400" spc="-55" dirty="0">
                <a:latin typeface="Candara" pitchFamily="34" charset="0"/>
                <a:cs typeface="Times New Roman"/>
              </a:rPr>
              <a:t> </a:t>
            </a:r>
            <a:r>
              <a:rPr sz="2400" dirty="0" smtClean="0">
                <a:latin typeface="Candara" pitchFamily="34" charset="0"/>
                <a:cs typeface="Times New Roman"/>
              </a:rPr>
              <a:t>10</a:t>
            </a:r>
            <a:endParaRPr lang="en-CA" sz="2400" dirty="0" smtClean="0">
              <a:latin typeface="Candara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AD0101"/>
              </a:buClr>
              <a:buFont typeface="Wingdings" pitchFamily="2" charset="2"/>
              <a:buChar char="§"/>
              <a:tabLst>
                <a:tab pos="186690" algn="l"/>
              </a:tabLst>
            </a:pPr>
            <a:r>
              <a:rPr lang="en-CA" sz="2400" dirty="0" smtClean="0">
                <a:latin typeface="Candara" pitchFamily="34" charset="0"/>
                <a:cs typeface="Times New Roman"/>
              </a:rPr>
              <a:t>Beginner Band</a:t>
            </a:r>
            <a:endParaRPr sz="2400" dirty="0">
              <a:latin typeface="Candara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lr>
                <a:srgbClr val="AD0101"/>
              </a:buClr>
              <a:buFont typeface="Wingdings" pitchFamily="2" charset="2"/>
              <a:buChar char="§"/>
              <a:tabLst>
                <a:tab pos="251460" algn="l"/>
              </a:tabLst>
            </a:pPr>
            <a:r>
              <a:rPr sz="2400" spc="-60" dirty="0" smtClean="0">
                <a:latin typeface="Candara" pitchFamily="34" charset="0"/>
                <a:cs typeface="Times New Roman"/>
              </a:rPr>
              <a:t>Vocal </a:t>
            </a:r>
            <a:r>
              <a:rPr sz="2400" spc="-5" dirty="0" smtClean="0">
                <a:latin typeface="Candara" pitchFamily="34" charset="0"/>
                <a:cs typeface="Times New Roman"/>
              </a:rPr>
              <a:t>Jazz</a:t>
            </a:r>
            <a:r>
              <a:rPr lang="en-CA" sz="2400" dirty="0" smtClean="0">
                <a:latin typeface="Candara" pitchFamily="34" charset="0"/>
                <a:cs typeface="Times New Roman"/>
              </a:rPr>
              <a:t> </a:t>
            </a:r>
            <a:r>
              <a:rPr lang="en-CA" sz="2400" dirty="0" smtClean="0">
                <a:latin typeface="Candara" pitchFamily="34" charset="0"/>
                <a:cs typeface="Times New Roman"/>
              </a:rPr>
              <a:t>(must also be taking Concert Choir)</a:t>
            </a: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lr>
                <a:srgbClr val="AD0101"/>
              </a:buClr>
              <a:buFont typeface="Wingdings" pitchFamily="2" charset="2"/>
              <a:buChar char="§"/>
              <a:tabLst>
                <a:tab pos="251460" algn="l"/>
              </a:tabLst>
            </a:pPr>
            <a:r>
              <a:rPr lang="en-CA" sz="2400" dirty="0" smtClean="0">
                <a:latin typeface="Candara" pitchFamily="34" charset="0"/>
                <a:cs typeface="Times New Roman"/>
              </a:rPr>
              <a:t>Jazz </a:t>
            </a:r>
            <a:r>
              <a:rPr lang="en-CA" sz="2400" dirty="0" smtClean="0">
                <a:latin typeface="Candara" pitchFamily="34" charset="0"/>
                <a:cs typeface="Times New Roman"/>
              </a:rPr>
              <a:t>Band </a:t>
            </a:r>
            <a:r>
              <a:rPr lang="en-CA" sz="2400" dirty="0" smtClean="0">
                <a:latin typeface="Candara" pitchFamily="34" charset="0"/>
                <a:cs typeface="Times New Roman"/>
              </a:rPr>
              <a:t>(must also be taking Concert Band)</a:t>
            </a:r>
            <a:endParaRPr sz="2400" dirty="0">
              <a:latin typeface="Candara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lr>
                <a:srgbClr val="AD0101"/>
              </a:buClr>
              <a:buFont typeface="Wingdings" pitchFamily="2" charset="2"/>
              <a:buChar char="§"/>
              <a:tabLst>
                <a:tab pos="186690" algn="l"/>
              </a:tabLst>
            </a:pPr>
            <a:r>
              <a:rPr sz="2400" spc="-45" dirty="0">
                <a:latin typeface="Candara" pitchFamily="34" charset="0"/>
                <a:cs typeface="Times New Roman"/>
              </a:rPr>
              <a:t>Work</a:t>
            </a:r>
            <a:r>
              <a:rPr sz="2400" spc="-65" dirty="0">
                <a:latin typeface="Candara" pitchFamily="34" charset="0"/>
                <a:cs typeface="Times New Roman"/>
              </a:rPr>
              <a:t> </a:t>
            </a:r>
            <a:r>
              <a:rPr sz="2400" spc="-5" dirty="0">
                <a:latin typeface="Candara" pitchFamily="34" charset="0"/>
                <a:cs typeface="Times New Roman"/>
              </a:rPr>
              <a:t>Experience</a:t>
            </a:r>
            <a:endParaRPr sz="2400" dirty="0">
              <a:latin typeface="Candara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9"/>
              </a:spcBef>
              <a:buClr>
                <a:srgbClr val="AD0101"/>
              </a:buClr>
              <a:buFont typeface="Wingdings" pitchFamily="2" charset="2"/>
              <a:buChar char="§"/>
              <a:tabLst>
                <a:tab pos="186690" algn="l"/>
              </a:tabLst>
            </a:pPr>
            <a:r>
              <a:rPr sz="2400" dirty="0" err="1" smtClean="0">
                <a:latin typeface="Candara" pitchFamily="34" charset="0"/>
                <a:cs typeface="Times New Roman"/>
              </a:rPr>
              <a:t>Improv</a:t>
            </a:r>
            <a:r>
              <a:rPr sz="2400" spc="-114" dirty="0" smtClean="0">
                <a:latin typeface="Candara" pitchFamily="34" charset="0"/>
                <a:cs typeface="Times New Roman"/>
              </a:rPr>
              <a:t> </a:t>
            </a:r>
            <a:endParaRPr sz="2400" dirty="0">
              <a:latin typeface="Candara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9"/>
              </a:spcBef>
              <a:buClr>
                <a:srgbClr val="AD0101"/>
              </a:buClr>
              <a:buFont typeface="Wingdings" pitchFamily="2" charset="2"/>
              <a:buChar char="§"/>
              <a:tabLst>
                <a:tab pos="186690" algn="l"/>
              </a:tabLst>
            </a:pPr>
            <a:r>
              <a:rPr sz="2400" spc="-5" dirty="0">
                <a:latin typeface="Candara" pitchFamily="34" charset="0"/>
                <a:cs typeface="Times New Roman"/>
              </a:rPr>
              <a:t>Distributed</a:t>
            </a:r>
            <a:r>
              <a:rPr sz="2400" spc="-15" dirty="0">
                <a:latin typeface="Candara" pitchFamily="34" charset="0"/>
                <a:cs typeface="Times New Roman"/>
              </a:rPr>
              <a:t> </a:t>
            </a:r>
            <a:r>
              <a:rPr sz="2400" spc="-5" dirty="0" smtClean="0">
                <a:latin typeface="Candara" pitchFamily="34" charset="0"/>
                <a:cs typeface="Times New Roman"/>
              </a:rPr>
              <a:t>Learning</a:t>
            </a:r>
            <a:endParaRPr sz="2400" dirty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370"/>
              </a:lnSpc>
              <a:buFont typeface="Wingdings" pitchFamily="2" charset="2"/>
              <a:buChar char="ü"/>
            </a:pPr>
            <a:r>
              <a:rPr sz="2200" b="1" spc="-5" dirty="0">
                <a:latin typeface="Candara" pitchFamily="34" charset="0"/>
                <a:cs typeface="Times New Roman"/>
              </a:rPr>
              <a:t>These courses may </a:t>
            </a:r>
            <a:r>
              <a:rPr sz="2200" b="1" dirty="0">
                <a:latin typeface="Candara" pitchFamily="34" charset="0"/>
                <a:cs typeface="Times New Roman"/>
              </a:rPr>
              <a:t>be </a:t>
            </a:r>
            <a:r>
              <a:rPr sz="2200" b="1" spc="-5" dirty="0">
                <a:latin typeface="Candara" pitchFamily="34" charset="0"/>
                <a:cs typeface="Times New Roman"/>
              </a:rPr>
              <a:t>taken </a:t>
            </a:r>
            <a:r>
              <a:rPr sz="2200" b="1" u="sng" dirty="0">
                <a:latin typeface="Candara" pitchFamily="34" charset="0"/>
                <a:cs typeface="Times New Roman"/>
              </a:rPr>
              <a:t>in </a:t>
            </a:r>
            <a:r>
              <a:rPr sz="2200" b="1" u="sng" spc="-5" dirty="0">
                <a:latin typeface="Candara" pitchFamily="34" charset="0"/>
                <a:cs typeface="Times New Roman"/>
              </a:rPr>
              <a:t>addition </a:t>
            </a:r>
            <a:r>
              <a:rPr sz="2200" b="1" dirty="0">
                <a:latin typeface="Candara" pitchFamily="34" charset="0"/>
                <a:cs typeface="Times New Roman"/>
              </a:rPr>
              <a:t>to the </a:t>
            </a:r>
            <a:r>
              <a:rPr lang="en-US" sz="2200" b="1" dirty="0" smtClean="0">
                <a:latin typeface="Candara" pitchFamily="34" charset="0"/>
                <a:cs typeface="Times New Roman"/>
              </a:rPr>
              <a:t>EIGHT </a:t>
            </a:r>
            <a:r>
              <a:rPr sz="2200" b="1" spc="-5" dirty="0" smtClean="0">
                <a:latin typeface="Candara" pitchFamily="34" charset="0"/>
                <a:cs typeface="Times New Roman"/>
              </a:rPr>
              <a:t>entries </a:t>
            </a:r>
            <a:r>
              <a:rPr sz="2200" b="1" dirty="0">
                <a:latin typeface="Candara" pitchFamily="34" charset="0"/>
                <a:cs typeface="Times New Roman"/>
              </a:rPr>
              <a:t>on </a:t>
            </a:r>
            <a:r>
              <a:rPr sz="2200" b="1" dirty="0" smtClean="0">
                <a:latin typeface="Candara" pitchFamily="34" charset="0"/>
                <a:cs typeface="Times New Roman"/>
              </a:rPr>
              <a:t>your</a:t>
            </a:r>
            <a:r>
              <a:rPr lang="en-US" sz="2200" b="1" dirty="0" smtClean="0">
                <a:latin typeface="Candara" pitchFamily="34" charset="0"/>
                <a:cs typeface="Times New Roman"/>
              </a:rPr>
              <a:t> </a:t>
            </a:r>
            <a:r>
              <a:rPr sz="2200" b="1" spc="-5" dirty="0" smtClean="0">
                <a:latin typeface="Candara" pitchFamily="34" charset="0"/>
                <a:cs typeface="Times New Roman"/>
              </a:rPr>
              <a:t>course </a:t>
            </a:r>
            <a:r>
              <a:rPr sz="2200" b="1" spc="-5" dirty="0">
                <a:latin typeface="Candara" pitchFamily="34" charset="0"/>
                <a:cs typeface="Times New Roman"/>
              </a:rPr>
              <a:t>selection</a:t>
            </a:r>
            <a:r>
              <a:rPr sz="2200" b="1" spc="-25" dirty="0">
                <a:latin typeface="Candara" pitchFamily="34" charset="0"/>
                <a:cs typeface="Times New Roman"/>
              </a:rPr>
              <a:t> </a:t>
            </a:r>
            <a:r>
              <a:rPr sz="2200" b="1" spc="-5" dirty="0">
                <a:latin typeface="Candara" pitchFamily="34" charset="0"/>
                <a:cs typeface="Times New Roman"/>
              </a:rPr>
              <a:t>sheet.</a:t>
            </a:r>
            <a:endParaRPr sz="2200" b="1" dirty="0">
              <a:latin typeface="Candara" pitchFamily="34" charset="0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5737" y="4144962"/>
            <a:ext cx="1108075" cy="66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381000" y="304800"/>
            <a:ext cx="8388350" cy="806450"/>
          </a:xfrm>
          <a:custGeom>
            <a:avLst/>
            <a:gdLst/>
            <a:ahLst/>
            <a:cxnLst/>
            <a:rect l="l" t="t" r="r" b="b"/>
            <a:pathLst>
              <a:path w="8388350" h="806450">
                <a:moveTo>
                  <a:pt x="0" y="0"/>
                </a:moveTo>
                <a:lnTo>
                  <a:pt x="8388350" y="0"/>
                </a:lnTo>
                <a:lnTo>
                  <a:pt x="8388350" y="806450"/>
                </a:lnTo>
                <a:lnTo>
                  <a:pt x="0" y="8064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6265" y="533400"/>
            <a:ext cx="7907019" cy="67710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Candara" pitchFamily="34" charset="0"/>
              </a:rPr>
              <a:t>Additional Courses</a:t>
            </a:r>
            <a:endParaRPr lang="en-US" sz="44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677" y="579120"/>
            <a:ext cx="527558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2994660" algn="l"/>
              </a:tabLst>
            </a:pPr>
            <a:r>
              <a:rPr sz="4400" dirty="0">
                <a:solidFill>
                  <a:schemeClr val="tx1"/>
                </a:solidFill>
                <a:latin typeface="Candara" pitchFamily="34" charset="0"/>
                <a:cs typeface="Arial"/>
              </a:rPr>
              <a:t>Li</a:t>
            </a:r>
            <a:r>
              <a:rPr sz="4400" spc="-5" dirty="0">
                <a:solidFill>
                  <a:schemeClr val="tx1"/>
                </a:solidFill>
                <a:latin typeface="Candara" pitchFamily="34" charset="0"/>
                <a:cs typeface="Arial"/>
              </a:rPr>
              <a:t>f</a:t>
            </a:r>
            <a:r>
              <a:rPr sz="4400" dirty="0">
                <a:solidFill>
                  <a:schemeClr val="tx1"/>
                </a:solidFill>
                <a:latin typeface="Candara" pitchFamily="34" charset="0"/>
                <a:cs typeface="Arial"/>
              </a:rPr>
              <a:t>e	</a:t>
            </a:r>
            <a:r>
              <a:rPr lang="en-CA" sz="4400" dirty="0" smtClean="0">
                <a:solidFill>
                  <a:schemeClr val="tx1"/>
                </a:solidFill>
                <a:latin typeface="Candara" pitchFamily="34" charset="0"/>
                <a:cs typeface="Arial"/>
              </a:rPr>
              <a:t>in </a:t>
            </a:r>
            <a:r>
              <a:rPr sz="4400" dirty="0" smtClean="0">
                <a:solidFill>
                  <a:schemeClr val="tx1"/>
                </a:solidFill>
                <a:latin typeface="Candara" pitchFamily="34" charset="0"/>
                <a:cs typeface="Arial"/>
              </a:rPr>
              <a:t>High</a:t>
            </a:r>
            <a:r>
              <a:rPr sz="4400" dirty="0">
                <a:solidFill>
                  <a:schemeClr val="tx1"/>
                </a:solidFill>
                <a:latin typeface="Candara" pitchFamily="34" charset="0"/>
                <a:cs typeface="Arial"/>
              </a:rPr>
              <a:t>	School…</a:t>
            </a:r>
          </a:p>
        </p:txBody>
      </p:sp>
      <p:sp>
        <p:nvSpPr>
          <p:cNvPr id="4" name="object 4"/>
          <p:cNvSpPr/>
          <p:nvPr/>
        </p:nvSpPr>
        <p:spPr>
          <a:xfrm>
            <a:off x="228600" y="5943600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0" y="0"/>
                </a:moveTo>
                <a:lnTo>
                  <a:pt x="1524000" y="0"/>
                </a:lnTo>
                <a:lnTo>
                  <a:pt x="152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5989320"/>
            <a:ext cx="1524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dirty="0">
                <a:solidFill>
                  <a:srgbClr val="DEDEE0"/>
                </a:solidFill>
                <a:latin typeface="Candara" pitchFamily="34" charset="0"/>
                <a:cs typeface="Arial"/>
              </a:rPr>
              <a:t>Grade</a:t>
            </a:r>
            <a:r>
              <a:rPr sz="2400" b="1" spc="-100" dirty="0">
                <a:solidFill>
                  <a:srgbClr val="DEDEE0"/>
                </a:solidFill>
                <a:latin typeface="Candara" pitchFamily="34" charset="0"/>
                <a:cs typeface="Arial"/>
              </a:rPr>
              <a:t> </a:t>
            </a:r>
            <a:r>
              <a:rPr sz="2400" b="1" dirty="0">
                <a:solidFill>
                  <a:srgbClr val="DEDEE0"/>
                </a:solidFill>
                <a:latin typeface="Candara" pitchFamily="34" charset="0"/>
                <a:cs typeface="Arial"/>
              </a:rPr>
              <a:t>8</a:t>
            </a:r>
            <a:endParaRPr sz="2400" b="1" dirty="0">
              <a:latin typeface="Candara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5257800"/>
            <a:ext cx="1295400" cy="415497"/>
          </a:xfrm>
          <a:prstGeom prst="rect">
            <a:avLst/>
          </a:prstGeom>
          <a:solidFill>
            <a:srgbClr val="393939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359"/>
              </a:spcBef>
            </a:pPr>
            <a:r>
              <a:rPr sz="2400" b="1" dirty="0">
                <a:solidFill>
                  <a:srgbClr val="FF0000"/>
                </a:solidFill>
                <a:latin typeface="Candara" pitchFamily="34" charset="0"/>
                <a:cs typeface="Arial"/>
              </a:rPr>
              <a:t>Grade</a:t>
            </a:r>
            <a:r>
              <a:rPr sz="2400" b="1" spc="-100" dirty="0">
                <a:solidFill>
                  <a:srgbClr val="FF0000"/>
                </a:solidFill>
                <a:latin typeface="Candara" pitchFamily="34" charset="0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ndara" pitchFamily="34" charset="0"/>
                <a:cs typeface="Arial"/>
              </a:rPr>
              <a:t>9</a:t>
            </a:r>
            <a:endParaRPr sz="2400" b="1" dirty="0">
              <a:latin typeface="Candara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0400" y="3429000"/>
            <a:ext cx="1447800" cy="400110"/>
          </a:xfrm>
          <a:prstGeom prst="rect">
            <a:avLst/>
          </a:prstGeom>
          <a:solidFill>
            <a:srgbClr val="393939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 algn="ctr">
              <a:lnSpc>
                <a:spcPct val="100000"/>
              </a:lnSpc>
              <a:spcBef>
                <a:spcPts val="360"/>
              </a:spcBef>
            </a:pPr>
            <a:r>
              <a:rPr sz="2300" b="1" dirty="0">
                <a:solidFill>
                  <a:srgbClr val="DEDEE0"/>
                </a:solidFill>
                <a:latin typeface="Candara" pitchFamily="34" charset="0"/>
                <a:cs typeface="Arial"/>
              </a:rPr>
              <a:t>Grade</a:t>
            </a:r>
            <a:r>
              <a:rPr sz="2300" b="1" spc="-100" dirty="0">
                <a:solidFill>
                  <a:srgbClr val="DEDEE0"/>
                </a:solidFill>
                <a:latin typeface="Candara" pitchFamily="34" charset="0"/>
                <a:cs typeface="Arial"/>
              </a:rPr>
              <a:t> </a:t>
            </a:r>
            <a:r>
              <a:rPr sz="2300" b="1" spc="-65" dirty="0">
                <a:solidFill>
                  <a:srgbClr val="DEDEE0"/>
                </a:solidFill>
                <a:latin typeface="Candara" pitchFamily="34" charset="0"/>
                <a:cs typeface="Arial"/>
              </a:rPr>
              <a:t>11</a:t>
            </a:r>
            <a:endParaRPr sz="2300" dirty="0">
              <a:latin typeface="Candara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0200" y="2492375"/>
            <a:ext cx="4495800" cy="415498"/>
          </a:xfrm>
          <a:prstGeom prst="rect">
            <a:avLst/>
          </a:prstGeom>
          <a:solidFill>
            <a:srgbClr val="393939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 algn="ctr">
              <a:lnSpc>
                <a:spcPct val="100000"/>
              </a:lnSpc>
              <a:spcBef>
                <a:spcPts val="360"/>
              </a:spcBef>
            </a:pPr>
            <a:r>
              <a:rPr sz="2400" b="1" dirty="0">
                <a:solidFill>
                  <a:srgbClr val="DEDEE0"/>
                </a:solidFill>
                <a:latin typeface="Candara" pitchFamily="34" charset="0"/>
                <a:cs typeface="Arial"/>
              </a:rPr>
              <a:t>Grade 12 and</a:t>
            </a:r>
            <a:r>
              <a:rPr sz="2400" b="1" spc="-100" dirty="0">
                <a:solidFill>
                  <a:srgbClr val="DEDEE0"/>
                </a:solidFill>
                <a:latin typeface="Candara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DEDEE0"/>
                </a:solidFill>
                <a:latin typeface="Candara" pitchFamily="34" charset="0"/>
                <a:cs typeface="Arial"/>
              </a:rPr>
              <a:t>B</a:t>
            </a:r>
            <a:r>
              <a:rPr sz="2400" b="1" dirty="0" smtClean="0">
                <a:solidFill>
                  <a:srgbClr val="DEDEE0"/>
                </a:solidFill>
                <a:latin typeface="Candara" pitchFamily="34" charset="0"/>
                <a:cs typeface="Arial"/>
              </a:rPr>
              <a:t>eyond</a:t>
            </a:r>
            <a:r>
              <a:rPr lang="en-US" sz="2400" b="1" dirty="0" smtClean="0">
                <a:solidFill>
                  <a:srgbClr val="DEDEE0"/>
                </a:solidFill>
                <a:latin typeface="Candara" pitchFamily="34" charset="0"/>
                <a:cs typeface="Arial"/>
              </a:rPr>
              <a:t>…</a:t>
            </a:r>
            <a:endParaRPr sz="2400" b="1" dirty="0">
              <a:latin typeface="Candara" pitchFamily="34" charset="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47700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4998" y="0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4999" y="57912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799"/>
                </a:moveTo>
                <a:lnTo>
                  <a:pt x="0" y="0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000" y="57912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9530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8199"/>
                </a:moveTo>
                <a:lnTo>
                  <a:pt x="0" y="0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9530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6200" y="3962400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990599"/>
                </a:moveTo>
                <a:lnTo>
                  <a:pt x="1" y="0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0" y="39624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0600" y="31242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8199"/>
                </a:moveTo>
                <a:lnTo>
                  <a:pt x="1" y="0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0600" y="31242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197" y="1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09800" y="4343400"/>
            <a:ext cx="1371600" cy="384721"/>
          </a:xfrm>
          <a:prstGeom prst="rect">
            <a:avLst/>
          </a:prstGeom>
          <a:solidFill>
            <a:srgbClr val="393939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 algn="ctr">
              <a:lnSpc>
                <a:spcPct val="100000"/>
              </a:lnSpc>
              <a:spcBef>
                <a:spcPts val="360"/>
              </a:spcBef>
            </a:pPr>
            <a:r>
              <a:rPr sz="2200" b="1" dirty="0">
                <a:solidFill>
                  <a:srgbClr val="FF0000"/>
                </a:solidFill>
                <a:latin typeface="Candara" pitchFamily="34" charset="0"/>
                <a:cs typeface="Arial"/>
              </a:rPr>
              <a:t>Grade</a:t>
            </a:r>
            <a:r>
              <a:rPr sz="2200" b="1" spc="-100" dirty="0">
                <a:solidFill>
                  <a:srgbClr val="FF0000"/>
                </a:solidFill>
                <a:latin typeface="Candara" pitchFamily="34" charset="0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ndara" pitchFamily="34" charset="0"/>
                <a:cs typeface="Arial"/>
              </a:rPr>
              <a:t>10</a:t>
            </a:r>
            <a:endParaRPr sz="2200" b="1" dirty="0">
              <a:latin typeface="Candara" pitchFamily="34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52999" y="3297238"/>
            <a:ext cx="3886199" cy="2646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100" y="1412875"/>
            <a:ext cx="1949450" cy="292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6687" y="404812"/>
            <a:ext cx="24003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48000" y="1479232"/>
            <a:ext cx="233680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ndara" pitchFamily="34" charset="0"/>
                <a:cs typeface="Arial" pitchFamily="34" charset="0"/>
              </a:rPr>
              <a:t>GET</a:t>
            </a:r>
            <a:r>
              <a:rPr sz="2400" b="1" spc="-145" dirty="0">
                <a:latin typeface="Candara" pitchFamily="34" charset="0"/>
                <a:cs typeface="Arial" pitchFamily="34" charset="0"/>
              </a:rPr>
              <a:t> </a:t>
            </a:r>
            <a:r>
              <a:rPr sz="2400" b="1" spc="-25" dirty="0">
                <a:latin typeface="Candara" pitchFamily="34" charset="0"/>
                <a:cs typeface="Arial" pitchFamily="34" charset="0"/>
              </a:rPr>
              <a:t>INVOLVED!</a:t>
            </a:r>
            <a:endParaRPr sz="2400" b="1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23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0"/>
            <a:ext cx="7543800" cy="282575"/>
          </a:xfrm>
          <a:custGeom>
            <a:avLst/>
            <a:gdLst/>
            <a:ahLst/>
            <a:cxnLst/>
            <a:rect l="l" t="t" r="r" b="b"/>
            <a:pathLst>
              <a:path w="7543800" h="282575">
                <a:moveTo>
                  <a:pt x="0" y="282575"/>
                </a:moveTo>
                <a:lnTo>
                  <a:pt x="7543800" y="282575"/>
                </a:lnTo>
                <a:lnTo>
                  <a:pt x="7543800" y="0"/>
                </a:lnTo>
                <a:lnTo>
                  <a:pt x="0" y="0"/>
                </a:lnTo>
                <a:lnTo>
                  <a:pt x="0" y="282575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282575"/>
            <a:ext cx="8388350" cy="806450"/>
          </a:xfrm>
          <a:custGeom>
            <a:avLst/>
            <a:gdLst/>
            <a:ahLst/>
            <a:cxnLst/>
            <a:rect l="l" t="t" r="r" b="b"/>
            <a:pathLst>
              <a:path w="8388350" h="806450">
                <a:moveTo>
                  <a:pt x="0" y="0"/>
                </a:moveTo>
                <a:lnTo>
                  <a:pt x="8388350" y="0"/>
                </a:lnTo>
                <a:lnTo>
                  <a:pt x="8388350" y="806450"/>
                </a:lnTo>
                <a:lnTo>
                  <a:pt x="0" y="8064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4388" y="457200"/>
            <a:ext cx="785241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10" dirty="0">
                <a:latin typeface="Candara" pitchFamily="34" charset="0"/>
              </a:rPr>
              <a:t>Distributed </a:t>
            </a:r>
            <a:r>
              <a:rPr sz="4400" b="1" spc="-5" dirty="0">
                <a:latin typeface="Candara" pitchFamily="34" charset="0"/>
              </a:rPr>
              <a:t>Learning: What is</a:t>
            </a:r>
            <a:r>
              <a:rPr sz="4400" b="1" spc="-25" dirty="0">
                <a:latin typeface="Candara" pitchFamily="34" charset="0"/>
              </a:rPr>
              <a:t> </a:t>
            </a:r>
            <a:r>
              <a:rPr sz="4400" b="1" spc="-10" dirty="0">
                <a:latin typeface="Candara" pitchFamily="34" charset="0"/>
              </a:rPr>
              <a:t>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6962" y="1524000"/>
            <a:ext cx="6956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Candara" pitchFamily="34" charset="0"/>
              </a:rPr>
              <a:t>Alternate way to complete core academic courses and electives at the Grade 10, 11, and 12 levels – </a:t>
            </a:r>
            <a:r>
              <a:rPr lang="en-US" sz="2800" b="1" dirty="0" smtClean="0">
                <a:latin typeface="Candara" pitchFamily="34" charset="0"/>
              </a:rPr>
              <a:t>online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Candara" pitchFamily="34" charset="0"/>
              </a:rPr>
              <a:t>BC Ministry of Education approved courses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Candara" pitchFamily="34" charset="0"/>
              </a:rPr>
              <a:t>Teacher-student interaction is both </a:t>
            </a:r>
            <a:r>
              <a:rPr lang="en-US" sz="2800" b="1" dirty="0" smtClean="0">
                <a:latin typeface="Candara" pitchFamily="34" charset="0"/>
              </a:rPr>
              <a:t>online</a:t>
            </a:r>
            <a:r>
              <a:rPr lang="en-US" sz="2800" dirty="0" smtClean="0">
                <a:latin typeface="Candara" pitchFamily="34" charset="0"/>
              </a:rPr>
              <a:t> and blended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Candara" pitchFamily="34" charset="0"/>
              </a:rPr>
              <a:t>Continuous entry and self-paced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Candara" pitchFamily="34" charset="0"/>
              </a:rPr>
              <a:t>Learning with a technology focus; </a:t>
            </a:r>
          </a:p>
          <a:p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smtClean="0">
                <a:latin typeface="Candara" pitchFamily="34" charset="0"/>
              </a:rPr>
              <a:t>     using online tools </a:t>
            </a:r>
            <a:endParaRPr lang="en-US" sz="2800" dirty="0">
              <a:latin typeface="Candar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46" y="4495800"/>
            <a:ext cx="2418081" cy="1600200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3733800" y="5867400"/>
            <a:ext cx="1108075" cy="663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81000"/>
            <a:ext cx="8229600" cy="8001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0"/>
                </a:moveTo>
                <a:lnTo>
                  <a:pt x="9144000" y="0"/>
                </a:lnTo>
                <a:lnTo>
                  <a:pt x="91440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68296"/>
            <a:ext cx="7153909" cy="1112804"/>
          </a:xfrm>
          <a:prstGeom prst="rect">
            <a:avLst/>
          </a:prstGeom>
        </p:spPr>
        <p:txBody>
          <a:bodyPr vert="horz" wrap="square" lIns="0" tIns="431482" rIns="0" bIns="0" rtlCol="0">
            <a:spAutoFit/>
          </a:bodyPr>
          <a:lstStyle/>
          <a:p>
            <a:pPr marL="1301750">
              <a:lnSpc>
                <a:spcPct val="100000"/>
              </a:lnSpc>
            </a:pPr>
            <a:r>
              <a:rPr sz="4400" b="1" spc="-5" dirty="0">
                <a:latin typeface="Candara" pitchFamily="34" charset="0"/>
              </a:rPr>
              <a:t>DL Centre</a:t>
            </a:r>
            <a:r>
              <a:rPr sz="4400" b="1" spc="-80" dirty="0">
                <a:latin typeface="Candara" pitchFamily="34" charset="0"/>
              </a:rPr>
              <a:t> </a:t>
            </a:r>
            <a:r>
              <a:rPr sz="4400" b="1" spc="-5" dirty="0">
                <a:latin typeface="Candara" pitchFamily="34" charset="0"/>
              </a:rPr>
              <a:t>Model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62" y="1860550"/>
            <a:ext cx="5465037" cy="3164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78000"/>
              </a:lnSpc>
              <a:buFont typeface="Wingdings" pitchFamily="2" charset="2"/>
              <a:buChar char="§"/>
            </a:pPr>
            <a:r>
              <a:rPr sz="1900" b="1" dirty="0">
                <a:latin typeface="Candara" pitchFamily="34" charset="0"/>
                <a:cs typeface="Times New Roman"/>
              </a:rPr>
              <a:t>The DL Centre is a computer lab, </a:t>
            </a:r>
            <a:r>
              <a:rPr sz="1900" b="1" dirty="0" smtClean="0">
                <a:latin typeface="Candara" pitchFamily="34" charset="0"/>
                <a:cs typeface="Times New Roman"/>
              </a:rPr>
              <a:t>classroom</a:t>
            </a:r>
            <a:r>
              <a:rPr lang="en-CA" sz="1900" b="1" dirty="0" smtClean="0">
                <a:latin typeface="Candara" pitchFamily="34" charset="0"/>
                <a:cs typeface="Times New Roman"/>
              </a:rPr>
              <a:t>,</a:t>
            </a:r>
            <a:r>
              <a:rPr sz="1900" b="1" dirty="0" smtClean="0">
                <a:latin typeface="Candara" pitchFamily="34" charset="0"/>
                <a:cs typeface="Times New Roman"/>
              </a:rPr>
              <a:t> </a:t>
            </a:r>
            <a:r>
              <a:rPr sz="1900" b="1" dirty="0">
                <a:latin typeface="Candara" pitchFamily="34" charset="0"/>
                <a:cs typeface="Times New Roman"/>
              </a:rPr>
              <a:t>or</a:t>
            </a:r>
            <a:r>
              <a:rPr sz="1900" b="1" spc="-175" dirty="0">
                <a:latin typeface="Candara" pitchFamily="34" charset="0"/>
                <a:cs typeface="Times New Roman"/>
              </a:rPr>
              <a:t> </a:t>
            </a:r>
            <a:r>
              <a:rPr sz="1900" b="1" dirty="0">
                <a:latin typeface="Candara" pitchFamily="34" charset="0"/>
                <a:cs typeface="Times New Roman"/>
              </a:rPr>
              <a:t>work  space for students to meet with DL teachers for face  to face</a:t>
            </a:r>
            <a:r>
              <a:rPr sz="1900" b="1" spc="-100" dirty="0">
                <a:latin typeface="Candara" pitchFamily="34" charset="0"/>
                <a:cs typeface="Times New Roman"/>
              </a:rPr>
              <a:t> </a:t>
            </a:r>
            <a:r>
              <a:rPr sz="1900" b="1" dirty="0" smtClean="0">
                <a:latin typeface="Candara" pitchFamily="34" charset="0"/>
                <a:cs typeface="Times New Roman"/>
              </a:rPr>
              <a:t>interaction.</a:t>
            </a:r>
            <a:endParaRPr lang="en-US" sz="1900" b="1" dirty="0" smtClean="0">
              <a:latin typeface="Candara" pitchFamily="34" charset="0"/>
              <a:cs typeface="Times New Roman"/>
            </a:endParaRPr>
          </a:p>
          <a:p>
            <a:pPr marL="355600" marR="5080" indent="-342900" algn="just">
              <a:lnSpc>
                <a:spcPct val="78000"/>
              </a:lnSpc>
              <a:buFont typeface="Wingdings" pitchFamily="2" charset="2"/>
              <a:buChar char="§"/>
            </a:pPr>
            <a:endParaRPr lang="en-US" sz="1900" b="1" dirty="0">
              <a:latin typeface="Candara" pitchFamily="34" charset="0"/>
              <a:cs typeface="Times New Roman"/>
            </a:endParaRPr>
          </a:p>
          <a:p>
            <a:pPr marL="12700" marR="5080" algn="ctr">
              <a:lnSpc>
                <a:spcPct val="78000"/>
              </a:lnSpc>
            </a:pPr>
            <a:r>
              <a:rPr sz="1900" b="1" dirty="0" smtClean="0">
                <a:latin typeface="Candara" pitchFamily="34" charset="0"/>
                <a:cs typeface="Times New Roman"/>
              </a:rPr>
              <a:t>Main </a:t>
            </a:r>
            <a:r>
              <a:rPr sz="1900" b="1" dirty="0">
                <a:latin typeface="Candara" pitchFamily="34" charset="0"/>
                <a:cs typeface="Times New Roman"/>
              </a:rPr>
              <a:t>DL </a:t>
            </a:r>
            <a:r>
              <a:rPr sz="1900" b="1" spc="-5" dirty="0">
                <a:latin typeface="Candara" pitchFamily="34" charset="0"/>
                <a:cs typeface="Times New Roman"/>
              </a:rPr>
              <a:t>Centre: </a:t>
            </a:r>
            <a:r>
              <a:rPr sz="1900" b="1" dirty="0">
                <a:latin typeface="Candara" pitchFamily="34" charset="0"/>
                <a:cs typeface="Times New Roman"/>
              </a:rPr>
              <a:t>Mountainside</a:t>
            </a:r>
            <a:r>
              <a:rPr sz="1900" b="1" spc="-200" dirty="0">
                <a:latin typeface="Candara" pitchFamily="34" charset="0"/>
                <a:cs typeface="Times New Roman"/>
              </a:rPr>
              <a:t> </a:t>
            </a:r>
            <a:r>
              <a:rPr sz="1900" b="1" dirty="0">
                <a:latin typeface="Candara" pitchFamily="34" charset="0"/>
                <a:cs typeface="Times New Roman"/>
              </a:rPr>
              <a:t>Secondary</a:t>
            </a:r>
            <a:endParaRPr sz="1900" dirty="0">
              <a:latin typeface="Candara" pitchFamily="34" charset="0"/>
              <a:cs typeface="Times New Roman"/>
            </a:endParaRPr>
          </a:p>
          <a:p>
            <a:pPr marL="355600" indent="-342900" algn="just">
              <a:lnSpc>
                <a:spcPts val="2090"/>
              </a:lnSpc>
              <a:spcBef>
                <a:spcPts val="1320"/>
              </a:spcBef>
              <a:buFont typeface="Wingdings" pitchFamily="2" charset="2"/>
              <a:buChar char="§"/>
            </a:pPr>
            <a:r>
              <a:rPr sz="1900" dirty="0" smtClean="0">
                <a:latin typeface="Candara" pitchFamily="34" charset="0"/>
                <a:cs typeface="Times New Roman"/>
              </a:rPr>
              <a:t>DL </a:t>
            </a:r>
            <a:r>
              <a:rPr sz="1900" dirty="0">
                <a:latin typeface="Candara" pitchFamily="34" charset="0"/>
                <a:cs typeface="Times New Roman"/>
              </a:rPr>
              <a:t>Centre opened </a:t>
            </a:r>
            <a:r>
              <a:rPr sz="1900" spc="-25" dirty="0">
                <a:latin typeface="Candara" pitchFamily="34" charset="0"/>
                <a:cs typeface="Times New Roman"/>
              </a:rPr>
              <a:t>daily, </a:t>
            </a:r>
            <a:r>
              <a:rPr sz="1900" dirty="0">
                <a:latin typeface="Candara" pitchFamily="34" charset="0"/>
                <a:cs typeface="Times New Roman"/>
              </a:rPr>
              <a:t>until</a:t>
            </a:r>
            <a:r>
              <a:rPr sz="1900" spc="-125" dirty="0">
                <a:latin typeface="Candara" pitchFamily="34" charset="0"/>
                <a:cs typeface="Times New Roman"/>
              </a:rPr>
              <a:t> </a:t>
            </a:r>
            <a:r>
              <a:rPr sz="1900" dirty="0" smtClean="0">
                <a:latin typeface="Candara" pitchFamily="34" charset="0"/>
                <a:cs typeface="Times New Roman"/>
              </a:rPr>
              <a:t>6:00</a:t>
            </a:r>
            <a:r>
              <a:rPr lang="en-CA" sz="1900" dirty="0" smtClean="0">
                <a:latin typeface="Candara" pitchFamily="34" charset="0"/>
                <a:cs typeface="Times New Roman"/>
              </a:rPr>
              <a:t> </a:t>
            </a:r>
          </a:p>
          <a:p>
            <a:pPr marL="355600" indent="-342900" algn="just">
              <a:lnSpc>
                <a:spcPts val="2090"/>
              </a:lnSpc>
              <a:spcBef>
                <a:spcPts val="1320"/>
              </a:spcBef>
              <a:buFont typeface="Wingdings" pitchFamily="2" charset="2"/>
              <a:buChar char="§"/>
            </a:pPr>
            <a:r>
              <a:rPr lang="en-CA" sz="1900" dirty="0">
                <a:latin typeface="Candara" pitchFamily="34" charset="0"/>
                <a:cs typeface="Times New Roman"/>
              </a:rPr>
              <a:t>T</a:t>
            </a:r>
            <a:r>
              <a:rPr sz="1900" dirty="0" err="1" smtClean="0">
                <a:latin typeface="Candara" pitchFamily="34" charset="0"/>
                <a:cs typeface="Times New Roman"/>
              </a:rPr>
              <a:t>est</a:t>
            </a:r>
            <a:r>
              <a:rPr sz="1900" dirty="0" smtClean="0">
                <a:latin typeface="Candara" pitchFamily="34" charset="0"/>
                <a:cs typeface="Times New Roman"/>
              </a:rPr>
              <a:t> </a:t>
            </a:r>
            <a:r>
              <a:rPr sz="1900" dirty="0">
                <a:latin typeface="Candara" pitchFamily="34" charset="0"/>
                <a:cs typeface="Times New Roman"/>
              </a:rPr>
              <a:t>invigilation, tutorial support, tech</a:t>
            </a:r>
            <a:r>
              <a:rPr sz="1900" spc="-100" dirty="0">
                <a:latin typeface="Candara" pitchFamily="34" charset="0"/>
                <a:cs typeface="Times New Roman"/>
              </a:rPr>
              <a:t> </a:t>
            </a:r>
            <a:r>
              <a:rPr sz="1900" dirty="0">
                <a:latin typeface="Candara" pitchFamily="34" charset="0"/>
                <a:cs typeface="Times New Roman"/>
              </a:rPr>
              <a:t>support</a:t>
            </a:r>
          </a:p>
          <a:p>
            <a:pPr marL="355600" indent="-342900" algn="just">
              <a:lnSpc>
                <a:spcPct val="100000"/>
              </a:lnSpc>
              <a:spcBef>
                <a:spcPts val="1320"/>
              </a:spcBef>
              <a:buFont typeface="Wingdings" pitchFamily="2" charset="2"/>
              <a:buChar char="§"/>
            </a:pPr>
            <a:r>
              <a:rPr sz="1900" dirty="0">
                <a:latin typeface="Candara" pitchFamily="34" charset="0"/>
                <a:cs typeface="Times New Roman"/>
              </a:rPr>
              <a:t>Satellite DL Centres (at each Secondary</a:t>
            </a:r>
            <a:r>
              <a:rPr sz="1900" spc="-175" dirty="0">
                <a:latin typeface="Candara" pitchFamily="34" charset="0"/>
                <a:cs typeface="Times New Roman"/>
              </a:rPr>
              <a:t> </a:t>
            </a:r>
            <a:r>
              <a:rPr sz="1900" dirty="0">
                <a:latin typeface="Candara" pitchFamily="34" charset="0"/>
                <a:cs typeface="Times New Roman"/>
              </a:rPr>
              <a:t>School)</a:t>
            </a:r>
          </a:p>
          <a:p>
            <a:pPr marL="355600" indent="-342900" algn="just">
              <a:lnSpc>
                <a:spcPts val="2039"/>
              </a:lnSpc>
              <a:spcBef>
                <a:spcPts val="1420"/>
              </a:spcBef>
              <a:buFont typeface="Wingdings" pitchFamily="2" charset="2"/>
              <a:buChar char="§"/>
            </a:pPr>
            <a:r>
              <a:rPr sz="1900" dirty="0" smtClean="0">
                <a:latin typeface="Candara" pitchFamily="34" charset="0"/>
                <a:cs typeface="Times New Roman"/>
              </a:rPr>
              <a:t>DL </a:t>
            </a:r>
            <a:r>
              <a:rPr sz="1900" dirty="0">
                <a:latin typeface="Candara" pitchFamily="34" charset="0"/>
                <a:cs typeface="Times New Roman"/>
              </a:rPr>
              <a:t>Centre hours posted on school</a:t>
            </a:r>
            <a:r>
              <a:rPr sz="1900" spc="-175" dirty="0">
                <a:latin typeface="Candara" pitchFamily="34" charset="0"/>
                <a:cs typeface="Times New Roman"/>
              </a:rPr>
              <a:t> </a:t>
            </a:r>
            <a:r>
              <a:rPr sz="1900" dirty="0">
                <a:latin typeface="Candara" pitchFamily="34" charset="0"/>
                <a:cs typeface="Times New Roman"/>
              </a:rPr>
              <a:t>website</a:t>
            </a:r>
          </a:p>
          <a:p>
            <a:pPr marL="355600" indent="-342900" algn="just">
              <a:lnSpc>
                <a:spcPts val="2039"/>
              </a:lnSpc>
              <a:buFont typeface="Wingdings" pitchFamily="2" charset="2"/>
              <a:buChar char="§"/>
            </a:pPr>
            <a:r>
              <a:rPr lang="en-CA" sz="1900" dirty="0">
                <a:latin typeface="Candara" pitchFamily="34" charset="0"/>
                <a:cs typeface="Arial"/>
              </a:rPr>
              <a:t>T</a:t>
            </a:r>
            <a:r>
              <a:rPr sz="1900" dirty="0" err="1" smtClean="0">
                <a:latin typeface="Candara" pitchFamily="34" charset="0"/>
                <a:cs typeface="Times New Roman"/>
              </a:rPr>
              <a:t>est</a:t>
            </a:r>
            <a:r>
              <a:rPr sz="1900" dirty="0" smtClean="0">
                <a:latin typeface="Candara" pitchFamily="34" charset="0"/>
                <a:cs typeface="Times New Roman"/>
              </a:rPr>
              <a:t> </a:t>
            </a:r>
            <a:r>
              <a:rPr sz="1900" dirty="0">
                <a:latin typeface="Candara" pitchFamily="34" charset="0"/>
                <a:cs typeface="Times New Roman"/>
              </a:rPr>
              <a:t>invigilation, tutorial support, tech</a:t>
            </a:r>
            <a:r>
              <a:rPr sz="1900" spc="-100" dirty="0">
                <a:latin typeface="Candara" pitchFamily="34" charset="0"/>
                <a:cs typeface="Times New Roman"/>
              </a:rPr>
              <a:t> </a:t>
            </a:r>
            <a:r>
              <a:rPr sz="1900" dirty="0">
                <a:latin typeface="Candara" pitchFamily="34" charset="0"/>
                <a:cs typeface="Times New Roman"/>
              </a:rPr>
              <a:t>support</a:t>
            </a:r>
          </a:p>
        </p:txBody>
      </p:sp>
      <p:sp>
        <p:nvSpPr>
          <p:cNvPr id="8" name="object 8"/>
          <p:cNvSpPr/>
          <p:nvPr/>
        </p:nvSpPr>
        <p:spPr>
          <a:xfrm>
            <a:off x="7016750" y="4800600"/>
            <a:ext cx="2057400" cy="1946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1525" y="5535612"/>
            <a:ext cx="1828800" cy="112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09" y="3429000"/>
            <a:ext cx="2050991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09" y="1524000"/>
            <a:ext cx="2418081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800" b="1" dirty="0" smtClean="0">
                <a:latin typeface="Candara" panose="020E0502030303020204" pitchFamily="34" charset="0"/>
              </a:rPr>
              <a:t>You are a good candidate for DL if: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latin typeface="Candara" panose="020E0502030303020204" pitchFamily="34" charset="0"/>
              </a:rPr>
              <a:t>You are academically </a:t>
            </a:r>
            <a:r>
              <a:rPr lang="en-CA" sz="2800" b="1" dirty="0">
                <a:latin typeface="Candara" panose="020E0502030303020204" pitchFamily="34" charset="0"/>
              </a:rPr>
              <a:t>engaged</a:t>
            </a:r>
            <a:r>
              <a:rPr lang="en-CA" sz="2800" dirty="0">
                <a:latin typeface="Candara" panose="020E0502030303020204" pitchFamily="34" charset="0"/>
              </a:rPr>
              <a:t> </a:t>
            </a:r>
            <a:endParaRPr lang="en-CA" sz="2800" dirty="0" smtClean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latin typeface="Candara" panose="020E0502030303020204" pitchFamily="34" charset="0"/>
              </a:rPr>
              <a:t>You are </a:t>
            </a:r>
            <a:r>
              <a:rPr lang="en-CA" sz="2800" b="1" dirty="0" smtClean="0">
                <a:latin typeface="Candara" panose="020E0502030303020204" pitchFamily="34" charset="0"/>
              </a:rPr>
              <a:t>self-motivated</a:t>
            </a:r>
            <a:r>
              <a:rPr lang="en-CA" sz="2800" dirty="0" smtClean="0">
                <a:latin typeface="Candara" panose="020E0502030303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latin typeface="Candara" panose="020E0502030303020204" pitchFamily="34" charset="0"/>
              </a:rPr>
              <a:t>You are </a:t>
            </a:r>
            <a:r>
              <a:rPr lang="en-CA" sz="2800" b="1" dirty="0" smtClean="0">
                <a:latin typeface="Candara" panose="020E0502030303020204" pitchFamily="34" charset="0"/>
              </a:rPr>
              <a:t>organized</a:t>
            </a:r>
            <a:r>
              <a:rPr lang="en-CA" sz="2800" dirty="0" smtClean="0">
                <a:latin typeface="Candara" panose="020E0502030303020204" pitchFamily="34" charset="0"/>
              </a:rPr>
              <a:t> and have </a:t>
            </a:r>
            <a:r>
              <a:rPr lang="en-CA" sz="2800" dirty="0">
                <a:latin typeface="Candara" panose="020E0502030303020204" pitchFamily="34" charset="0"/>
              </a:rPr>
              <a:t>good</a:t>
            </a:r>
            <a:r>
              <a:rPr lang="en-CA" sz="2800" b="1" dirty="0">
                <a:latin typeface="Candara" panose="020E0502030303020204" pitchFamily="34" charset="0"/>
              </a:rPr>
              <a:t> time management skills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latin typeface="Candara" panose="020E0502030303020204" pitchFamily="34" charset="0"/>
              </a:rPr>
              <a:t>You have the ability </a:t>
            </a:r>
            <a:r>
              <a:rPr lang="en-CA" sz="2800" dirty="0">
                <a:latin typeface="Candara" panose="020E0502030303020204" pitchFamily="34" charset="0"/>
              </a:rPr>
              <a:t>to </a:t>
            </a:r>
            <a:r>
              <a:rPr lang="en-CA" sz="2800" b="1" dirty="0">
                <a:latin typeface="Candara" panose="020E0502030303020204" pitchFamily="34" charset="0"/>
              </a:rPr>
              <a:t>manage stress </a:t>
            </a:r>
            <a:endParaRPr lang="en-CA" sz="2800" b="1" dirty="0" smtClean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latin typeface="Candara" panose="020E0502030303020204" pitchFamily="34" charset="0"/>
              </a:rPr>
              <a:t>You have the willingness </a:t>
            </a:r>
            <a:r>
              <a:rPr lang="en-CA" sz="2800" dirty="0">
                <a:latin typeface="Candara" panose="020E0502030303020204" pitchFamily="34" charset="0"/>
              </a:rPr>
              <a:t>to </a:t>
            </a:r>
            <a:r>
              <a:rPr lang="en-CA" sz="2800" b="1" dirty="0">
                <a:latin typeface="Candara" panose="020E0502030303020204" pitchFamily="34" charset="0"/>
              </a:rPr>
              <a:t>challenge </a:t>
            </a:r>
            <a:r>
              <a:rPr lang="en-CA" sz="2800" b="1" dirty="0" smtClean="0">
                <a:latin typeface="Candara" panose="020E0502030303020204" pitchFamily="34" charset="0"/>
              </a:rPr>
              <a:t>yourself</a:t>
            </a:r>
            <a:endParaRPr lang="en-CA" sz="2800" b="1" dirty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latin typeface="Candara" panose="020E0502030303020204" pitchFamily="34" charset="0"/>
              </a:rPr>
              <a:t>You have the ability </a:t>
            </a:r>
            <a:r>
              <a:rPr lang="en-CA" sz="2800" dirty="0">
                <a:latin typeface="Candara" panose="020E0502030303020204" pitchFamily="34" charset="0"/>
              </a:rPr>
              <a:t>to present ideas </a:t>
            </a:r>
            <a:r>
              <a:rPr lang="en-CA" sz="2800" dirty="0" smtClean="0">
                <a:latin typeface="Candara" panose="020E0502030303020204" pitchFamily="34" charset="0"/>
              </a:rPr>
              <a:t>and </a:t>
            </a:r>
            <a:r>
              <a:rPr lang="en-CA" sz="2800" b="1" dirty="0">
                <a:latin typeface="Candara" panose="020E0502030303020204" pitchFamily="34" charset="0"/>
              </a:rPr>
              <a:t>express </a:t>
            </a:r>
            <a:r>
              <a:rPr lang="en-CA" sz="2800" b="1" dirty="0" smtClean="0">
                <a:latin typeface="Candara" panose="020E0502030303020204" pitchFamily="34" charset="0"/>
              </a:rPr>
              <a:t>yourself clearly</a:t>
            </a:r>
            <a:endParaRPr lang="en-CA" sz="2800" b="1" dirty="0">
              <a:latin typeface="Candara" panose="020E0502030303020204" pitchFamily="34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381000" y="282575"/>
            <a:ext cx="8388350" cy="806450"/>
          </a:xfrm>
          <a:custGeom>
            <a:avLst/>
            <a:gdLst/>
            <a:ahLst/>
            <a:cxnLst/>
            <a:rect l="l" t="t" r="r" b="b"/>
            <a:pathLst>
              <a:path w="8388350" h="806450">
                <a:moveTo>
                  <a:pt x="0" y="0"/>
                </a:moveTo>
                <a:lnTo>
                  <a:pt x="8388350" y="0"/>
                </a:lnTo>
                <a:lnTo>
                  <a:pt x="8388350" y="806450"/>
                </a:lnTo>
                <a:lnTo>
                  <a:pt x="0" y="8064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834388" y="487978"/>
            <a:ext cx="785241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latin typeface="Candara" pitchFamily="34" charset="0"/>
              </a:rPr>
              <a:t>Distributed </a:t>
            </a:r>
            <a:r>
              <a:rPr sz="4000" b="1" spc="-5" dirty="0">
                <a:latin typeface="Candara" pitchFamily="34" charset="0"/>
              </a:rPr>
              <a:t>Learning: </a:t>
            </a:r>
            <a:r>
              <a:rPr lang="en-CA" sz="4000" b="1" spc="-5" dirty="0" smtClean="0">
                <a:latin typeface="Candara" pitchFamily="34" charset="0"/>
              </a:rPr>
              <a:t>Who is it for?</a:t>
            </a:r>
            <a:endParaRPr sz="4000" b="1" spc="-10" dirty="0">
              <a:latin typeface="Candara" pitchFamily="34" charset="0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777875" y="655320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3733800" y="6194425"/>
            <a:ext cx="1108075" cy="66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48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381000" y="282575"/>
            <a:ext cx="8388350" cy="806450"/>
          </a:xfrm>
          <a:custGeom>
            <a:avLst/>
            <a:gdLst/>
            <a:ahLst/>
            <a:cxnLst/>
            <a:rect l="l" t="t" r="r" b="b"/>
            <a:pathLst>
              <a:path w="8388350" h="806450">
                <a:moveTo>
                  <a:pt x="0" y="0"/>
                </a:moveTo>
                <a:lnTo>
                  <a:pt x="8388350" y="0"/>
                </a:lnTo>
                <a:lnTo>
                  <a:pt x="8388350" y="806450"/>
                </a:lnTo>
                <a:lnTo>
                  <a:pt x="0" y="8064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596265" y="533400"/>
            <a:ext cx="7907019" cy="67710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ndara" pitchFamily="34" charset="0"/>
              </a:rPr>
              <a:t>Interested in the IB Diploma </a:t>
            </a:r>
            <a:r>
              <a:rPr lang="en-US" b="1" dirty="0" err="1" smtClean="0">
                <a:latin typeface="Candara" pitchFamily="34" charset="0"/>
              </a:rPr>
              <a:t>Programme</a:t>
            </a:r>
            <a:r>
              <a:rPr lang="en-US" b="1" dirty="0" smtClean="0">
                <a:latin typeface="Candara" pitchFamily="34" charset="0"/>
              </a:rPr>
              <a:t>?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838835" y="1852136"/>
            <a:ext cx="708596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2400" b="1" i="1" dirty="0" smtClean="0">
                <a:latin typeface="Candara" pitchFamily="34" charset="0"/>
                <a:cs typeface="Times New Roman"/>
              </a:rPr>
              <a:t>Although you still have a year to decide, it is never too early to consider your options</a:t>
            </a:r>
            <a:r>
              <a:rPr lang="en-CA" sz="2400" b="1" i="1" dirty="0" smtClean="0">
                <a:latin typeface="Candara" pitchFamily="34" charset="0"/>
                <a:cs typeface="Times New Roman"/>
              </a:rPr>
              <a:t>!</a:t>
            </a:r>
          </a:p>
          <a:p>
            <a:pPr marL="12700">
              <a:lnSpc>
                <a:spcPct val="100000"/>
              </a:lnSpc>
            </a:pPr>
            <a:endParaRPr lang="en-CA" sz="2400" b="1" i="1" dirty="0">
              <a:latin typeface="Candara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CA" sz="2400" b="1" i="1" dirty="0">
                <a:latin typeface="Candara" pitchFamily="34" charset="0"/>
                <a:cs typeface="Times New Roman"/>
                <a:hlinkClick r:id="rId2"/>
              </a:rPr>
              <a:t>https://</a:t>
            </a:r>
            <a:r>
              <a:rPr lang="en-CA" sz="2400" b="1" i="1" dirty="0" smtClean="0">
                <a:latin typeface="Candara" pitchFamily="34" charset="0"/>
                <a:cs typeface="Times New Roman"/>
                <a:hlinkClick r:id="rId2"/>
              </a:rPr>
              <a:t>www.sd44.ca/school/carson/ProgramsServices/IB/diplomaprogramme/Pages/default.aspx</a:t>
            </a:r>
            <a:endParaRPr lang="en-CA" sz="2400" b="1" i="1" dirty="0" smtClean="0">
              <a:latin typeface="Candara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CA" sz="2400" b="1" i="1" dirty="0">
              <a:latin typeface="Candara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CA" sz="2400" b="1" i="1" dirty="0" smtClean="0">
                <a:latin typeface="Candara" pitchFamily="34" charset="0"/>
                <a:cs typeface="Times New Roman"/>
              </a:rPr>
              <a:t>Info session January 19</a:t>
            </a:r>
            <a:r>
              <a:rPr lang="en-CA" sz="2400" b="1" i="1" baseline="30000" dirty="0" smtClean="0">
                <a:latin typeface="Candara" pitchFamily="34" charset="0"/>
                <a:cs typeface="Times New Roman"/>
              </a:rPr>
              <a:t>th</a:t>
            </a:r>
            <a:r>
              <a:rPr lang="en-CA" sz="2400" b="1" i="1" dirty="0" smtClean="0">
                <a:latin typeface="Candara" pitchFamily="34" charset="0"/>
                <a:cs typeface="Times New Roman"/>
              </a:rPr>
              <a:t> at 7pm at Carson if you’re interested in learning more!</a:t>
            </a:r>
            <a:endParaRPr sz="2400" b="1" i="1" dirty="0">
              <a:latin typeface="Candara" pitchFamily="34" charset="0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17" y="5105400"/>
            <a:ext cx="30479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73075" y="1447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 smtClean="0">
                <a:latin typeface="Candara" panose="020E0502030303020204" pitchFamily="34" charset="0"/>
              </a:rPr>
              <a:t>Course Programming Sheets</a:t>
            </a:r>
            <a:endParaRPr lang="en-CA" sz="72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" y="0"/>
            <a:ext cx="9043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8" t="13227" r="6105" b="8369"/>
          <a:stretch/>
        </p:blipFill>
        <p:spPr bwMode="auto">
          <a:xfrm>
            <a:off x="380999" y="304800"/>
            <a:ext cx="8436429" cy="64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2057400" y="2906713"/>
            <a:ext cx="1066800" cy="44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/>
          <p:nvPr/>
        </p:nvSpPr>
        <p:spPr>
          <a:xfrm>
            <a:off x="3429000" y="3271043"/>
            <a:ext cx="533400" cy="310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2514600" y="3499643"/>
            <a:ext cx="533400" cy="310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1066800" y="4971415"/>
            <a:ext cx="30543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1800" dirty="0" smtClean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1</a:t>
            </a:r>
            <a:endParaRPr sz="18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733800" y="4971415"/>
            <a:ext cx="30543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dirty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2</a:t>
            </a:r>
            <a:endParaRPr sz="18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066800" y="5428615"/>
            <a:ext cx="30543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dirty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3</a:t>
            </a:r>
            <a:endParaRPr sz="18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066800" y="4514215"/>
            <a:ext cx="30543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dirty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4</a:t>
            </a:r>
            <a:endParaRPr sz="18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3733800" y="4742815"/>
            <a:ext cx="30543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dirty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5</a:t>
            </a:r>
            <a:endParaRPr sz="18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066800" y="5200015"/>
            <a:ext cx="30543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dirty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6</a:t>
            </a:r>
            <a:endParaRPr sz="18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3733165" y="4514215"/>
            <a:ext cx="30543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1800" dirty="0" smtClean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7</a:t>
            </a:r>
            <a:endParaRPr sz="18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1066800" y="4819015"/>
            <a:ext cx="30543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dirty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8</a:t>
            </a:r>
            <a:endParaRPr sz="18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6825343" y="4663836"/>
            <a:ext cx="457200" cy="310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/>
          <p:nvPr/>
        </p:nvSpPr>
        <p:spPr>
          <a:xfrm>
            <a:off x="2514759" y="5870178"/>
            <a:ext cx="381000" cy="310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 txBox="1"/>
          <p:nvPr/>
        </p:nvSpPr>
        <p:spPr>
          <a:xfrm>
            <a:off x="2057082" y="1079956"/>
            <a:ext cx="13719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1400" dirty="0" smtClean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Joe </a:t>
            </a:r>
            <a:r>
              <a:rPr lang="en-CA" sz="1400" dirty="0" err="1" smtClean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Schmoe</a:t>
            </a:r>
            <a:endParaRPr sz="14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2057081" y="1384756"/>
            <a:ext cx="236251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1400" dirty="0" smtClean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jschmoe@gmail.com</a:t>
            </a:r>
            <a:endParaRPr sz="14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828800" y="1676400"/>
            <a:ext cx="13719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1400" dirty="0" smtClean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604   555-5555</a:t>
            </a:r>
            <a:endParaRPr sz="14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5028882" y="1079956"/>
            <a:ext cx="13719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1400" dirty="0" smtClean="0">
                <a:solidFill>
                  <a:srgbClr val="FF0000"/>
                </a:solidFill>
                <a:latin typeface="Candara" panose="020E0502030303020204" pitchFamily="34" charset="0"/>
                <a:cs typeface="Times New Roman"/>
              </a:rPr>
              <a:t>604   555-5555</a:t>
            </a:r>
            <a:endParaRPr sz="1400" dirty="0"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5105082" y="1295400"/>
            <a:ext cx="13719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2800" dirty="0" smtClean="0">
                <a:solidFill>
                  <a:srgbClr val="FF0000"/>
                </a:solidFill>
                <a:latin typeface="ABIGAIL" pitchFamily="2" charset="2"/>
                <a:cs typeface="Times New Roman"/>
              </a:rPr>
              <a:t>J. </a:t>
            </a:r>
            <a:r>
              <a:rPr lang="en-CA" sz="2800" dirty="0" err="1" smtClean="0">
                <a:solidFill>
                  <a:srgbClr val="FF0000"/>
                </a:solidFill>
                <a:latin typeface="ABIGAIL" pitchFamily="2" charset="2"/>
                <a:cs typeface="Times New Roman"/>
              </a:rPr>
              <a:t>Shmoe</a:t>
            </a:r>
            <a:endParaRPr sz="2800" dirty="0">
              <a:solidFill>
                <a:srgbClr val="FF0000"/>
              </a:solidFill>
              <a:latin typeface="ABIGAIL" pitchFamily="2" charset="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83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0" t="7692" r="3044" b="4701"/>
          <a:stretch/>
        </p:blipFill>
        <p:spPr bwMode="auto">
          <a:xfrm>
            <a:off x="119743" y="0"/>
            <a:ext cx="8839200" cy="679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0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448026"/>
            <a:ext cx="8458200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581025" indent="-571500">
              <a:lnSpc>
                <a:spcPct val="100400"/>
              </a:lnSpc>
              <a:buFont typeface="Wingdings" panose="05000000000000000000" pitchFamily="2" charset="2"/>
              <a:buChar char="§"/>
            </a:pPr>
            <a:r>
              <a:rPr lang="en-CA" sz="3600" spc="20" dirty="0" smtClean="0">
                <a:latin typeface="Candara" panose="020E0502030303020204" pitchFamily="34" charset="0"/>
                <a:cs typeface="Arial"/>
              </a:rPr>
              <a:t>Sub</a:t>
            </a:r>
            <a:r>
              <a:rPr sz="3600" dirty="0" err="1" smtClean="0">
                <a:latin typeface="Candara" panose="020E0502030303020204" pitchFamily="34" charset="0"/>
                <a:cs typeface="Arial"/>
              </a:rPr>
              <a:t>mit</a:t>
            </a:r>
            <a:r>
              <a:rPr sz="3600" dirty="0" smtClean="0">
                <a:latin typeface="Candara" panose="020E0502030303020204" pitchFamily="34" charset="0"/>
                <a:cs typeface="Arial"/>
              </a:rPr>
              <a:t> </a:t>
            </a:r>
            <a:r>
              <a:rPr sz="3600" dirty="0">
                <a:latin typeface="Candara" panose="020E0502030303020204" pitchFamily="34" charset="0"/>
                <a:cs typeface="Arial"/>
              </a:rPr>
              <a:t>your</a:t>
            </a:r>
            <a:r>
              <a:rPr sz="3600" spc="-75" dirty="0">
                <a:latin typeface="Candara" panose="020E0502030303020204" pitchFamily="34" charset="0"/>
                <a:cs typeface="Arial"/>
              </a:rPr>
              <a:t> </a:t>
            </a:r>
            <a:r>
              <a:rPr sz="3600" spc="-5" dirty="0">
                <a:latin typeface="Candara" panose="020E0502030303020204" pitchFamily="34" charset="0"/>
                <a:cs typeface="Arial"/>
              </a:rPr>
              <a:t>sheets  </a:t>
            </a:r>
            <a:r>
              <a:rPr sz="3600" dirty="0">
                <a:latin typeface="Candara" panose="020E0502030303020204" pitchFamily="34" charset="0"/>
                <a:cs typeface="Arial"/>
              </a:rPr>
              <a:t>as </a:t>
            </a:r>
            <a:r>
              <a:rPr sz="3600" b="1" i="1" dirty="0">
                <a:latin typeface="Candara" panose="020E0502030303020204" pitchFamily="34" charset="0"/>
                <a:cs typeface="Arial"/>
              </a:rPr>
              <a:t>early</a:t>
            </a:r>
            <a:r>
              <a:rPr sz="3600" dirty="0">
                <a:latin typeface="Candara" panose="020E0502030303020204" pitchFamily="34" charset="0"/>
                <a:cs typeface="Arial"/>
              </a:rPr>
              <a:t> as</a:t>
            </a:r>
            <a:r>
              <a:rPr sz="3600" spc="-114" dirty="0">
                <a:latin typeface="Candara" panose="020E0502030303020204" pitchFamily="34" charset="0"/>
                <a:cs typeface="Arial"/>
              </a:rPr>
              <a:t> </a:t>
            </a:r>
            <a:r>
              <a:rPr sz="3600" dirty="0">
                <a:latin typeface="Candara" panose="020E0502030303020204" pitchFamily="34" charset="0"/>
                <a:cs typeface="Arial"/>
              </a:rPr>
              <a:t>possible</a:t>
            </a:r>
            <a:r>
              <a:rPr sz="3600" dirty="0" smtClean="0">
                <a:latin typeface="Candara" panose="020E0502030303020204" pitchFamily="34" charset="0"/>
                <a:cs typeface="Arial"/>
              </a:rPr>
              <a:t>.</a:t>
            </a:r>
            <a:endParaRPr lang="en-CA" sz="3600" dirty="0" smtClean="0">
              <a:latin typeface="Candara" panose="020E0502030303020204" pitchFamily="34" charset="0"/>
              <a:cs typeface="Arial"/>
            </a:endParaRPr>
          </a:p>
          <a:p>
            <a:pPr marL="584200" marR="581025" indent="-571500">
              <a:lnSpc>
                <a:spcPct val="100400"/>
              </a:lnSpc>
              <a:buFont typeface="Wingdings" panose="05000000000000000000" pitchFamily="2" charset="2"/>
              <a:buChar char="Ø"/>
            </a:pPr>
            <a:r>
              <a:rPr lang="en-CA" sz="3600" b="1" dirty="0" smtClean="0">
                <a:latin typeface="Candara" panose="020E0502030303020204" pitchFamily="34" charset="0"/>
                <a:cs typeface="Arial"/>
              </a:rPr>
              <a:t>Where? </a:t>
            </a:r>
            <a:r>
              <a:rPr lang="en-CA" sz="36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/>
              </a:rPr>
              <a:t>Counselling</a:t>
            </a:r>
          </a:p>
          <a:p>
            <a:pPr marL="584200" marR="581025" indent="-571500">
              <a:lnSpc>
                <a:spcPct val="100400"/>
              </a:lnSpc>
              <a:buFont typeface="Wingdings" panose="05000000000000000000" pitchFamily="2" charset="2"/>
              <a:buChar char="Ø"/>
            </a:pPr>
            <a:r>
              <a:rPr lang="en-CA" sz="3600" b="1" dirty="0" smtClean="0">
                <a:latin typeface="Candara" panose="020E0502030303020204" pitchFamily="34" charset="0"/>
                <a:cs typeface="Arial"/>
              </a:rPr>
              <a:t>When? </a:t>
            </a:r>
            <a:r>
              <a:rPr lang="en-CA" sz="36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/>
              </a:rPr>
              <a:t>ASAP</a:t>
            </a:r>
          </a:p>
          <a:p>
            <a:pPr marL="177800" marR="5080" indent="-165100">
              <a:lnSpc>
                <a:spcPct val="100000"/>
              </a:lnSpc>
              <a:spcBef>
                <a:spcPts val="865"/>
              </a:spcBef>
              <a:tabLst>
                <a:tab pos="2094864" algn="l"/>
                <a:tab pos="4105910" algn="l"/>
              </a:tabLst>
            </a:pPr>
            <a:r>
              <a:rPr lang="en-CA" sz="3600" b="1" dirty="0" smtClean="0">
                <a:latin typeface="Candara" panose="020E0502030303020204" pitchFamily="34" charset="0"/>
                <a:cs typeface="Arial"/>
              </a:rPr>
              <a:t>Deadline to submit sheets: </a:t>
            </a:r>
            <a:r>
              <a:rPr lang="en-CA" sz="3600" b="1" dirty="0" smtClean="0">
                <a:solidFill>
                  <a:srgbClr val="FF0000"/>
                </a:solidFill>
                <a:latin typeface="Candara" panose="020E0502030303020204" pitchFamily="34" charset="0"/>
                <a:cs typeface="Arial"/>
              </a:rPr>
              <a:t>February 17</a:t>
            </a:r>
            <a:r>
              <a:rPr lang="en-CA" sz="3600" b="1" baseline="30000" dirty="0" smtClean="0">
                <a:solidFill>
                  <a:srgbClr val="FF0000"/>
                </a:solidFill>
                <a:latin typeface="Candara" panose="020E0502030303020204" pitchFamily="34" charset="0"/>
                <a:cs typeface="Arial"/>
              </a:rPr>
              <a:t>th</a:t>
            </a:r>
            <a:r>
              <a:rPr lang="en-CA" sz="3600" b="1" dirty="0" smtClean="0">
                <a:solidFill>
                  <a:srgbClr val="FF0000"/>
                </a:solidFill>
                <a:latin typeface="Candara" panose="020E0502030303020204" pitchFamily="34" charset="0"/>
                <a:cs typeface="Arial"/>
              </a:rPr>
              <a:t> </a:t>
            </a:r>
            <a:endParaRPr sz="3600" b="1" dirty="0">
              <a:solidFill>
                <a:srgbClr val="FF0000"/>
              </a:solidFill>
              <a:latin typeface="Candara" panose="020E0502030303020204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0" y="264654"/>
            <a:ext cx="3156965" cy="2173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203" y="1"/>
            <a:ext cx="99752" cy="349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203" y="972595"/>
            <a:ext cx="99752" cy="68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8490" y="787717"/>
            <a:ext cx="7907019" cy="677108"/>
          </a:xfrm>
        </p:spPr>
        <p:txBody>
          <a:bodyPr>
            <a:normAutofit fontScale="90000"/>
          </a:bodyPr>
          <a:lstStyle/>
          <a:p>
            <a:r>
              <a:rPr lang="en-CA" sz="4400" b="1" dirty="0" smtClean="0">
                <a:latin typeface="Candara" panose="020E0502030303020204" pitchFamily="34" charset="0"/>
              </a:rPr>
              <a:t>Questions?</a:t>
            </a:r>
            <a:endParaRPr lang="en-CA" sz="4400" b="1" dirty="0">
              <a:latin typeface="Candara" panose="020E0502030303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idx="1"/>
          </p:nvPr>
        </p:nvSpPr>
        <p:spPr>
          <a:xfrm>
            <a:off x="640079" y="1905000"/>
            <a:ext cx="7907019" cy="3693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 smtClean="0">
                <a:latin typeface="Candara" panose="020E0502030303020204" pitchFamily="34" charset="0"/>
              </a:rPr>
              <a:t>Visit: </a:t>
            </a:r>
            <a:r>
              <a:rPr lang="en-CA" sz="2400" dirty="0" smtClean="0">
                <a:latin typeface="Candara" panose="020E0502030303020204" pitchFamily="34" charset="0"/>
                <a:hlinkClick r:id="rId4"/>
              </a:rPr>
              <a:t>http</a:t>
            </a:r>
            <a:r>
              <a:rPr lang="en-CA" sz="2400" dirty="0" smtClean="0">
                <a:latin typeface="Candara" panose="020E0502030303020204" pitchFamily="34" charset="0"/>
                <a:hlinkClick r:id="rId4"/>
              </a:rPr>
              <a:t>://www.carsongraham.ca</a:t>
            </a:r>
            <a:r>
              <a:rPr lang="en-CA" sz="2400" dirty="0" smtClean="0">
                <a:latin typeface="Candara" panose="020E0502030303020204" pitchFamily="34" charset="0"/>
              </a:rPr>
              <a:t> </a:t>
            </a:r>
            <a:endParaRPr lang="en-CA" sz="2400" dirty="0" smtClean="0">
              <a:latin typeface="Candara" panose="020E0502030303020204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CA" sz="2400" dirty="0" smtClean="0">
                <a:latin typeface="Candara" panose="020E0502030303020204" pitchFamily="34" charset="0"/>
              </a:rPr>
              <a:t>Students </a:t>
            </a:r>
          </a:p>
          <a:p>
            <a:pPr marL="342900" indent="-342900">
              <a:buFont typeface="Wingdings"/>
              <a:buChar char="Ø"/>
            </a:pPr>
            <a:r>
              <a:rPr lang="en-CA" sz="2400" dirty="0" smtClean="0">
                <a:latin typeface="Candara" panose="020E0502030303020204" pitchFamily="34" charset="0"/>
              </a:rPr>
              <a:t>Course Programming </a:t>
            </a:r>
          </a:p>
          <a:p>
            <a:pPr marL="342900" indent="-342900">
              <a:buFont typeface="Wingdings"/>
              <a:buChar char="Ø"/>
            </a:pPr>
            <a:r>
              <a:rPr lang="en-CA" sz="2400" dirty="0" smtClean="0">
                <a:latin typeface="Candara" panose="020E0502030303020204" pitchFamily="34" charset="0"/>
              </a:rPr>
              <a:t>Course Descriptions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400" dirty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Candara" panose="020E0502030303020204" pitchFamily="34" charset="0"/>
              </a:rPr>
              <a:t>Speak with teachers for information and/or recommendations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Candara" panose="020E0502030303020204" pitchFamily="34" charset="0"/>
              </a:rPr>
              <a:t>See your </a:t>
            </a:r>
            <a:r>
              <a:rPr lang="en-CA" sz="2400" b="1" dirty="0" smtClean="0">
                <a:latin typeface="Candara" panose="020E0502030303020204" pitchFamily="34" charset="0"/>
              </a:rPr>
              <a:t>counsellor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Candara" panose="020E0502030303020204" pitchFamily="34" charset="0"/>
              </a:rPr>
              <a:t>Talk to your parents </a:t>
            </a:r>
            <a:endParaRPr lang="en-CA" sz="2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490" y="457200"/>
            <a:ext cx="7907019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500" b="1" spc="-5" dirty="0">
                <a:solidFill>
                  <a:srgbClr val="161617"/>
                </a:solidFill>
                <a:latin typeface="Candara" pitchFamily="34" charset="0"/>
              </a:rPr>
              <a:t>How does the MYP affect course  programming?</a:t>
            </a:r>
            <a:endParaRPr sz="4500" b="1" dirty="0">
              <a:latin typeface="Candara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5218" y="1981200"/>
            <a:ext cx="699008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2400" b="1" dirty="0">
                <a:latin typeface="Candara" pitchFamily="34" charset="0"/>
                <a:cs typeface="Times New Roman"/>
              </a:rPr>
              <a:t>All </a:t>
            </a:r>
            <a:r>
              <a:rPr sz="2400" b="1" spc="-5" dirty="0">
                <a:latin typeface="Candara" pitchFamily="34" charset="0"/>
                <a:cs typeface="Times New Roman"/>
              </a:rPr>
              <a:t>students</a:t>
            </a:r>
            <a:r>
              <a:rPr sz="2400" b="1" spc="-70" dirty="0">
                <a:latin typeface="Candara" pitchFamily="34" charset="0"/>
                <a:cs typeface="Times New Roman"/>
              </a:rPr>
              <a:t> </a:t>
            </a:r>
            <a:r>
              <a:rPr sz="2400" b="1" u="heavy" dirty="0" smtClean="0">
                <a:latin typeface="Candara" pitchFamily="34" charset="0"/>
                <a:cs typeface="Times New Roman"/>
              </a:rPr>
              <a:t>must</a:t>
            </a:r>
            <a:r>
              <a:rPr lang="en-US" sz="2400" b="1" u="heavy" dirty="0" smtClean="0">
                <a:latin typeface="Candara" pitchFamily="34" charset="0"/>
                <a:cs typeface="Times New Roman"/>
              </a:rPr>
              <a:t>:</a:t>
            </a:r>
            <a:endParaRPr lang="en-US" sz="2400" dirty="0">
              <a:latin typeface="Candara" pitchFamily="34" charset="0"/>
              <a:cs typeface="Times New Roman"/>
            </a:endParaRPr>
          </a:p>
          <a:p>
            <a:pPr marL="4699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sz="2400" b="1" spc="-70" dirty="0" smtClean="0">
                <a:latin typeface="Candara" pitchFamily="34" charset="0"/>
                <a:cs typeface="Times New Roman"/>
              </a:rPr>
              <a:t>Take </a:t>
            </a:r>
            <a:r>
              <a:rPr sz="2400" b="1" dirty="0">
                <a:latin typeface="Candara" pitchFamily="34" charset="0"/>
                <a:cs typeface="Times New Roman"/>
              </a:rPr>
              <a:t>a </a:t>
            </a:r>
            <a:r>
              <a:rPr sz="2400" b="1" spc="-5" dirty="0">
                <a:latin typeface="Candara" pitchFamily="34" charset="0"/>
                <a:cs typeface="Times New Roman"/>
              </a:rPr>
              <a:t>Fine Arts </a:t>
            </a:r>
            <a:r>
              <a:rPr sz="2400" b="1" u="heavy" dirty="0" smtClean="0">
                <a:latin typeface="Candara" pitchFamily="34" charset="0"/>
                <a:cs typeface="Times New Roman"/>
              </a:rPr>
              <a:t>OR </a:t>
            </a:r>
            <a:r>
              <a:rPr sz="2400" b="1" dirty="0">
                <a:latin typeface="Candara" pitchFamily="34" charset="0"/>
                <a:cs typeface="Times New Roman"/>
              </a:rPr>
              <a:t>a</a:t>
            </a:r>
            <a:r>
              <a:rPr sz="2400" b="1" spc="-135" dirty="0">
                <a:latin typeface="Candara" pitchFamily="34" charset="0"/>
                <a:cs typeface="Times New Roman"/>
              </a:rPr>
              <a:t> </a:t>
            </a:r>
            <a:r>
              <a:rPr lang="en-CA" sz="2400" b="1" spc="-30" dirty="0" smtClean="0">
                <a:latin typeface="Candara" pitchFamily="34" charset="0"/>
                <a:cs typeface="Times New Roman"/>
              </a:rPr>
              <a:t>Applied Skills </a:t>
            </a:r>
            <a:r>
              <a:rPr sz="2400" b="1" spc="-5" dirty="0" smtClean="0">
                <a:latin typeface="Candara" pitchFamily="34" charset="0"/>
                <a:cs typeface="Times New Roman"/>
              </a:rPr>
              <a:t>course</a:t>
            </a:r>
            <a:endParaRPr lang="en-US" sz="2400" dirty="0">
              <a:latin typeface="Candara" pitchFamily="34" charset="0"/>
              <a:cs typeface="Times New Roman"/>
            </a:endParaRPr>
          </a:p>
          <a:p>
            <a:pPr marL="4699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sz="2400" b="1" spc="-70" dirty="0" smtClean="0">
                <a:latin typeface="Candara" pitchFamily="34" charset="0"/>
                <a:cs typeface="Times New Roman"/>
              </a:rPr>
              <a:t>Take </a:t>
            </a:r>
            <a:r>
              <a:rPr sz="2400" b="1" dirty="0">
                <a:latin typeface="Candara" pitchFamily="34" charset="0"/>
                <a:cs typeface="Times New Roman"/>
              </a:rPr>
              <a:t>a </a:t>
            </a:r>
            <a:r>
              <a:rPr sz="2400" b="1" spc="-5" dirty="0">
                <a:latin typeface="Candara" pitchFamily="34" charset="0"/>
                <a:cs typeface="Times New Roman"/>
              </a:rPr>
              <a:t>Second </a:t>
            </a:r>
            <a:r>
              <a:rPr sz="2400" b="1" dirty="0">
                <a:latin typeface="Candara" pitchFamily="34" charset="0"/>
                <a:cs typeface="Times New Roman"/>
              </a:rPr>
              <a:t>Language </a:t>
            </a:r>
            <a:r>
              <a:rPr sz="2400" b="1" spc="-5" dirty="0">
                <a:latin typeface="Candara" pitchFamily="34" charset="0"/>
                <a:cs typeface="Times New Roman"/>
              </a:rPr>
              <a:t>course  </a:t>
            </a:r>
            <a:endParaRPr lang="en-US" sz="2400" b="1" spc="-5" dirty="0" smtClean="0">
              <a:latin typeface="Candara" pitchFamily="34" charset="0"/>
              <a:cs typeface="Times New Roman"/>
            </a:endParaRPr>
          </a:p>
          <a:p>
            <a:pPr marL="4699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sz="2400" b="1" spc="-5" dirty="0" smtClean="0">
                <a:latin typeface="Candara" pitchFamily="34" charset="0"/>
                <a:cs typeface="Times New Roman"/>
              </a:rPr>
              <a:t>Complete </a:t>
            </a:r>
            <a:r>
              <a:rPr sz="2400" b="1" dirty="0">
                <a:latin typeface="Candara" pitchFamily="34" charset="0"/>
                <a:cs typeface="Times New Roman"/>
              </a:rPr>
              <a:t>the </a:t>
            </a:r>
            <a:r>
              <a:rPr sz="2400" b="1" spc="-5" dirty="0">
                <a:latin typeface="Candara" pitchFamily="34" charset="0"/>
                <a:cs typeface="Times New Roman"/>
              </a:rPr>
              <a:t>MYP Personal</a:t>
            </a:r>
            <a:r>
              <a:rPr sz="2400" b="1" spc="-200" dirty="0">
                <a:latin typeface="Candara" pitchFamily="34" charset="0"/>
                <a:cs typeface="Times New Roman"/>
              </a:rPr>
              <a:t> </a:t>
            </a:r>
            <a:r>
              <a:rPr sz="2400" b="1" spc="-10" dirty="0">
                <a:latin typeface="Candara" pitchFamily="34" charset="0"/>
                <a:cs typeface="Times New Roman"/>
              </a:rPr>
              <a:t>Project  </a:t>
            </a:r>
            <a:endParaRPr lang="en-US" sz="2400" b="1" spc="-10" dirty="0" smtClean="0">
              <a:latin typeface="Candara" pitchFamily="34" charset="0"/>
              <a:cs typeface="Times New Roman"/>
            </a:endParaRPr>
          </a:p>
          <a:p>
            <a:pPr marL="4699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sz="2400" b="1" spc="-5" dirty="0" smtClean="0">
                <a:latin typeface="Candara" pitchFamily="34" charset="0"/>
                <a:cs typeface="Times New Roman"/>
              </a:rPr>
              <a:t>Complete </a:t>
            </a:r>
            <a:r>
              <a:rPr sz="2400" b="1" dirty="0">
                <a:latin typeface="Candara" pitchFamily="34" charset="0"/>
                <a:cs typeface="Times New Roman"/>
              </a:rPr>
              <a:t>10 </a:t>
            </a:r>
            <a:r>
              <a:rPr sz="2400" b="1" spc="-5" dirty="0">
                <a:latin typeface="Candara" pitchFamily="34" charset="0"/>
                <a:cs typeface="Times New Roman"/>
              </a:rPr>
              <a:t>hours </a:t>
            </a:r>
            <a:r>
              <a:rPr sz="2400" b="1" dirty="0">
                <a:latin typeface="Candara" pitchFamily="34" charset="0"/>
                <a:cs typeface="Times New Roman"/>
              </a:rPr>
              <a:t>of</a:t>
            </a:r>
            <a:r>
              <a:rPr sz="2400" b="1" spc="-20" dirty="0">
                <a:latin typeface="Candara" pitchFamily="34" charset="0"/>
                <a:cs typeface="Times New Roman"/>
              </a:rPr>
              <a:t> </a:t>
            </a:r>
            <a:r>
              <a:rPr sz="2400" b="1" spc="-5" dirty="0">
                <a:latin typeface="Candara" pitchFamily="34" charset="0"/>
                <a:cs typeface="Times New Roman"/>
              </a:rPr>
              <a:t>service</a:t>
            </a:r>
            <a:endParaRPr sz="2400" dirty="0">
              <a:latin typeface="Candara" pitchFamily="34" charset="0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30" y="5029200"/>
            <a:ext cx="3118889" cy="899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975" y="429986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5" dirty="0" smtClean="0">
                <a:solidFill>
                  <a:schemeClr val="tx1"/>
                </a:solidFill>
                <a:latin typeface="Candara" panose="020E0502030303020204" pitchFamily="34" charset="0"/>
                <a:cs typeface="Times New Roman"/>
              </a:rPr>
              <a:t>Current</a:t>
            </a:r>
            <a:r>
              <a:rPr lang="en-CA" sz="4400" spc="-15" dirty="0" smtClean="0">
                <a:solidFill>
                  <a:schemeClr val="tx1"/>
                </a:solidFill>
                <a:latin typeface="Candara" panose="020E0502030303020204" pitchFamily="34" charset="0"/>
                <a:cs typeface="Times New Roman"/>
              </a:rPr>
              <a:t> Grade Nine</a:t>
            </a:r>
            <a:r>
              <a:rPr sz="4400" spc="-15" dirty="0" smtClean="0">
                <a:solidFill>
                  <a:schemeClr val="tx1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4400" spc="-5" dirty="0">
                <a:solidFill>
                  <a:schemeClr val="tx1"/>
                </a:solidFill>
                <a:latin typeface="Candara" panose="020E0502030303020204" pitchFamily="34" charset="0"/>
                <a:cs typeface="Times New Roman"/>
              </a:rPr>
              <a:t>Counsellor</a:t>
            </a:r>
            <a:r>
              <a:rPr sz="4400" spc="-240" dirty="0">
                <a:solidFill>
                  <a:schemeClr val="tx1"/>
                </a:solidFill>
                <a:latin typeface="Candara" panose="020E0502030303020204" pitchFamily="34" charset="0"/>
                <a:cs typeface="Times New Roman"/>
              </a:rPr>
              <a:t> </a:t>
            </a:r>
            <a:r>
              <a:rPr sz="4400" spc="-5" dirty="0">
                <a:solidFill>
                  <a:schemeClr val="tx1"/>
                </a:solidFill>
                <a:latin typeface="Candara" panose="020E0502030303020204" pitchFamily="34" charset="0"/>
                <a:cs typeface="Times New Roman"/>
              </a:rPr>
              <a:t>Assignments</a:t>
            </a:r>
            <a:endParaRPr sz="4400" dirty="0">
              <a:solidFill>
                <a:schemeClr val="tx1"/>
              </a:solidFill>
              <a:latin typeface="Candara" panose="020E0502030303020204" pitchFamily="34" charset="0"/>
              <a:cs typeface="Times New Roman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618490" y="2336584"/>
            <a:ext cx="7907019" cy="33239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andara" panose="020E0502030303020204" pitchFamily="34" charset="0"/>
              </a:rPr>
              <a:t>A-C ……………………… Ms. Gayle </a:t>
            </a:r>
            <a:r>
              <a:rPr lang="en-CA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Weyell</a:t>
            </a:r>
            <a:r>
              <a:rPr lang="en-CA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en-CA" dirty="0" smtClean="0">
                <a:solidFill>
                  <a:srgbClr val="FF0000"/>
                </a:solidFill>
                <a:latin typeface="Candara" panose="020E0502030303020204" pitchFamily="34" charset="0"/>
              </a:rPr>
              <a:t>D-J ………………………… Ms. Julia Cross</a:t>
            </a:r>
          </a:p>
          <a:p>
            <a:r>
              <a:rPr lang="en-CA" dirty="0" smtClean="0">
                <a:solidFill>
                  <a:srgbClr val="FF0000"/>
                </a:solidFill>
                <a:latin typeface="Candara" panose="020E0502030303020204" pitchFamily="34" charset="0"/>
              </a:rPr>
              <a:t>K-P, ELL, </a:t>
            </a:r>
            <a:r>
              <a:rPr lang="en-CA" dirty="0" smtClean="0">
                <a:solidFill>
                  <a:srgbClr val="FF0000"/>
                </a:solidFill>
                <a:latin typeface="Candara" panose="020E0502030303020204" pitchFamily="34" charset="0"/>
              </a:rPr>
              <a:t>Int’l ………Ms. Lindsey McDowell </a:t>
            </a:r>
          </a:p>
          <a:p>
            <a:r>
              <a:rPr lang="en-CA" dirty="0" smtClean="0">
                <a:solidFill>
                  <a:srgbClr val="FF0000"/>
                </a:solidFill>
                <a:latin typeface="Candara" panose="020E0502030303020204" pitchFamily="34" charset="0"/>
              </a:rPr>
              <a:t>Q-</a:t>
            </a:r>
            <a:r>
              <a:rPr lang="en-CA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Z,Choices</a:t>
            </a:r>
            <a:r>
              <a:rPr lang="en-CA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Candara" panose="020E0502030303020204" pitchFamily="34" charset="0"/>
              </a:rPr>
              <a:t>……………Ms. Jennifer Elkan</a:t>
            </a:r>
          </a:p>
        </p:txBody>
      </p:sp>
      <p:sp>
        <p:nvSpPr>
          <p:cNvPr id="7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6657" y="3124200"/>
            <a:ext cx="607193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600" b="1" spc="-5" dirty="0">
                <a:latin typeface="Candara" panose="020E0502030303020204" pitchFamily="34" charset="0"/>
                <a:cs typeface="Times New Roman"/>
              </a:rPr>
              <a:t>Questions?</a:t>
            </a:r>
            <a:endParaRPr sz="9600" b="1" dirty="0">
              <a:latin typeface="Candara" panose="020E0502030303020204" pitchFamily="34" charset="0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4329" r="8876" b="3789"/>
          <a:stretch/>
        </p:blipFill>
        <p:spPr>
          <a:xfrm>
            <a:off x="2506156" y="381000"/>
            <a:ext cx="4107618" cy="287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6041" y="2514600"/>
            <a:ext cx="6027467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b="1" spc="-5" dirty="0">
                <a:latin typeface="Candara" pitchFamily="34" charset="0"/>
              </a:rPr>
              <a:t>Graduation</a:t>
            </a:r>
            <a:r>
              <a:rPr sz="5400" b="1" spc="-40" dirty="0">
                <a:latin typeface="Candara" pitchFamily="34" charset="0"/>
              </a:rPr>
              <a:t> </a:t>
            </a:r>
            <a:r>
              <a:rPr sz="5400" b="1" spc="-5" dirty="0">
                <a:latin typeface="Candara" pitchFamily="34" charset="0"/>
              </a:rPr>
              <a:t>Program</a:t>
            </a:r>
            <a:endParaRPr sz="5400" b="1" dirty="0">
              <a:latin typeface="Candara" pitchFamily="34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3686969" y="3757613"/>
            <a:ext cx="1725612" cy="172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058" y="2207007"/>
            <a:ext cx="7671434" cy="3072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5080" indent="-571500">
              <a:lnSpc>
                <a:spcPct val="78000"/>
              </a:lnSpc>
              <a:buFont typeface="Wingdings" pitchFamily="2" charset="2"/>
              <a:buChar char="§"/>
              <a:tabLst>
                <a:tab pos="583565" algn="l"/>
                <a:tab pos="2274570" algn="l"/>
              </a:tabLst>
            </a:pPr>
            <a:r>
              <a:rPr sz="3200" b="1" spc="-5" dirty="0" smtClean="0">
                <a:latin typeface="Candara" pitchFamily="34" charset="0"/>
                <a:cs typeface="Times New Roman"/>
              </a:rPr>
              <a:t>Keep </a:t>
            </a:r>
            <a:r>
              <a:rPr sz="3200" b="1" dirty="0">
                <a:latin typeface="Candara" pitchFamily="34" charset="0"/>
                <a:cs typeface="Times New Roman"/>
              </a:rPr>
              <a:t>up </a:t>
            </a:r>
            <a:r>
              <a:rPr sz="3200" b="1" spc="-5" dirty="0">
                <a:latin typeface="Candara" pitchFamily="34" charset="0"/>
                <a:cs typeface="Times New Roman"/>
              </a:rPr>
              <a:t>to date with</a:t>
            </a:r>
            <a:r>
              <a:rPr sz="3200" b="1" dirty="0">
                <a:latin typeface="Candara" pitchFamily="34" charset="0"/>
                <a:cs typeface="Times New Roman"/>
              </a:rPr>
              <a:t> </a:t>
            </a:r>
            <a:r>
              <a:rPr sz="3200" b="1" spc="-5" dirty="0">
                <a:latin typeface="Candara" pitchFamily="34" charset="0"/>
                <a:cs typeface="Times New Roman"/>
              </a:rPr>
              <a:t>current</a:t>
            </a:r>
            <a:r>
              <a:rPr sz="3200" b="1" spc="-10" dirty="0">
                <a:latin typeface="Candara" pitchFamily="34" charset="0"/>
                <a:cs typeface="Times New Roman"/>
              </a:rPr>
              <a:t> </a:t>
            </a:r>
            <a:r>
              <a:rPr sz="3200" b="1" spc="-5" dirty="0" smtClean="0">
                <a:latin typeface="Candara" pitchFamily="34" charset="0"/>
                <a:cs typeface="Times New Roman"/>
              </a:rPr>
              <a:t>information</a:t>
            </a:r>
            <a:r>
              <a:rPr sz="3200" b="1" dirty="0" smtClean="0">
                <a:latin typeface="Candara" pitchFamily="34" charset="0"/>
                <a:cs typeface="Times New Roman"/>
              </a:rPr>
              <a:t> </a:t>
            </a:r>
            <a:r>
              <a:rPr sz="3200" b="1" dirty="0">
                <a:latin typeface="Candara" pitchFamily="34" charset="0"/>
                <a:cs typeface="Times New Roman"/>
              </a:rPr>
              <a:t>from </a:t>
            </a:r>
            <a:r>
              <a:rPr sz="3200" b="1" spc="-5" dirty="0" smtClean="0">
                <a:latin typeface="Candara" pitchFamily="34" charset="0"/>
                <a:cs typeface="Times New Roman"/>
              </a:rPr>
              <a:t>the</a:t>
            </a:r>
            <a:r>
              <a:rPr lang="en-US" sz="3200" b="1" spc="-5" dirty="0">
                <a:latin typeface="Candara" pitchFamily="34" charset="0"/>
                <a:cs typeface="Times New Roman"/>
              </a:rPr>
              <a:t> </a:t>
            </a:r>
            <a:r>
              <a:rPr sz="3200" b="1" spc="-5" dirty="0" smtClean="0">
                <a:latin typeface="Candara" pitchFamily="34" charset="0"/>
                <a:cs typeface="Times New Roman"/>
              </a:rPr>
              <a:t>Ministry </a:t>
            </a:r>
            <a:r>
              <a:rPr sz="3200" b="1" dirty="0">
                <a:latin typeface="Candara" pitchFamily="34" charset="0"/>
                <a:cs typeface="Times New Roman"/>
              </a:rPr>
              <a:t>of</a:t>
            </a:r>
            <a:r>
              <a:rPr sz="3200" b="1" spc="-50" dirty="0">
                <a:latin typeface="Candara" pitchFamily="34" charset="0"/>
                <a:cs typeface="Times New Roman"/>
              </a:rPr>
              <a:t> </a:t>
            </a:r>
            <a:r>
              <a:rPr sz="3200" b="1" spc="-5" dirty="0" smtClean="0">
                <a:latin typeface="Candara" pitchFamily="34" charset="0"/>
                <a:cs typeface="Times New Roman"/>
              </a:rPr>
              <a:t>Education</a:t>
            </a:r>
            <a:endParaRPr lang="en-US" sz="3200" b="1" spc="-5" dirty="0" smtClean="0">
              <a:latin typeface="Candara" pitchFamily="34" charset="0"/>
              <a:cs typeface="Times New Roman"/>
            </a:endParaRPr>
          </a:p>
          <a:p>
            <a:pPr marL="584200" marR="5080" indent="-571500">
              <a:lnSpc>
                <a:spcPct val="78000"/>
              </a:lnSpc>
              <a:buFont typeface="Wingdings" pitchFamily="2" charset="2"/>
              <a:buChar char="§"/>
              <a:tabLst>
                <a:tab pos="583565" algn="l"/>
                <a:tab pos="2274570" algn="l"/>
              </a:tabLst>
            </a:pPr>
            <a:r>
              <a:rPr lang="en-US" sz="3200" b="1" spc="-5" dirty="0" smtClean="0">
                <a:latin typeface="Candara" pitchFamily="34" charset="0"/>
                <a:cs typeface="Times New Roman"/>
              </a:rPr>
              <a:t>Review </a:t>
            </a:r>
            <a:r>
              <a:rPr lang="en-US" sz="3200" b="1" dirty="0">
                <a:latin typeface="Candara" pitchFamily="34" charset="0"/>
                <a:cs typeface="Times New Roman"/>
              </a:rPr>
              <a:t>of </a:t>
            </a:r>
            <a:r>
              <a:rPr lang="en-US" sz="3200" b="1" spc="-5" dirty="0">
                <a:latin typeface="Candara" pitchFamily="34" charset="0"/>
                <a:cs typeface="Times New Roman"/>
              </a:rPr>
              <a:t>all</a:t>
            </a:r>
            <a:r>
              <a:rPr lang="en-US" sz="3200" b="1" spc="-15" dirty="0">
                <a:latin typeface="Candara" pitchFamily="34" charset="0"/>
                <a:cs typeface="Times New Roman"/>
              </a:rPr>
              <a:t> </a:t>
            </a:r>
            <a:r>
              <a:rPr lang="en-US" sz="3200" b="1" spc="-5" dirty="0">
                <a:latin typeface="Candara" pitchFamily="34" charset="0"/>
                <a:cs typeface="Times New Roman"/>
              </a:rPr>
              <a:t>programming </a:t>
            </a:r>
            <a:endParaRPr lang="en-US" sz="3200" b="1" spc="-5" dirty="0" smtClean="0">
              <a:latin typeface="Candara" pitchFamily="34" charset="0"/>
              <a:cs typeface="Times New Roman"/>
            </a:endParaRPr>
          </a:p>
          <a:p>
            <a:pPr marL="12700" marR="5080">
              <a:lnSpc>
                <a:spcPct val="78000"/>
              </a:lnSpc>
              <a:tabLst>
                <a:tab pos="583565" algn="l"/>
                <a:tab pos="2274570" algn="l"/>
              </a:tabLst>
            </a:pPr>
            <a:r>
              <a:rPr lang="en-US" sz="3200" b="1" spc="-5" dirty="0">
                <a:latin typeface="Candara" pitchFamily="34" charset="0"/>
                <a:cs typeface="Times New Roman"/>
              </a:rPr>
              <a:t> </a:t>
            </a:r>
            <a:r>
              <a:rPr lang="en-US" sz="3200" b="1" spc="-5" dirty="0" smtClean="0">
                <a:latin typeface="Candara" pitchFamily="34" charset="0"/>
                <a:cs typeface="Times New Roman"/>
              </a:rPr>
              <a:t>      information </a:t>
            </a:r>
            <a:r>
              <a:rPr lang="en-US" sz="3200" b="1" dirty="0" smtClean="0">
                <a:latin typeface="Candara" pitchFamily="34" charset="0"/>
                <a:cs typeface="Times New Roman"/>
              </a:rPr>
              <a:t> </a:t>
            </a:r>
            <a:r>
              <a:rPr lang="en-US" sz="3200" b="1" spc="-5" dirty="0">
                <a:latin typeface="Candara" pitchFamily="34" charset="0"/>
                <a:cs typeface="Times New Roman"/>
              </a:rPr>
              <a:t>in The Grad </a:t>
            </a:r>
            <a:endParaRPr lang="en-US" sz="3200" b="1" spc="-5" dirty="0" smtClean="0">
              <a:latin typeface="Candara" pitchFamily="34" charset="0"/>
              <a:cs typeface="Times New Roman"/>
            </a:endParaRPr>
          </a:p>
          <a:p>
            <a:pPr marL="12700" marR="5080">
              <a:lnSpc>
                <a:spcPct val="78000"/>
              </a:lnSpc>
              <a:tabLst>
                <a:tab pos="583565" algn="l"/>
                <a:tab pos="2274570" algn="l"/>
              </a:tabLst>
            </a:pPr>
            <a:r>
              <a:rPr lang="en-US" sz="3200" b="1" spc="-5" dirty="0">
                <a:latin typeface="Candara" pitchFamily="34" charset="0"/>
                <a:cs typeface="Times New Roman"/>
              </a:rPr>
              <a:t>	</a:t>
            </a:r>
            <a:r>
              <a:rPr lang="en-US" sz="3200" b="1" spc="-5" dirty="0" smtClean="0">
                <a:latin typeface="Candara" pitchFamily="34" charset="0"/>
                <a:cs typeface="Times New Roman"/>
              </a:rPr>
              <a:t>Planner</a:t>
            </a:r>
            <a:r>
              <a:rPr lang="en-US" sz="3200" b="1" spc="-65" dirty="0" smtClean="0">
                <a:latin typeface="Candara" pitchFamily="34" charset="0"/>
                <a:cs typeface="Times New Roman"/>
              </a:rPr>
              <a:t> </a:t>
            </a:r>
            <a:r>
              <a:rPr lang="en-US" sz="3200" b="1" spc="-5" dirty="0" smtClean="0">
                <a:latin typeface="Candara" pitchFamily="34" charset="0"/>
                <a:cs typeface="Times New Roman"/>
              </a:rPr>
              <a:t>2017/2018</a:t>
            </a:r>
            <a:endParaRPr lang="en-US" sz="3200" b="1" dirty="0">
              <a:latin typeface="Candara" pitchFamily="34" charset="0"/>
              <a:cs typeface="Times New Roman"/>
            </a:endParaRPr>
          </a:p>
          <a:p>
            <a:pPr marL="584200" marR="5080" indent="-571500">
              <a:lnSpc>
                <a:spcPct val="78000"/>
              </a:lnSpc>
              <a:buFont typeface="Wingdings" pitchFamily="2" charset="2"/>
              <a:buChar char="§"/>
              <a:tabLst>
                <a:tab pos="583565" algn="l"/>
                <a:tab pos="2274570" algn="l"/>
              </a:tabLst>
            </a:pPr>
            <a:endParaRPr lang="en-US" sz="3200" b="1" spc="-5" dirty="0" smtClean="0">
              <a:latin typeface="Candara" pitchFamily="34" charset="0"/>
              <a:cs typeface="Times New Roman"/>
            </a:endParaRPr>
          </a:p>
          <a:p>
            <a:pPr marL="584200" marR="5080" indent="-571500">
              <a:lnSpc>
                <a:spcPct val="78000"/>
              </a:lnSpc>
              <a:tabLst>
                <a:tab pos="583565" algn="l"/>
                <a:tab pos="2274570" algn="l"/>
              </a:tabLst>
            </a:pPr>
            <a:endParaRPr sz="3200" b="1" dirty="0">
              <a:latin typeface="Candara" pitchFamily="34" charset="0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901" y="654199"/>
            <a:ext cx="7527925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"/>
              </a:spcBef>
            </a:pPr>
            <a:endParaRPr sz="3000" b="1" dirty="0">
              <a:latin typeface="Times New Roman"/>
              <a:cs typeface="Times New Roman"/>
            </a:endParaRPr>
          </a:p>
          <a:p>
            <a:pPr marL="234950" algn="ctr">
              <a:lnSpc>
                <a:spcPts val="6434"/>
              </a:lnSpc>
            </a:pPr>
            <a:r>
              <a:rPr sz="5400" b="1" spc="-5" dirty="0">
                <a:latin typeface="Candara" pitchFamily="34" charset="0"/>
                <a:cs typeface="Impact"/>
              </a:rPr>
              <a:t>The </a:t>
            </a:r>
            <a:r>
              <a:rPr sz="5400" b="1" dirty="0" smtClean="0">
                <a:latin typeface="Candara" pitchFamily="34" charset="0"/>
                <a:cs typeface="Impact"/>
              </a:rPr>
              <a:t>G</a:t>
            </a:r>
            <a:r>
              <a:rPr lang="en-CA" sz="5400" b="1" dirty="0" smtClean="0">
                <a:latin typeface="Candara" pitchFamily="34" charset="0"/>
                <a:cs typeface="Impact"/>
              </a:rPr>
              <a:t>rad Planner</a:t>
            </a:r>
            <a:endParaRPr sz="5400" b="1" dirty="0">
              <a:latin typeface="Candara" pitchFamily="34" charset="0"/>
              <a:cs typeface="Impact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://blogs.vsb.bc.ca/jlau/files/2016/09/Screen-Shot-2016-09-12-at-9.30.53-AM-300x2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553200" y="4343400"/>
            <a:ext cx="1725612" cy="172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61377" y="609600"/>
            <a:ext cx="7673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In order to earn a BC Dogwood Graduation Diploma:</a:t>
            </a:r>
            <a:endParaRPr lang="en-US" sz="4400" b="1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174" y="25146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b="1" dirty="0" smtClean="0">
                <a:latin typeface="Candara" pitchFamily="34" charset="0"/>
              </a:rPr>
              <a:t>Students must have 80 credits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b="1" dirty="0" smtClean="0">
                <a:latin typeface="Candara" pitchFamily="34" charset="0"/>
              </a:rPr>
              <a:t>Students begin earning credits in Grade 10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6265" y="685800"/>
            <a:ext cx="7907019" cy="13542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ndara" pitchFamily="34" charset="0"/>
              </a:rPr>
              <a:t>Graduation Program:</a:t>
            </a:r>
            <a:br>
              <a:rPr lang="en-US" sz="44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Candara" pitchFamily="34" charset="0"/>
              </a:rPr>
              <a:t>80 Credits over Three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23622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b="1" dirty="0" smtClean="0">
                <a:latin typeface="Candara" pitchFamily="34" charset="0"/>
              </a:rPr>
              <a:t>52 </a:t>
            </a:r>
            <a:r>
              <a:rPr lang="en-US" sz="3600" b="1" i="1" u="sng" dirty="0" smtClean="0">
                <a:latin typeface="Candara" pitchFamily="34" charset="0"/>
              </a:rPr>
              <a:t>required</a:t>
            </a:r>
            <a:r>
              <a:rPr lang="en-US" sz="3600" b="1" dirty="0" smtClean="0">
                <a:latin typeface="Candara" pitchFamily="34" charset="0"/>
              </a:rPr>
              <a:t> credits (13 courses)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b="1" dirty="0" smtClean="0">
                <a:latin typeface="Candara" pitchFamily="34" charset="0"/>
              </a:rPr>
              <a:t>28 </a:t>
            </a:r>
            <a:r>
              <a:rPr lang="en-US" sz="3600" b="1" i="1" u="sng" dirty="0" smtClean="0">
                <a:latin typeface="Candara" pitchFamily="34" charset="0"/>
              </a:rPr>
              <a:t>elective</a:t>
            </a:r>
            <a:r>
              <a:rPr lang="en-US" sz="3600" b="1" dirty="0" smtClean="0">
                <a:latin typeface="Candara" pitchFamily="34" charset="0"/>
              </a:rPr>
              <a:t> credits (7 courses)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53200" y="4343400"/>
            <a:ext cx="1725612" cy="172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097" y="1076496"/>
            <a:ext cx="95596" cy="220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" y="1205349"/>
            <a:ext cx="5079072" cy="390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401" y="1205349"/>
            <a:ext cx="3886200" cy="4257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2000" b="1" i="1" u="sng" dirty="0">
                <a:latin typeface="Candara" pitchFamily="34" charset="0"/>
                <a:cs typeface="Times New Roman"/>
              </a:rPr>
              <a:t>REQUIRED</a:t>
            </a:r>
            <a:r>
              <a:rPr sz="2000" b="1" u="sng" dirty="0">
                <a:latin typeface="Candara" pitchFamily="34" charset="0"/>
                <a:cs typeface="Times New Roman"/>
              </a:rPr>
              <a:t>  52  </a:t>
            </a:r>
            <a:r>
              <a:rPr sz="2000" b="1" u="sng" dirty="0" smtClean="0">
                <a:latin typeface="Candara" pitchFamily="34" charset="0"/>
                <a:cs typeface="Times New Roman"/>
              </a:rPr>
              <a:t>CREDITS</a:t>
            </a:r>
            <a:r>
              <a:rPr lang="en-CA" sz="2000" b="1" u="sng" dirty="0" smtClean="0">
                <a:latin typeface="Candara" pitchFamily="34" charset="0"/>
                <a:cs typeface="Times New Roman"/>
              </a:rPr>
              <a:t> </a:t>
            </a:r>
            <a:r>
              <a:rPr sz="2000" b="1" u="sng" dirty="0" smtClean="0">
                <a:latin typeface="Candara" pitchFamily="34" charset="0"/>
                <a:cs typeface="Times New Roman"/>
              </a:rPr>
              <a:t>INCLUDING:</a:t>
            </a:r>
            <a:endParaRPr lang="en-CA" sz="2000" b="1" u="sng" dirty="0" smtClean="0">
              <a:latin typeface="Candara" pitchFamily="34" charset="0"/>
              <a:cs typeface="Times New Roman"/>
            </a:endParaRPr>
          </a:p>
          <a:p>
            <a:pPr marL="24765">
              <a:lnSpc>
                <a:spcPct val="100000"/>
              </a:lnSpc>
            </a:pPr>
            <a:endParaRPr sz="2000" b="1" dirty="0">
              <a:latin typeface="Candara" pitchFamily="34" charset="0"/>
              <a:cs typeface="Times New Roman"/>
            </a:endParaRPr>
          </a:p>
          <a:p>
            <a:pPr marL="310515" indent="-285750">
              <a:lnSpc>
                <a:spcPts val="2130"/>
              </a:lnSpc>
              <a:spcBef>
                <a:spcPts val="40"/>
              </a:spcBef>
              <a:buFont typeface="Wingdings" pitchFamily="2" charset="2"/>
              <a:buChar char="§"/>
            </a:pPr>
            <a:r>
              <a:rPr sz="2000" b="1" dirty="0">
                <a:latin typeface="Candara" pitchFamily="34" charset="0"/>
                <a:cs typeface="Times New Roman"/>
              </a:rPr>
              <a:t>English</a:t>
            </a:r>
            <a:r>
              <a:rPr sz="2000" b="1" spc="-100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10</a:t>
            </a:r>
          </a:p>
          <a:p>
            <a:pPr marL="310515" indent="-285750">
              <a:lnSpc>
                <a:spcPts val="2130"/>
              </a:lnSpc>
              <a:buFont typeface="Wingdings" pitchFamily="2" charset="2"/>
              <a:buChar char="§"/>
            </a:pPr>
            <a:r>
              <a:rPr sz="2000" b="1" dirty="0">
                <a:latin typeface="Candara" pitchFamily="34" charset="0"/>
                <a:cs typeface="Times New Roman"/>
              </a:rPr>
              <a:t>English </a:t>
            </a:r>
            <a:r>
              <a:rPr sz="2000" b="1" spc="-35" dirty="0">
                <a:latin typeface="Candara" pitchFamily="34" charset="0"/>
                <a:cs typeface="Times New Roman"/>
              </a:rPr>
              <a:t>11 </a:t>
            </a:r>
            <a:r>
              <a:rPr sz="2000" b="1" dirty="0">
                <a:latin typeface="Candara" pitchFamily="34" charset="0"/>
                <a:cs typeface="Times New Roman"/>
              </a:rPr>
              <a:t>or Communications</a:t>
            </a:r>
            <a:r>
              <a:rPr sz="2000" b="1" spc="-65" dirty="0">
                <a:latin typeface="Candara" pitchFamily="34" charset="0"/>
                <a:cs typeface="Times New Roman"/>
              </a:rPr>
              <a:t> </a:t>
            </a:r>
            <a:r>
              <a:rPr sz="2000" b="1" spc="-35" dirty="0">
                <a:latin typeface="Candara" pitchFamily="34" charset="0"/>
                <a:cs typeface="Times New Roman"/>
              </a:rPr>
              <a:t>11</a:t>
            </a:r>
            <a:endParaRPr sz="2000" b="1" dirty="0">
              <a:latin typeface="Candara" pitchFamily="34" charset="0"/>
              <a:cs typeface="Times New Roman"/>
            </a:endParaRPr>
          </a:p>
          <a:p>
            <a:pPr marL="310515" indent="-285750">
              <a:lnSpc>
                <a:spcPts val="2130"/>
              </a:lnSpc>
              <a:spcBef>
                <a:spcPts val="40"/>
              </a:spcBef>
              <a:buFont typeface="Wingdings" pitchFamily="2" charset="2"/>
              <a:buChar char="§"/>
            </a:pPr>
            <a:r>
              <a:rPr sz="2000" b="1" dirty="0">
                <a:latin typeface="Candara" pitchFamily="34" charset="0"/>
                <a:cs typeface="Times New Roman"/>
              </a:rPr>
              <a:t>English 12 or Communications</a:t>
            </a:r>
            <a:r>
              <a:rPr sz="2000" b="1" spc="-100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12</a:t>
            </a:r>
          </a:p>
          <a:p>
            <a:pPr marL="310515" indent="-285750">
              <a:lnSpc>
                <a:spcPts val="2130"/>
              </a:lnSpc>
              <a:buFont typeface="Wingdings" pitchFamily="2" charset="2"/>
              <a:buChar char="§"/>
            </a:pPr>
            <a:r>
              <a:rPr sz="2000" b="1" dirty="0">
                <a:latin typeface="Candara" pitchFamily="34" charset="0"/>
                <a:cs typeface="Times New Roman"/>
              </a:rPr>
              <a:t>Social Studies</a:t>
            </a:r>
            <a:r>
              <a:rPr sz="2000" b="1" spc="-100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10</a:t>
            </a:r>
          </a:p>
          <a:p>
            <a:pPr marL="310515" marR="5080" indent="-285750">
              <a:lnSpc>
                <a:spcPts val="2200"/>
              </a:lnSpc>
              <a:spcBef>
                <a:spcPts val="80"/>
              </a:spcBef>
              <a:buFont typeface="Wingdings" pitchFamily="2" charset="2"/>
              <a:buChar char="§"/>
            </a:pPr>
            <a:r>
              <a:rPr lang="en-CA" sz="2000" b="1" dirty="0" smtClean="0">
                <a:latin typeface="Candara" pitchFamily="34" charset="0"/>
                <a:cs typeface="Times New Roman"/>
              </a:rPr>
              <a:t>A </a:t>
            </a:r>
            <a:r>
              <a:rPr sz="2000" b="1" dirty="0" smtClean="0">
                <a:latin typeface="Candara" pitchFamily="34" charset="0"/>
                <a:cs typeface="Times New Roman"/>
              </a:rPr>
              <a:t>Social </a:t>
            </a:r>
            <a:r>
              <a:rPr sz="2000" b="1" dirty="0">
                <a:latin typeface="Candara" pitchFamily="34" charset="0"/>
                <a:cs typeface="Times New Roman"/>
              </a:rPr>
              <a:t>Studies </a:t>
            </a:r>
            <a:r>
              <a:rPr sz="2000" b="1" spc="-35" dirty="0" smtClean="0">
                <a:latin typeface="Candara" pitchFamily="34" charset="0"/>
                <a:cs typeface="Times New Roman"/>
              </a:rPr>
              <a:t>11</a:t>
            </a:r>
            <a:r>
              <a:rPr lang="en-CA" sz="2000" b="1" spc="-35" dirty="0">
                <a:latin typeface="Candara" pitchFamily="34" charset="0"/>
                <a:cs typeface="Times New Roman"/>
              </a:rPr>
              <a:t> </a:t>
            </a:r>
            <a:r>
              <a:rPr lang="en-CA" sz="2000" b="1" spc="-35" dirty="0" smtClean="0">
                <a:latin typeface="Candara" pitchFamily="34" charset="0"/>
                <a:cs typeface="Times New Roman"/>
              </a:rPr>
              <a:t>or </a:t>
            </a:r>
            <a:r>
              <a:rPr lang="en-CA" sz="2000" b="1" spc="-35" dirty="0" smtClean="0">
                <a:latin typeface="Candara" pitchFamily="34" charset="0"/>
                <a:cs typeface="Times New Roman"/>
              </a:rPr>
              <a:t>12</a:t>
            </a:r>
          </a:p>
          <a:p>
            <a:pPr marL="310515" marR="5080" indent="-285750">
              <a:lnSpc>
                <a:spcPts val="2200"/>
              </a:lnSpc>
              <a:spcBef>
                <a:spcPts val="80"/>
              </a:spcBef>
              <a:buFont typeface="Wingdings" pitchFamily="2" charset="2"/>
              <a:buChar char="§"/>
            </a:pPr>
            <a:r>
              <a:rPr sz="2000" b="1" dirty="0" smtClean="0">
                <a:latin typeface="Candara" pitchFamily="34" charset="0"/>
                <a:cs typeface="Times New Roman"/>
              </a:rPr>
              <a:t>A </a:t>
            </a:r>
            <a:r>
              <a:rPr sz="2000" b="1" dirty="0">
                <a:latin typeface="Candara" pitchFamily="34" charset="0"/>
                <a:cs typeface="Times New Roman"/>
              </a:rPr>
              <a:t>Science </a:t>
            </a:r>
            <a:r>
              <a:rPr sz="2000" b="1" spc="-35" dirty="0">
                <a:latin typeface="Candara" pitchFamily="34" charset="0"/>
                <a:cs typeface="Times New Roman"/>
              </a:rPr>
              <a:t>11 </a:t>
            </a:r>
            <a:r>
              <a:rPr sz="2000" b="1" dirty="0">
                <a:latin typeface="Candara" pitchFamily="34" charset="0"/>
                <a:cs typeface="Times New Roman"/>
              </a:rPr>
              <a:t>or</a:t>
            </a:r>
            <a:r>
              <a:rPr sz="2000" b="1" spc="-165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12</a:t>
            </a:r>
          </a:p>
          <a:p>
            <a:pPr marL="298450" indent="-285750">
              <a:lnSpc>
                <a:spcPts val="2130"/>
              </a:lnSpc>
              <a:spcBef>
                <a:spcPts val="40"/>
              </a:spcBef>
              <a:buFont typeface="Wingdings" pitchFamily="2" charset="2"/>
              <a:buChar char="§"/>
            </a:pPr>
            <a:r>
              <a:rPr sz="2000" b="1" dirty="0">
                <a:latin typeface="Candara" pitchFamily="34" charset="0"/>
                <a:cs typeface="Times New Roman"/>
              </a:rPr>
              <a:t>A Mathematics</a:t>
            </a:r>
            <a:r>
              <a:rPr sz="2000" b="1" spc="-200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10</a:t>
            </a:r>
          </a:p>
          <a:p>
            <a:pPr marL="298450" indent="-285750">
              <a:lnSpc>
                <a:spcPts val="2130"/>
              </a:lnSpc>
              <a:buFont typeface="Wingdings" pitchFamily="2" charset="2"/>
              <a:buChar char="§"/>
            </a:pPr>
            <a:r>
              <a:rPr sz="2000" b="1" dirty="0">
                <a:latin typeface="Candara" pitchFamily="34" charset="0"/>
                <a:cs typeface="Times New Roman"/>
              </a:rPr>
              <a:t>A Mathematics </a:t>
            </a:r>
            <a:r>
              <a:rPr sz="2000" b="1" spc="-35" dirty="0">
                <a:latin typeface="Candara" pitchFamily="34" charset="0"/>
                <a:cs typeface="Times New Roman"/>
              </a:rPr>
              <a:t>11 </a:t>
            </a:r>
            <a:r>
              <a:rPr sz="2000" b="1" dirty="0">
                <a:latin typeface="Candara" pitchFamily="34" charset="0"/>
                <a:cs typeface="Times New Roman"/>
              </a:rPr>
              <a:t>or</a:t>
            </a:r>
            <a:r>
              <a:rPr sz="2000" b="1" spc="-165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12</a:t>
            </a:r>
          </a:p>
          <a:p>
            <a:pPr marL="310515" indent="-285750">
              <a:lnSpc>
                <a:spcPct val="100000"/>
              </a:lnSpc>
              <a:spcBef>
                <a:spcPts val="40"/>
              </a:spcBef>
              <a:buFont typeface="Wingdings" pitchFamily="2" charset="2"/>
              <a:buChar char="§"/>
            </a:pPr>
            <a:r>
              <a:rPr sz="2000" b="1" dirty="0">
                <a:latin typeface="Candara" pitchFamily="34" charset="0"/>
                <a:cs typeface="Times New Roman"/>
              </a:rPr>
              <a:t>Physical Education</a:t>
            </a:r>
            <a:r>
              <a:rPr sz="2000" b="1" spc="-100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10</a:t>
            </a:r>
          </a:p>
          <a:p>
            <a:pPr marL="297815" marR="830580" indent="-285750">
              <a:lnSpc>
                <a:spcPts val="2100"/>
              </a:lnSpc>
              <a:spcBef>
                <a:spcPts val="160"/>
              </a:spcBef>
              <a:buFont typeface="Wingdings" pitchFamily="2" charset="2"/>
              <a:buChar char="§"/>
            </a:pPr>
            <a:r>
              <a:rPr sz="2000" b="1" dirty="0">
                <a:latin typeface="Candara" pitchFamily="34" charset="0"/>
                <a:cs typeface="Times New Roman"/>
              </a:rPr>
              <a:t>A</a:t>
            </a:r>
            <a:r>
              <a:rPr sz="2000" b="1" spc="-110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Fine</a:t>
            </a:r>
            <a:r>
              <a:rPr sz="2000" b="1" spc="-110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Art</a:t>
            </a:r>
            <a:r>
              <a:rPr sz="2000" b="1" spc="-15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or</a:t>
            </a:r>
            <a:r>
              <a:rPr sz="2000" b="1" spc="-110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Applied</a:t>
            </a:r>
            <a:r>
              <a:rPr sz="2000" b="1" spc="-15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Skill</a:t>
            </a:r>
            <a:r>
              <a:rPr sz="2000" b="1" spc="-15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10,</a:t>
            </a:r>
            <a:r>
              <a:rPr sz="2000" b="1" spc="-15" dirty="0">
                <a:latin typeface="Candara" pitchFamily="34" charset="0"/>
                <a:cs typeface="Times New Roman"/>
              </a:rPr>
              <a:t> </a:t>
            </a:r>
            <a:r>
              <a:rPr sz="2000" b="1" spc="-35" dirty="0">
                <a:latin typeface="Candara" pitchFamily="34" charset="0"/>
                <a:cs typeface="Times New Roman"/>
              </a:rPr>
              <a:t>11</a:t>
            </a:r>
            <a:r>
              <a:rPr sz="2000" b="1" spc="-15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or</a:t>
            </a:r>
            <a:r>
              <a:rPr sz="2000" b="1" spc="-15" dirty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12  </a:t>
            </a:r>
            <a:endParaRPr lang="en-CA" sz="2000" b="1" dirty="0" smtClean="0">
              <a:latin typeface="Candara" pitchFamily="34" charset="0"/>
              <a:cs typeface="Times New Roman"/>
            </a:endParaRPr>
          </a:p>
          <a:p>
            <a:pPr marL="297815" marR="830580" indent="-285750">
              <a:lnSpc>
                <a:spcPts val="2100"/>
              </a:lnSpc>
              <a:spcBef>
                <a:spcPts val="160"/>
              </a:spcBef>
              <a:buFont typeface="Wingdings" pitchFamily="2" charset="2"/>
              <a:buChar char="§"/>
            </a:pPr>
            <a:r>
              <a:rPr sz="2000" b="1" dirty="0" smtClean="0">
                <a:latin typeface="Candara" pitchFamily="34" charset="0"/>
                <a:cs typeface="Times New Roman"/>
              </a:rPr>
              <a:t>Planning</a:t>
            </a:r>
            <a:r>
              <a:rPr sz="2000" b="1" spc="-100" dirty="0" smtClean="0">
                <a:latin typeface="Candara" pitchFamily="34" charset="0"/>
                <a:cs typeface="Times New Roman"/>
              </a:rPr>
              <a:t> </a:t>
            </a:r>
            <a:r>
              <a:rPr sz="2000" b="1" dirty="0">
                <a:latin typeface="Candara" pitchFamily="34" charset="0"/>
                <a:cs typeface="Times New Roman"/>
              </a:rPr>
              <a:t>10</a:t>
            </a:r>
          </a:p>
          <a:p>
            <a:pPr marL="310515" indent="-285750">
              <a:lnSpc>
                <a:spcPts val="2140"/>
              </a:lnSpc>
              <a:buFont typeface="Wingdings" pitchFamily="2" charset="2"/>
              <a:buChar char="§"/>
            </a:pPr>
            <a:r>
              <a:rPr sz="2000" b="1" dirty="0">
                <a:latin typeface="Candara" pitchFamily="34" charset="0"/>
                <a:cs typeface="Times New Roman"/>
              </a:rPr>
              <a:t>Graduation</a:t>
            </a:r>
            <a:r>
              <a:rPr sz="2000" b="1" spc="-90" dirty="0">
                <a:latin typeface="Candara" pitchFamily="34" charset="0"/>
                <a:cs typeface="Times New Roman"/>
              </a:rPr>
              <a:t> </a:t>
            </a:r>
            <a:r>
              <a:rPr sz="2000" b="1" spc="-10" dirty="0" smtClean="0">
                <a:latin typeface="Candara" pitchFamily="34" charset="0"/>
                <a:cs typeface="Times New Roman"/>
              </a:rPr>
              <a:t>Transition</a:t>
            </a:r>
            <a:r>
              <a:rPr lang="en-CA" sz="2000" b="1" spc="-10" dirty="0" smtClean="0">
                <a:latin typeface="Candara" pitchFamily="34" charset="0"/>
                <a:cs typeface="Times New Roman"/>
              </a:rPr>
              <a:t>s/Careers</a:t>
            </a:r>
            <a:endParaRPr sz="2000" b="1" dirty="0">
              <a:latin typeface="Candara" pitchFamily="34" charset="0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188912"/>
            <a:ext cx="8305800" cy="6248400"/>
          </a:xfrm>
          <a:custGeom>
            <a:avLst/>
            <a:gdLst/>
            <a:ahLst/>
            <a:cxnLst/>
            <a:rect l="l" t="t" r="r" b="b"/>
            <a:pathLst>
              <a:path w="8305800" h="6248400">
                <a:moveTo>
                  <a:pt x="0" y="0"/>
                </a:moveTo>
                <a:lnTo>
                  <a:pt x="8305793" y="0"/>
                </a:lnTo>
                <a:lnTo>
                  <a:pt x="8305793" y="6248395"/>
                </a:lnTo>
                <a:lnTo>
                  <a:pt x="0" y="624839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2" name="object 12"/>
          <p:cNvSpPr/>
          <p:nvPr/>
        </p:nvSpPr>
        <p:spPr>
          <a:xfrm>
            <a:off x="8487295" y="6255327"/>
            <a:ext cx="170411" cy="241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5" name="TextBox 14"/>
          <p:cNvSpPr txBox="1"/>
          <p:nvPr/>
        </p:nvSpPr>
        <p:spPr>
          <a:xfrm>
            <a:off x="777875" y="533400"/>
            <a:ext cx="7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ndara" pitchFamily="34" charset="0"/>
              </a:rPr>
              <a:t>Dogwood Graduation Requirements 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1179731"/>
            <a:ext cx="4648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ndara" pitchFamily="34" charset="0"/>
              </a:rPr>
              <a:t>28 ELECTIVE CREDITS:</a:t>
            </a:r>
          </a:p>
          <a:p>
            <a:pPr marL="298450" marR="171577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latin typeface="Candara" pitchFamily="34" charset="0"/>
                <a:cs typeface="Times New Roman"/>
              </a:rPr>
              <a:t>28 </a:t>
            </a:r>
            <a:r>
              <a:rPr lang="en-US" sz="2000" b="1" dirty="0" smtClean="0">
                <a:latin typeface="Candara" pitchFamily="34" charset="0"/>
                <a:cs typeface="Times New Roman"/>
              </a:rPr>
              <a:t>credits from </a:t>
            </a:r>
            <a:r>
              <a:rPr lang="en-US" sz="2000" b="1" dirty="0">
                <a:latin typeface="Candara" pitchFamily="34" charset="0"/>
                <a:cs typeface="Times New Roman"/>
              </a:rPr>
              <a:t>courses  numbered 10, </a:t>
            </a:r>
            <a:r>
              <a:rPr lang="en-US" sz="2000" b="1" spc="-25" dirty="0">
                <a:latin typeface="Candara" pitchFamily="34" charset="0"/>
                <a:cs typeface="Times New Roman"/>
              </a:rPr>
              <a:t>11, </a:t>
            </a:r>
            <a:r>
              <a:rPr lang="en-US" sz="2000" b="1" dirty="0">
                <a:latin typeface="Candara" pitchFamily="34" charset="0"/>
                <a:cs typeface="Times New Roman"/>
              </a:rPr>
              <a:t>or</a:t>
            </a:r>
            <a:r>
              <a:rPr lang="en-US" sz="2000" b="1" spc="-70" dirty="0">
                <a:latin typeface="Candara" pitchFamily="34" charset="0"/>
                <a:cs typeface="Times New Roman"/>
              </a:rPr>
              <a:t> </a:t>
            </a:r>
            <a:r>
              <a:rPr lang="en-US" sz="2000" b="1" dirty="0">
                <a:latin typeface="Candara" pitchFamily="34" charset="0"/>
                <a:cs typeface="Times New Roman"/>
              </a:rPr>
              <a:t>12.</a:t>
            </a:r>
          </a:p>
          <a:p>
            <a:pPr marL="30607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Candara" pitchFamily="34" charset="0"/>
                <a:cs typeface="Times New Roman"/>
              </a:rPr>
              <a:t>16 </a:t>
            </a:r>
            <a:r>
              <a:rPr lang="en-US" sz="2000" b="1" dirty="0">
                <a:latin typeface="Candara" pitchFamily="34" charset="0"/>
                <a:cs typeface="Times New Roman"/>
              </a:rPr>
              <a:t>Grade 12 credits </a:t>
            </a:r>
            <a:endParaRPr lang="en-US" sz="2000" b="1" dirty="0" smtClean="0">
              <a:latin typeface="Candara" pitchFamily="34" charset="0"/>
              <a:cs typeface="Times New Roman"/>
            </a:endParaRPr>
          </a:p>
          <a:p>
            <a:pPr marL="20320">
              <a:lnSpc>
                <a:spcPct val="150000"/>
              </a:lnSpc>
            </a:pPr>
            <a:r>
              <a:rPr lang="en-US" sz="2000" b="1" dirty="0">
                <a:latin typeface="Candara" pitchFamily="34" charset="0"/>
                <a:cs typeface="Times New Roman"/>
              </a:rPr>
              <a:t> </a:t>
            </a:r>
            <a:r>
              <a:rPr lang="en-US" sz="2000" b="1" dirty="0" smtClean="0">
                <a:latin typeface="Candara" pitchFamily="34" charset="0"/>
                <a:cs typeface="Times New Roman"/>
              </a:rPr>
              <a:t>    (</a:t>
            </a:r>
            <a:r>
              <a:rPr lang="en-US" sz="2000" b="1" dirty="0">
                <a:latin typeface="Candara" pitchFamily="34" charset="0"/>
                <a:cs typeface="Times New Roman"/>
              </a:rPr>
              <a:t>4</a:t>
            </a:r>
            <a:r>
              <a:rPr lang="en-US" sz="2000" b="1" spc="-100" dirty="0">
                <a:latin typeface="Candara" pitchFamily="34" charset="0"/>
                <a:cs typeface="Times New Roman"/>
              </a:rPr>
              <a:t> </a:t>
            </a:r>
            <a:r>
              <a:rPr lang="en-US" sz="2000" b="1" dirty="0">
                <a:latin typeface="Candara" pitchFamily="34" charset="0"/>
                <a:cs typeface="Times New Roman"/>
              </a:rPr>
              <a:t>Courses)</a:t>
            </a:r>
          </a:p>
          <a:p>
            <a:endParaRPr lang="en-US" b="1" u="sng" dirty="0">
              <a:latin typeface="Candara" pitchFamily="34" charset="0"/>
            </a:endParaRPr>
          </a:p>
        </p:txBody>
      </p:sp>
      <p:sp>
        <p:nvSpPr>
          <p:cNvPr id="17" name="object 7"/>
          <p:cNvSpPr/>
          <p:nvPr/>
        </p:nvSpPr>
        <p:spPr>
          <a:xfrm>
            <a:off x="6553200" y="4343400"/>
            <a:ext cx="1725612" cy="1728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BD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6987">
            <a:solidFill>
              <a:srgbClr val="BD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73274" y="1292860"/>
            <a:ext cx="5599126" cy="437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2740" algn="ctr">
              <a:lnSpc>
                <a:spcPts val="2100"/>
              </a:lnSpc>
            </a:pPr>
            <a:r>
              <a:rPr sz="1800" b="1" dirty="0">
                <a:latin typeface="Candara" pitchFamily="34" charset="0"/>
                <a:cs typeface="Arial"/>
              </a:rPr>
              <a:t>Students must earn a minimum of 80</a:t>
            </a:r>
            <a:r>
              <a:rPr sz="1800" b="1" spc="-110" dirty="0">
                <a:latin typeface="Candara" pitchFamily="34" charset="0"/>
                <a:cs typeface="Arial"/>
              </a:rPr>
              <a:t> </a:t>
            </a:r>
            <a:r>
              <a:rPr sz="1800" b="1" dirty="0">
                <a:latin typeface="Candara" pitchFamily="34" charset="0"/>
                <a:cs typeface="Arial"/>
              </a:rPr>
              <a:t>credits  52 required </a:t>
            </a:r>
            <a:r>
              <a:rPr sz="1800" b="1" dirty="0" smtClean="0">
                <a:latin typeface="Candara" pitchFamily="34" charset="0"/>
                <a:cs typeface="Arial"/>
              </a:rPr>
              <a:t>credits </a:t>
            </a:r>
            <a:r>
              <a:rPr lang="en-US" sz="1800" b="1" dirty="0" smtClean="0">
                <a:latin typeface="Candara" pitchFamily="34" charset="0"/>
                <a:cs typeface="Arial"/>
              </a:rPr>
              <a:t>+ </a:t>
            </a:r>
            <a:r>
              <a:rPr sz="1800" b="1" dirty="0" smtClean="0">
                <a:latin typeface="Candara" pitchFamily="34" charset="0"/>
                <a:cs typeface="Arial"/>
              </a:rPr>
              <a:t>28 </a:t>
            </a:r>
            <a:r>
              <a:rPr sz="1800" b="1" dirty="0">
                <a:latin typeface="Candara" pitchFamily="34" charset="0"/>
                <a:cs typeface="Arial"/>
              </a:rPr>
              <a:t>elective</a:t>
            </a:r>
            <a:r>
              <a:rPr sz="1800" b="1" spc="-105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Arial"/>
            </a:endParaRPr>
          </a:p>
          <a:p>
            <a:pPr marR="320040" algn="ctr">
              <a:lnSpc>
                <a:spcPts val="2140"/>
              </a:lnSpc>
            </a:pPr>
            <a:r>
              <a:rPr sz="1800" b="1" dirty="0">
                <a:latin typeface="Candara" pitchFamily="34" charset="0"/>
                <a:cs typeface="Arial"/>
              </a:rPr>
              <a:t>Each course earns 4</a:t>
            </a:r>
            <a:r>
              <a:rPr sz="1800" b="1" spc="-100" dirty="0">
                <a:latin typeface="Candara" pitchFamily="34" charset="0"/>
                <a:cs typeface="Arial"/>
              </a:rPr>
              <a:t> </a:t>
            </a:r>
            <a:r>
              <a:rPr sz="1800" b="1" dirty="0" smtClean="0">
                <a:latin typeface="Candara" pitchFamily="34" charset="0"/>
                <a:cs typeface="Arial"/>
              </a:rPr>
              <a:t>credits</a:t>
            </a:r>
            <a:endParaRPr sz="1800" b="1" dirty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600" dirty="0" smtClean="0">
              <a:latin typeface="Candara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Candara" pitchFamily="34" charset="0"/>
              <a:cs typeface="Times New Roman"/>
            </a:endParaRPr>
          </a:p>
          <a:p>
            <a:pPr marL="413385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1600" b="1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English</a:t>
            </a:r>
            <a:r>
              <a:rPr sz="1600" b="1" spc="-105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10</a:t>
            </a:r>
            <a:endParaRPr sz="1600" dirty="0">
              <a:solidFill>
                <a:srgbClr val="C00000"/>
              </a:solidFill>
              <a:latin typeface="Candara" pitchFamily="34" charset="0"/>
              <a:cs typeface="Arial"/>
            </a:endParaRPr>
          </a:p>
          <a:p>
            <a:pPr marL="413385" indent="-285750">
              <a:lnSpc>
                <a:spcPct val="1000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English </a:t>
            </a:r>
            <a:r>
              <a:rPr sz="1600" b="1" spc="-50" dirty="0">
                <a:solidFill>
                  <a:srgbClr val="C00000"/>
                </a:solidFill>
                <a:latin typeface="Candara" pitchFamily="34" charset="0"/>
                <a:cs typeface="Arial"/>
              </a:rPr>
              <a:t>11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or Communications</a:t>
            </a:r>
            <a:r>
              <a:rPr sz="1600" b="1" spc="-55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Candara" pitchFamily="34" charset="0"/>
                <a:cs typeface="Arial"/>
              </a:rPr>
              <a:t>11</a:t>
            </a:r>
            <a:endParaRPr sz="1600" dirty="0">
              <a:solidFill>
                <a:srgbClr val="C00000"/>
              </a:solidFill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2130"/>
              </a:lnSpc>
              <a:spcBef>
                <a:spcPts val="40"/>
              </a:spcBef>
              <a:buFont typeface="Wingdings" panose="05000000000000000000" pitchFamily="2" charset="2"/>
              <a:buChar char="§"/>
            </a:pPr>
            <a:r>
              <a:rPr sz="1600" b="1" dirty="0" smtClean="0">
                <a:solidFill>
                  <a:srgbClr val="C00000"/>
                </a:solidFill>
                <a:latin typeface="Candara" pitchFamily="34" charset="0"/>
                <a:cs typeface="Arial"/>
              </a:rPr>
              <a:t>English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12 or Communications</a:t>
            </a:r>
            <a:r>
              <a:rPr sz="1600" b="1" spc="-105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ndara" pitchFamily="34" charset="0"/>
                <a:cs typeface="Arial"/>
              </a:rPr>
              <a:t>12</a:t>
            </a:r>
            <a:endParaRPr sz="1600" dirty="0">
              <a:solidFill>
                <a:srgbClr val="C00000"/>
              </a:solidFill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1650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Social Studies</a:t>
            </a:r>
            <a:r>
              <a:rPr sz="1600" spc="-10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Social Studies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lang="en-CA" sz="1600" dirty="0" smtClean="0">
                <a:latin typeface="Candara" pitchFamily="34" charset="0"/>
                <a:cs typeface="Arial"/>
              </a:rPr>
              <a:t>or 12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13385" marR="888365" indent="-285750">
              <a:lnSpc>
                <a:spcPct val="101200"/>
              </a:lnSpc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Science</a:t>
            </a:r>
            <a:r>
              <a:rPr sz="1600" spc="-100" dirty="0" smtClean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ts val="1639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Science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</a:t>
            </a:r>
            <a:r>
              <a:rPr sz="1600" spc="-12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12</a:t>
            </a:r>
          </a:p>
          <a:p>
            <a:pPr marL="403860" indent="-285750">
              <a:lnSpc>
                <a:spcPts val="1639"/>
              </a:lnSpc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Mathematics</a:t>
            </a:r>
            <a:r>
              <a:rPr sz="1600" spc="-18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860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Mathematics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</a:t>
            </a:r>
            <a:r>
              <a:rPr sz="1600" spc="-120" dirty="0">
                <a:latin typeface="Candara" pitchFamily="34" charset="0"/>
                <a:cs typeface="Arial"/>
              </a:rPr>
              <a:t> </a:t>
            </a:r>
            <a:r>
              <a:rPr sz="1600" dirty="0" smtClean="0">
                <a:latin typeface="Candara" pitchFamily="34" charset="0"/>
                <a:cs typeface="Arial"/>
              </a:rPr>
              <a:t>12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03860" indent="-285750"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Candara" pitchFamily="34" charset="0"/>
                <a:cs typeface="Arial"/>
              </a:rPr>
              <a:t>Planning</a:t>
            </a:r>
            <a:r>
              <a:rPr lang="en-CA" sz="1600" spc="-100" dirty="0">
                <a:latin typeface="Candara" pitchFamily="34" charset="0"/>
                <a:cs typeface="Arial"/>
              </a:rPr>
              <a:t> </a:t>
            </a:r>
            <a:r>
              <a:rPr lang="en-CA" sz="1600" dirty="0" smtClean="0">
                <a:latin typeface="Candara" pitchFamily="34" charset="0"/>
                <a:cs typeface="Arial"/>
              </a:rPr>
              <a:t>10</a:t>
            </a:r>
            <a:endParaRPr sz="1600" dirty="0">
              <a:latin typeface="Candara" pitchFamily="34" charset="0"/>
              <a:cs typeface="Arial"/>
            </a:endParaRPr>
          </a:p>
          <a:p>
            <a:pPr marL="413385" indent="-285750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1600" dirty="0" smtClean="0">
                <a:latin typeface="Candara" pitchFamily="34" charset="0"/>
                <a:cs typeface="Arial"/>
              </a:rPr>
              <a:t>Physical </a:t>
            </a:r>
            <a:r>
              <a:rPr sz="1600" dirty="0">
                <a:latin typeface="Candara" pitchFamily="34" charset="0"/>
                <a:cs typeface="Arial"/>
              </a:rPr>
              <a:t>Education</a:t>
            </a:r>
            <a:r>
              <a:rPr sz="1600" spc="-100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10</a:t>
            </a:r>
          </a:p>
          <a:p>
            <a:pPr marL="403225" marR="1727835" indent="-285750">
              <a:lnSpc>
                <a:spcPts val="1600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1600" dirty="0">
                <a:latin typeface="Candara" pitchFamily="34" charset="0"/>
                <a:cs typeface="Arial"/>
              </a:rPr>
              <a:t>A Fine Art or</a:t>
            </a:r>
            <a:r>
              <a:rPr sz="1600" spc="-285" dirty="0">
                <a:latin typeface="Candara" pitchFamily="34" charset="0"/>
                <a:cs typeface="Arial"/>
              </a:rPr>
              <a:t> </a:t>
            </a:r>
            <a:r>
              <a:rPr sz="1600" dirty="0">
                <a:latin typeface="Candara" pitchFamily="34" charset="0"/>
                <a:cs typeface="Arial"/>
              </a:rPr>
              <a:t>Applied Skill 10, </a:t>
            </a:r>
            <a:r>
              <a:rPr sz="1600" spc="-55" dirty="0">
                <a:latin typeface="Candara" pitchFamily="34" charset="0"/>
                <a:cs typeface="Arial"/>
              </a:rPr>
              <a:t>11 </a:t>
            </a:r>
            <a:r>
              <a:rPr sz="1600" dirty="0">
                <a:latin typeface="Candara" pitchFamily="34" charset="0"/>
                <a:cs typeface="Arial"/>
              </a:rPr>
              <a:t>or 12 </a:t>
            </a:r>
            <a:r>
              <a:rPr sz="1600" dirty="0" smtClean="0">
                <a:latin typeface="Candara" pitchFamily="34" charset="0"/>
                <a:cs typeface="Arial"/>
              </a:rPr>
              <a:t> </a:t>
            </a:r>
            <a:endParaRPr lang="en-CA" sz="1600" dirty="0" smtClean="0">
              <a:latin typeface="Candara" pitchFamily="34" charset="0"/>
              <a:cs typeface="Arial"/>
            </a:endParaRPr>
          </a:p>
          <a:p>
            <a:pPr marL="413385" indent="-285750">
              <a:lnSpc>
                <a:spcPts val="1660"/>
              </a:lnSpc>
              <a:buFont typeface="Wingdings" panose="05000000000000000000" pitchFamily="2" charset="2"/>
              <a:buChar char="§"/>
              <a:tabLst>
                <a:tab pos="3785235" algn="l"/>
              </a:tabLst>
            </a:pPr>
            <a:r>
              <a:rPr sz="1600" dirty="0" smtClean="0">
                <a:latin typeface="Candara" pitchFamily="34" charset="0"/>
                <a:cs typeface="Arial"/>
              </a:rPr>
              <a:t>Graduation  </a:t>
            </a:r>
            <a:r>
              <a:rPr sz="1600" spc="15" dirty="0" smtClean="0">
                <a:latin typeface="Candara" pitchFamily="34" charset="0"/>
                <a:cs typeface="Arial"/>
              </a:rPr>
              <a:t> </a:t>
            </a:r>
            <a:r>
              <a:rPr sz="1600" spc="-5" dirty="0" smtClean="0">
                <a:latin typeface="Candara" pitchFamily="34" charset="0"/>
                <a:cs typeface="Arial"/>
              </a:rPr>
              <a:t>Transitions</a:t>
            </a:r>
            <a:r>
              <a:rPr lang="en-CA" sz="1600" spc="-5" dirty="0" smtClean="0">
                <a:latin typeface="Candara" pitchFamily="34" charset="0"/>
                <a:cs typeface="Arial"/>
              </a:rPr>
              <a:t>/Careers</a:t>
            </a:r>
            <a:r>
              <a:rPr sz="1600" spc="-5" dirty="0">
                <a:latin typeface="Candara" pitchFamily="34" charset="0"/>
                <a:cs typeface="Arial"/>
              </a:rPr>
              <a:t>	</a:t>
            </a:r>
            <a:r>
              <a:rPr sz="1600" b="1" dirty="0">
                <a:latin typeface="Candara" pitchFamily="34" charset="0"/>
                <a:cs typeface="Arial"/>
              </a:rPr>
              <a:t>52</a:t>
            </a:r>
            <a:r>
              <a:rPr sz="1600" b="1" spc="-100" dirty="0">
                <a:latin typeface="Candara" pitchFamily="34" charset="0"/>
                <a:cs typeface="Arial"/>
              </a:rPr>
              <a:t> </a:t>
            </a:r>
            <a:r>
              <a:rPr sz="1600" b="1" dirty="0">
                <a:latin typeface="Candara" pitchFamily="34" charset="0"/>
                <a:cs typeface="Arial"/>
              </a:rPr>
              <a:t>CREDITS</a:t>
            </a:r>
            <a:endParaRPr sz="1600" dirty="0">
              <a:latin typeface="Candara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1740" y="5786120"/>
            <a:ext cx="1216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ndara" pitchFamily="34" charset="0"/>
                <a:cs typeface="Arial"/>
              </a:rPr>
              <a:t>ELECTIVES</a:t>
            </a:r>
            <a:endParaRPr dirty="0">
              <a:latin typeface="Candara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6140" y="5786120"/>
            <a:ext cx="10534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ndara" pitchFamily="34" charset="0"/>
                <a:cs typeface="Arial"/>
              </a:rPr>
              <a:t>28</a:t>
            </a:r>
            <a:r>
              <a:rPr sz="1600" b="1" spc="-100" dirty="0">
                <a:latin typeface="Candara" pitchFamily="34" charset="0"/>
                <a:cs typeface="Arial"/>
              </a:rPr>
              <a:t> </a:t>
            </a:r>
            <a:r>
              <a:rPr sz="1600" b="1" dirty="0">
                <a:latin typeface="Candara" pitchFamily="34" charset="0"/>
                <a:cs typeface="Arial"/>
              </a:rPr>
              <a:t>CREDITS</a:t>
            </a:r>
            <a:endParaRPr sz="1600" dirty="0">
              <a:latin typeface="Candara" pitchFamily="34" charset="0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152400"/>
            <a:ext cx="8305800" cy="6248400"/>
          </a:xfrm>
          <a:custGeom>
            <a:avLst/>
            <a:gdLst/>
            <a:ahLst/>
            <a:cxnLst/>
            <a:rect l="l" t="t" r="r" b="b"/>
            <a:pathLst>
              <a:path w="8305800" h="6248400">
                <a:moveTo>
                  <a:pt x="0" y="0"/>
                </a:moveTo>
                <a:lnTo>
                  <a:pt x="8305793" y="0"/>
                </a:lnTo>
                <a:lnTo>
                  <a:pt x="8305793" y="6248395"/>
                </a:lnTo>
                <a:lnTo>
                  <a:pt x="0" y="624839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24951" y="6255327"/>
            <a:ext cx="232756" cy="241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6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777875" y="533400"/>
            <a:ext cx="7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ndara" pitchFamily="34" charset="0"/>
              </a:rPr>
              <a:t>Dogwood Graduation Requirements 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2370" y="2209800"/>
            <a:ext cx="13953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REQUIRED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4" name="object 7"/>
          <p:cNvSpPr/>
          <p:nvPr/>
        </p:nvSpPr>
        <p:spPr>
          <a:xfrm>
            <a:off x="6631555" y="3581400"/>
            <a:ext cx="1725612" cy="1728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65F73B24408D4CAADD9795C47193B9" ma:contentTypeVersion="1" ma:contentTypeDescription="Create a new document." ma:contentTypeScope="" ma:versionID="1c403a5db0bc68c0c7610928c69ae87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D22B60-7C9D-4B83-870B-839EA92B031B}"/>
</file>

<file path=customXml/itemProps2.xml><?xml version="1.0" encoding="utf-8"?>
<ds:datastoreItem xmlns:ds="http://schemas.openxmlformats.org/officeDocument/2006/customXml" ds:itemID="{82F89259-59A9-42A4-96DD-F622FFEE4A22}"/>
</file>

<file path=customXml/itemProps3.xml><?xml version="1.0" encoding="utf-8"?>
<ds:datastoreItem xmlns:ds="http://schemas.openxmlformats.org/officeDocument/2006/customXml" ds:itemID="{97C0B1F4-32AC-4181-A253-DDCC9A3C48C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1223</Words>
  <Application>Microsoft Office PowerPoint</Application>
  <PresentationFormat>On-screen Show (4:3)</PresentationFormat>
  <Paragraphs>273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Carson Graham Secondary</vt:lpstr>
      <vt:lpstr>Life in High School…</vt:lpstr>
      <vt:lpstr>How does the MYP affect course  programming?</vt:lpstr>
      <vt:lpstr>Graduation Program</vt:lpstr>
      <vt:lpstr>PowerPoint Presentation</vt:lpstr>
      <vt:lpstr>PowerPoint Presentation</vt:lpstr>
      <vt:lpstr>Graduation Program: 80 Credits over Three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what should you take?!</vt:lpstr>
      <vt:lpstr>PowerPoint Presentation</vt:lpstr>
      <vt:lpstr>PowerPoint Presentation</vt:lpstr>
      <vt:lpstr>PowerPoint Presentation</vt:lpstr>
      <vt:lpstr>Additional Courses</vt:lpstr>
      <vt:lpstr>Distributed Learning: What is It?</vt:lpstr>
      <vt:lpstr>DL Centre Model</vt:lpstr>
      <vt:lpstr>Distributed Learning: Who is it for?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Current Grade Nine Counsellor Assignments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Carson Graham Secondary</dc:title>
  <dc:creator>Julia Cross</dc:creator>
  <cp:lastModifiedBy>Windows User</cp:lastModifiedBy>
  <cp:revision>48</cp:revision>
  <dcterms:created xsi:type="dcterms:W3CDTF">2015-12-08T18:58:17Z</dcterms:created>
  <dcterms:modified xsi:type="dcterms:W3CDTF">2017-01-09T19:51:27Z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2015-12-08T00:00:00Z</vt:filetime>
  </property>
  <property fmtid="{D5CDD505-2E9C-101B-9397-08002B2CF9AE}" pid="3" name="ContentTypeId">
    <vt:lpwstr>0x0101005865F73B24408D4CAADD9795C47193B9</vt:lpwstr>
  </property>
</Properties>
</file>