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23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42"/>
  </p:notesMasterIdLst>
  <p:sldIdLst>
    <p:sldId id="256" r:id="rId2"/>
    <p:sldId id="260" r:id="rId3"/>
    <p:sldId id="262" r:id="rId4"/>
    <p:sldId id="299" r:id="rId5"/>
    <p:sldId id="264" r:id="rId6"/>
    <p:sldId id="300" r:id="rId7"/>
    <p:sldId id="301" r:id="rId8"/>
    <p:sldId id="315" r:id="rId9"/>
    <p:sldId id="302" r:id="rId10"/>
    <p:sldId id="318" r:id="rId11"/>
    <p:sldId id="271" r:id="rId12"/>
    <p:sldId id="303" r:id="rId13"/>
    <p:sldId id="304" r:id="rId14"/>
    <p:sldId id="278" r:id="rId15"/>
    <p:sldId id="279" r:id="rId16"/>
    <p:sldId id="324" r:id="rId17"/>
    <p:sldId id="280" r:id="rId18"/>
    <p:sldId id="314" r:id="rId19"/>
    <p:sldId id="282" r:id="rId20"/>
    <p:sldId id="317" r:id="rId21"/>
    <p:sldId id="284" r:id="rId22"/>
    <p:sldId id="325" r:id="rId23"/>
    <p:sldId id="306" r:id="rId24"/>
    <p:sldId id="307" r:id="rId25"/>
    <p:sldId id="288" r:id="rId26"/>
    <p:sldId id="319" r:id="rId27"/>
    <p:sldId id="270" r:id="rId28"/>
    <p:sldId id="273" r:id="rId29"/>
    <p:sldId id="290" r:id="rId30"/>
    <p:sldId id="308" r:id="rId31"/>
    <p:sldId id="310" r:id="rId32"/>
    <p:sldId id="311" r:id="rId33"/>
    <p:sldId id="312" r:id="rId34"/>
    <p:sldId id="316" r:id="rId35"/>
    <p:sldId id="274" r:id="rId36"/>
    <p:sldId id="275" r:id="rId37"/>
    <p:sldId id="320" r:id="rId38"/>
    <p:sldId id="321" r:id="rId39"/>
    <p:sldId id="322" r:id="rId40"/>
    <p:sldId id="323" r:id="rId41"/>
  </p:sldIdLst>
  <p:sldSz cx="13004800" cy="9753600"/>
  <p:notesSz cx="6858000" cy="9144000"/>
  <p:defaultTextStyle>
    <a:lvl1pPr algn="ctr" defTabSz="584200">
      <a:defRPr sz="4200">
        <a:latin typeface="Gill Sans"/>
        <a:ea typeface="Gill Sans"/>
        <a:cs typeface="Gill Sans"/>
        <a:sym typeface="Gill Sans"/>
      </a:defRPr>
    </a:lvl1pPr>
    <a:lvl2pPr algn="ctr" defTabSz="584200">
      <a:defRPr sz="4200">
        <a:latin typeface="Gill Sans"/>
        <a:ea typeface="Gill Sans"/>
        <a:cs typeface="Gill Sans"/>
        <a:sym typeface="Gill Sans"/>
      </a:defRPr>
    </a:lvl2pPr>
    <a:lvl3pPr algn="ctr" defTabSz="584200">
      <a:defRPr sz="4200">
        <a:latin typeface="Gill Sans"/>
        <a:ea typeface="Gill Sans"/>
        <a:cs typeface="Gill Sans"/>
        <a:sym typeface="Gill Sans"/>
      </a:defRPr>
    </a:lvl3pPr>
    <a:lvl4pPr algn="ctr" defTabSz="584200">
      <a:defRPr sz="4200">
        <a:latin typeface="Gill Sans"/>
        <a:ea typeface="Gill Sans"/>
        <a:cs typeface="Gill Sans"/>
        <a:sym typeface="Gill Sans"/>
      </a:defRPr>
    </a:lvl4pPr>
    <a:lvl5pPr algn="ctr" defTabSz="584200">
      <a:defRPr sz="4200">
        <a:latin typeface="Gill Sans"/>
        <a:ea typeface="Gill Sans"/>
        <a:cs typeface="Gill Sans"/>
        <a:sym typeface="Gill Sans"/>
      </a:defRPr>
    </a:lvl5pPr>
    <a:lvl6pPr algn="ctr" defTabSz="584200">
      <a:defRPr sz="4200">
        <a:latin typeface="Gill Sans"/>
        <a:ea typeface="Gill Sans"/>
        <a:cs typeface="Gill Sans"/>
        <a:sym typeface="Gill Sans"/>
      </a:defRPr>
    </a:lvl6pPr>
    <a:lvl7pPr algn="ctr" defTabSz="584200">
      <a:defRPr sz="4200">
        <a:latin typeface="Gill Sans"/>
        <a:ea typeface="Gill Sans"/>
        <a:cs typeface="Gill Sans"/>
        <a:sym typeface="Gill Sans"/>
      </a:defRPr>
    </a:lvl7pPr>
    <a:lvl8pPr algn="ctr" defTabSz="584200">
      <a:defRPr sz="4200">
        <a:latin typeface="Gill Sans"/>
        <a:ea typeface="Gill Sans"/>
        <a:cs typeface="Gill Sans"/>
        <a:sym typeface="Gill Sans"/>
      </a:defRPr>
    </a:lvl8pPr>
    <a:lvl9pPr algn="ctr" defTabSz="584200">
      <a:defRPr sz="4200">
        <a:latin typeface="Gill Sans"/>
        <a:ea typeface="Gill Sans"/>
        <a:cs typeface="Gill San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26" autoAdjust="0"/>
    <p:restoredTop sz="94660"/>
  </p:normalViewPr>
  <p:slideViewPr>
    <p:cSldViewPr>
      <p:cViewPr>
        <p:scale>
          <a:sx n="70" d="100"/>
          <a:sy n="70" d="100"/>
        </p:scale>
        <p:origin x="-1122" y="44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43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12827555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2" rIns="90004" bIns="45002"/>
          <a:lstStyle/>
          <a:p>
            <a:endParaRPr lang="en-CA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5681" y="8686800"/>
            <a:ext cx="2972319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2" rIns="90004" bIns="45002"/>
          <a:lstStyle>
            <a:lvl1pPr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1286" indent="-281264"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25055" indent="-225011"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75077" indent="-225011"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25099" indent="-225011"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5121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5143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75165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25187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E60EAC-4E6B-49F2-9D29-7DE924F1EA02}" type="slidenum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kumimoji="0"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2" rIns="90004" bIns="45002"/>
          <a:lstStyle/>
          <a:p>
            <a:endParaRPr lang="en-CA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5681" y="8686800"/>
            <a:ext cx="2972319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2" rIns="90004" bIns="45002"/>
          <a:lstStyle>
            <a:lvl1pPr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1286" indent="-281264"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25055" indent="-225011"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75077" indent="-225011"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25099" indent="-225011"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5121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5143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75165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25187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52BE5E8-E23A-4D28-980E-DF939AB8E6BB}" type="slidenum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kumimoji="0"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2" rIns="90004" bIns="45002"/>
          <a:lstStyle/>
          <a:p>
            <a:endParaRPr lang="en-CA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5681" y="8686800"/>
            <a:ext cx="2972319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2" rIns="90004" bIns="45002"/>
          <a:lstStyle>
            <a:lvl1pPr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1286" indent="-281264"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25055" indent="-225011"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75077" indent="-225011"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25099" indent="-225011"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5121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5143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75165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25187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8E5EB5-EB3F-4C5B-81D3-205EB7F89B37}" type="slidenum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kumimoji="0"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2" rIns="90004" bIns="45002"/>
          <a:lstStyle/>
          <a:p>
            <a:endParaRPr lang="en-CA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5681" y="8686800"/>
            <a:ext cx="2972319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2" rIns="90004" bIns="45002"/>
          <a:lstStyle>
            <a:lvl1pPr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1286" indent="-281264"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25055" indent="-225011"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75077" indent="-225011"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25099" indent="-225011"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5121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5143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75165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25187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8E5EB5-EB3F-4C5B-81D3-205EB7F89B37}" type="slidenum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kumimoji="0"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2" rIns="90004" bIns="45002"/>
          <a:lstStyle/>
          <a:p>
            <a:endParaRPr lang="en-CA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5681" y="8686800"/>
            <a:ext cx="2972319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2" rIns="90004" bIns="45002"/>
          <a:lstStyle>
            <a:lvl1pPr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1286" indent="-281264"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25055" indent="-225011"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75077" indent="-225011"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25099" indent="-225011"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5121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5143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75165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25187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3C924B-B5B7-44CD-8938-9EE39CC9772D}" type="slidenum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kumimoji="0"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2" rIns="90004" bIns="45002"/>
          <a:lstStyle/>
          <a:p>
            <a:endParaRPr lang="en-CA" altLang="en-US" smtClean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5681" y="8686800"/>
            <a:ext cx="297231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0" rIns="91399" bIns="45700" anchor="b"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6B0A140-78B4-4119-BFF3-FFF6E8248126}" type="slidenum">
              <a:rPr kumimoji="0"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kumimoji="0"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2" rIns="90004" bIns="45002"/>
          <a:lstStyle/>
          <a:p>
            <a:endParaRPr lang="en-CA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5681" y="8686800"/>
            <a:ext cx="2972319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2" rIns="90004" bIns="45002"/>
          <a:lstStyle>
            <a:lvl1pPr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1286" indent="-281264"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25055" indent="-225011"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75077" indent="-225011"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25099" indent="-225011"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5121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5143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75165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25187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D28DEB-2CBE-46FB-B473-02D1AE852A2E}" type="slidenum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kumimoji="0"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2" rIns="90004" bIns="45002"/>
          <a:lstStyle/>
          <a:p>
            <a:endParaRPr lang="en-CA" altLang="en-US" smtClean="0"/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3885681" y="8686800"/>
            <a:ext cx="297231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0" rIns="91399" bIns="45700" anchor="b"/>
          <a:lstStyle>
            <a:lvl1pPr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0546982-1692-4C4A-A4FE-7E6A44687BB0}" type="slidenum">
              <a:rPr kumimoji="0"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35</a:t>
            </a:fld>
            <a:endParaRPr kumimoji="0"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2" rIns="90004" bIns="45002"/>
          <a:lstStyle/>
          <a:p>
            <a:endParaRPr lang="en-CA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5681" y="8686800"/>
            <a:ext cx="2972319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5002" rIns="90004" bIns="45002"/>
          <a:lstStyle>
            <a:lvl1pPr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1286" indent="-281264"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25055" indent="-225011"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75077" indent="-225011"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25099" indent="-225011" defTabSz="91410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475121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25143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375165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25187" indent="-225011" defTabSz="91410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D19D7D-3CA4-46FB-A5F1-779B4BE55732}" type="slidenum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kumimoji="0"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PT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  <a:latin typeface="PT Sans"/>
              </a:defRPr>
            </a:lvl1pPr>
            <a:lvl2pPr marL="650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  <a:latin typeface="PT San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  <a:latin typeface="PT San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  <a:latin typeface="PT Sans"/>
              </a:defRPr>
            </a:lvl1pPr>
          </a:lstStyle>
          <a:p>
            <a:pPr>
              <a:defRPr/>
            </a:pPr>
            <a:fld id="{65CEEB8F-DE7F-4D5C-9B93-2EC23180BA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51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DFE9-B678-48A4-A82B-759AC8DDCA9D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8CBA-779B-4210-AC3D-3703F13C5169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image4.png"/>
          <p:cNvPicPr/>
          <p:nvPr userDrawn="1"/>
        </p:nvPicPr>
        <p:blipFill>
          <a:blip r:embed="rId2">
            <a:alphaModFix amt="30000"/>
            <a:extLst/>
          </a:blip>
          <a:stretch>
            <a:fillRect/>
          </a:stretch>
        </p:blipFill>
        <p:spPr>
          <a:xfrm>
            <a:off x="-139700" y="7270750"/>
            <a:ext cx="3043604" cy="25527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40307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08943" y="555416"/>
            <a:ext cx="4161084" cy="11835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689" y="555416"/>
            <a:ext cx="12266507" cy="11835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DFE9-B678-48A4-A82B-759AC8DDCA9D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8CBA-779B-4210-AC3D-3703F13C5169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image4.png"/>
          <p:cNvPicPr/>
          <p:nvPr userDrawn="1"/>
        </p:nvPicPr>
        <p:blipFill>
          <a:blip r:embed="rId2">
            <a:alphaModFix amt="30000"/>
            <a:extLst/>
          </a:blip>
          <a:stretch>
            <a:fillRect/>
          </a:stretch>
        </p:blipFill>
        <p:spPr>
          <a:xfrm>
            <a:off x="-139700" y="7270750"/>
            <a:ext cx="3043604" cy="25527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1698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866987"/>
            <a:ext cx="11054080" cy="1625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63983" y="2768036"/>
            <a:ext cx="11054080" cy="585216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813974" y="9218508"/>
            <a:ext cx="3034453" cy="428978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0241" y="9218508"/>
            <a:ext cx="6057618" cy="428978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0794437" y="9218508"/>
            <a:ext cx="715715" cy="428978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fld id="{706557D5-9AA0-4AA8-A8B8-1309B4EB9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image4.png"/>
          <p:cNvPicPr/>
          <p:nvPr userDrawn="1"/>
        </p:nvPicPr>
        <p:blipFill>
          <a:blip r:embed="rId2">
            <a:alphaModFix amt="30000"/>
            <a:extLst/>
          </a:blip>
          <a:stretch>
            <a:fillRect/>
          </a:stretch>
        </p:blipFill>
        <p:spPr>
          <a:xfrm>
            <a:off x="-139700" y="7270750"/>
            <a:ext cx="3043604" cy="25527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19609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240862"/>
            <a:ext cx="10464800" cy="24646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600">
                <a:solidFill>
                  <a:srgbClr val="FF0000"/>
                </a:solidFill>
                <a:latin typeface="PT Sans"/>
              </a:defRPr>
            </a:lvl1pPr>
          </a:lstStyle>
          <a:p>
            <a:pPr lvl="0">
              <a:defRPr sz="1800"/>
            </a:pPr>
            <a:r>
              <a:rPr sz="8400" dirty="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2705537"/>
            <a:ext cx="10464800" cy="5841126"/>
          </a:xfrm>
          <a:prstGeom prst="rect">
            <a:avLst/>
          </a:prstGeom>
        </p:spPr>
        <p:txBody>
          <a:bodyPr lIns="50800" tIns="50800" rIns="50800" bIns="50800" numCol="1" spcCol="38100" anchor="ctr"/>
          <a:lstStyle>
            <a:lvl1pPr marL="0" indent="0">
              <a:lnSpc>
                <a:spcPct val="70000"/>
              </a:lnSpc>
              <a:spcBef>
                <a:spcPts val="2400"/>
              </a:spcBef>
              <a:buSzTx/>
              <a:buNone/>
              <a:defRPr sz="3600" i="0">
                <a:latin typeface="PT Sans"/>
                <a:ea typeface="PT Sans"/>
                <a:cs typeface="PT Sans"/>
                <a:sym typeface="PT Serif"/>
              </a:defRPr>
            </a:lvl1pPr>
            <a:lvl2pPr marL="0" indent="719138">
              <a:lnSpc>
                <a:spcPct val="70000"/>
              </a:lnSpc>
              <a:spcBef>
                <a:spcPts val="2400"/>
              </a:spcBef>
              <a:buSzPct val="100000"/>
              <a:buBlip>
                <a:blip r:embed="rId2"/>
              </a:buBlip>
              <a:defRPr sz="3600" i="1">
                <a:latin typeface="PT Serif"/>
                <a:ea typeface="PT Serif"/>
                <a:cs typeface="PT Serif"/>
                <a:sym typeface="PT Serif"/>
              </a:defRPr>
            </a:lvl2pPr>
            <a:lvl3pPr marL="749300" indent="0">
              <a:lnSpc>
                <a:spcPct val="70000"/>
              </a:lnSpc>
              <a:spcBef>
                <a:spcPts val="2400"/>
              </a:spcBef>
              <a:buSzPct val="100000"/>
              <a:buBlip>
                <a:blip r:embed="rId2"/>
              </a:buBlip>
              <a:defRPr sz="3600" i="1">
                <a:latin typeface="PT Serif"/>
                <a:ea typeface="PT Serif"/>
                <a:cs typeface="PT Serif"/>
                <a:sym typeface="PT Serif"/>
              </a:defRPr>
            </a:lvl3pPr>
            <a:lvl4pPr marL="1206500" indent="0">
              <a:lnSpc>
                <a:spcPct val="70000"/>
              </a:lnSpc>
              <a:spcBef>
                <a:spcPts val="2400"/>
              </a:spcBef>
              <a:buSzPct val="100000"/>
              <a:defRPr sz="3600" i="1">
                <a:latin typeface="PT Serif"/>
                <a:ea typeface="PT Serif"/>
                <a:cs typeface="PT Serif"/>
                <a:sym typeface="PT Serif"/>
              </a:defRPr>
            </a:lvl4pPr>
            <a:lvl5pPr marL="1651000" indent="0">
              <a:lnSpc>
                <a:spcPct val="70000"/>
              </a:lnSpc>
              <a:spcBef>
                <a:spcPts val="2400"/>
              </a:spcBef>
              <a:buSzPct val="100000"/>
              <a:defRPr sz="3600" i="1">
                <a:latin typeface="PT Serif"/>
                <a:ea typeface="PT Serif"/>
                <a:cs typeface="PT Serif"/>
                <a:sym typeface="PT Serif"/>
              </a:defRPr>
            </a:lvl5pPr>
          </a:lstStyle>
          <a:p>
            <a:pPr lvl="0">
              <a:defRPr sz="1800" i="0"/>
            </a:pPr>
            <a:r>
              <a:rPr sz="3600" i="1" dirty="0"/>
              <a:t>Body Level One</a:t>
            </a:r>
          </a:p>
          <a:p>
            <a:pPr lvl="1">
              <a:defRPr sz="1800" i="0"/>
            </a:pPr>
            <a:r>
              <a:rPr sz="3600" i="1" dirty="0"/>
              <a:t>Body Level Two</a:t>
            </a:r>
          </a:p>
          <a:p>
            <a:pPr lvl="2">
              <a:defRPr sz="1800" i="0"/>
            </a:pPr>
            <a:r>
              <a:rPr sz="3600" i="1" dirty="0"/>
              <a:t>Body Level Three</a:t>
            </a:r>
          </a:p>
          <a:p>
            <a:pPr lvl="3">
              <a:defRPr sz="1800" i="0"/>
            </a:pPr>
            <a:r>
              <a:rPr sz="3600" i="1" dirty="0"/>
              <a:t>Body Level Four</a:t>
            </a:r>
          </a:p>
          <a:p>
            <a:pPr lvl="4">
              <a:defRPr sz="1800" i="0"/>
            </a:pPr>
            <a:r>
              <a:rPr sz="3600" i="1" dirty="0"/>
              <a:t>Body Level Five</a:t>
            </a:r>
          </a:p>
        </p:txBody>
      </p:sp>
      <p:pic>
        <p:nvPicPr>
          <p:cNvPr id="4" name="image4.png"/>
          <p:cNvPicPr/>
          <p:nvPr userDrawn="1"/>
        </p:nvPicPr>
        <p:blipFill>
          <a:blip r:embed="rId3">
            <a:alphaModFix amt="30000"/>
            <a:extLst/>
          </a:blip>
          <a:stretch>
            <a:fillRect/>
          </a:stretch>
        </p:blipFill>
        <p:spPr>
          <a:xfrm>
            <a:off x="-139700" y="7270750"/>
            <a:ext cx="3043604" cy="255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T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T Sans"/>
              </a:defRPr>
            </a:lvl1pPr>
            <a:lvl2pPr>
              <a:defRPr sz="3600">
                <a:latin typeface="PT Sans"/>
              </a:defRPr>
            </a:lvl2pPr>
            <a:lvl3pPr>
              <a:defRPr sz="3200">
                <a:latin typeface="PT Sans"/>
              </a:defRPr>
            </a:lvl3pPr>
            <a:lvl4pPr>
              <a:defRPr sz="2400">
                <a:latin typeface="PT Sans"/>
              </a:defRPr>
            </a:lvl4pPr>
            <a:lvl5pPr>
              <a:defRPr sz="2400">
                <a:latin typeface="PT San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19927-9C7A-4544-A6A1-ECC10E7205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6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9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5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7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9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1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3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5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DFE9-B678-48A4-A82B-759AC8DDCA9D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8CBA-779B-4210-AC3D-3703F13C51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1724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689" y="3237656"/>
            <a:ext cx="8213796" cy="9153031"/>
          </a:xfrm>
        </p:spPr>
        <p:txBody>
          <a:bodyPr/>
          <a:lstStyle>
            <a:lvl1pPr>
              <a:defRPr sz="4000">
                <a:solidFill>
                  <a:srgbClr val="FF0000"/>
                </a:solidFill>
                <a:latin typeface="PT Sans"/>
              </a:defRPr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56233" y="3237656"/>
            <a:ext cx="8213796" cy="9153031"/>
          </a:xfrm>
        </p:spPr>
        <p:txBody>
          <a:bodyPr/>
          <a:lstStyle>
            <a:lvl1pPr>
              <a:defRPr sz="4000">
                <a:solidFill>
                  <a:srgbClr val="FF0000"/>
                </a:solidFill>
                <a:latin typeface="PT Sans"/>
              </a:defRPr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FB983-9C32-4B07-8C24-1E8F9E9D52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4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DFE9-B678-48A4-A82B-759AC8DDCA9D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8CBA-779B-4210-AC3D-3703F13C51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157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DFE9-B678-48A4-A82B-759AC8DDCA9D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8CBA-779B-4210-AC3D-3703F13C51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165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DFE9-B678-48A4-A82B-759AC8DDCA9D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8CBA-779B-4210-AC3D-3703F13C51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4632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2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2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DFE9-B678-48A4-A82B-759AC8DDCA9D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8CBA-779B-4210-AC3D-3703F13C51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430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97" indent="0">
              <a:buNone/>
              <a:defRPr sz="4000"/>
            </a:lvl2pPr>
            <a:lvl3pPr marL="1300393" indent="0">
              <a:buNone/>
              <a:defRPr sz="3400"/>
            </a:lvl3pPr>
            <a:lvl4pPr marL="1950590" indent="0">
              <a:buNone/>
              <a:defRPr sz="2800"/>
            </a:lvl4pPr>
            <a:lvl5pPr marL="2600786" indent="0">
              <a:buNone/>
              <a:defRPr sz="2800"/>
            </a:lvl5pPr>
            <a:lvl6pPr marL="3250983" indent="0">
              <a:buNone/>
              <a:defRPr sz="2800"/>
            </a:lvl6pPr>
            <a:lvl7pPr marL="3901180" indent="0">
              <a:buNone/>
              <a:defRPr sz="2800"/>
            </a:lvl7pPr>
            <a:lvl8pPr marL="4551376" indent="0">
              <a:buNone/>
              <a:defRPr sz="2800"/>
            </a:lvl8pPr>
            <a:lvl9pPr marL="5201573" indent="0">
              <a:buNone/>
              <a:defRPr sz="28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DFE9-B678-48A4-A82B-759AC8DDCA9D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8CBA-779B-4210-AC3D-3703F13C51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684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2"/>
            <a:ext cx="11704320" cy="6436925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4"/>
            <a:ext cx="3034453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4DFE9-B678-48A4-A82B-759AC8DDCA9D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44"/>
            <a:ext cx="4118187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4"/>
            <a:ext cx="3034453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78CBA-779B-4210-AC3D-3703F13C5169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image4.png"/>
          <p:cNvPicPr/>
          <p:nvPr userDrawn="1"/>
        </p:nvPicPr>
        <p:blipFill>
          <a:blip r:embed="rId15">
            <a:alphaModFix amt="30000"/>
            <a:extLst/>
          </a:blip>
          <a:stretch>
            <a:fillRect/>
          </a:stretch>
        </p:blipFill>
        <p:spPr>
          <a:xfrm>
            <a:off x="-139700" y="7270750"/>
            <a:ext cx="3043604" cy="25527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257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iming>
    <p:tnLst>
      <p:par>
        <p:cTn id="1" dur="indefinite" restart="never" nodeType="tmRoot"/>
      </p:par>
    </p:tnLst>
  </p:timing>
  <p:txStyles>
    <p:titleStyle>
      <a:lvl1pPr algn="ctr" defTabSz="1300393" rtl="0" eaLnBrk="1" latinLnBrk="0" hangingPunct="1">
        <a:spcBef>
          <a:spcPct val="0"/>
        </a:spcBef>
        <a:buNone/>
        <a:defRPr sz="63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569" indent="-406374" algn="l" defTabSz="1300393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92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688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885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81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4.nvsd44.bc.ca/school/carson/Pages/default.aspx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songraham.c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151100" y="-1295400"/>
            <a:ext cx="43624500" cy="80264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/>
        </p:nvSpPr>
        <p:spPr>
          <a:xfrm>
            <a:off x="2337922" y="8566149"/>
            <a:ext cx="8331201" cy="736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lvl="0">
              <a:defRPr sz="1800" i="0"/>
            </a:pPr>
            <a:r>
              <a:rPr sz="4200" i="1" dirty="0"/>
              <a:t>“We strive for excellence”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3398" y="4876800"/>
            <a:ext cx="12085885" cy="32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100" dirty="0">
                <a:solidFill>
                  <a:schemeClr val="tx2"/>
                </a:solidFill>
                <a:latin typeface="Helvetica" pitchFamily="34" charset="0"/>
              </a:rPr>
              <a:t/>
            </a:r>
            <a:br>
              <a:rPr lang="en-US" altLang="en-US" sz="5100" dirty="0">
                <a:solidFill>
                  <a:schemeClr val="tx2"/>
                </a:solidFill>
                <a:latin typeface="Helvetica" pitchFamily="34" charset="0"/>
              </a:rPr>
            </a:br>
            <a:r>
              <a:rPr lang="en-US" altLang="en-US" sz="5100" dirty="0">
                <a:solidFill>
                  <a:schemeClr val="tx2"/>
                </a:solidFill>
                <a:latin typeface="Helvetica" pitchFamily="34" charset="0"/>
              </a:rPr>
              <a:t/>
            </a:r>
            <a:br>
              <a:rPr lang="en-US" altLang="en-US" sz="5100" dirty="0">
                <a:solidFill>
                  <a:schemeClr val="tx2"/>
                </a:solidFill>
                <a:latin typeface="Helvetica" pitchFamily="34" charset="0"/>
              </a:rPr>
            </a:br>
            <a:r>
              <a:rPr lang="en-US" altLang="en-US" sz="5100" dirty="0" smtClean="0">
                <a:solidFill>
                  <a:schemeClr val="tx2"/>
                </a:solidFill>
                <a:latin typeface="PT Sans"/>
              </a:rPr>
              <a:t>Grade </a:t>
            </a:r>
            <a:r>
              <a:rPr lang="en-US" altLang="en-US" sz="5100" dirty="0">
                <a:solidFill>
                  <a:schemeClr val="tx2"/>
                </a:solidFill>
                <a:latin typeface="PT Sans"/>
              </a:rPr>
              <a:t>7 Parent </a:t>
            </a:r>
            <a:r>
              <a:rPr lang="en-US" altLang="en-US" sz="5100" dirty="0" smtClean="0">
                <a:solidFill>
                  <a:schemeClr val="tx2"/>
                </a:solidFill>
                <a:latin typeface="PT Sans"/>
              </a:rPr>
              <a:t>Programming Evening</a:t>
            </a:r>
            <a:endParaRPr lang="en-US" altLang="en-US" sz="5100" dirty="0">
              <a:solidFill>
                <a:schemeClr val="tx2"/>
              </a:solidFill>
              <a:latin typeface="PT Sans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100" dirty="0" smtClean="0">
                <a:solidFill>
                  <a:schemeClr val="tx2"/>
                </a:solidFill>
                <a:latin typeface="PT Sans"/>
              </a:rPr>
              <a:t>2017 </a:t>
            </a:r>
            <a:r>
              <a:rPr lang="en-US" altLang="en-US" sz="5100" dirty="0">
                <a:solidFill>
                  <a:schemeClr val="tx2"/>
                </a:solidFill>
                <a:latin typeface="PT Sans"/>
              </a:rPr>
              <a:t>– </a:t>
            </a:r>
            <a:r>
              <a:rPr lang="en-US" altLang="en-US" sz="5100" dirty="0" smtClean="0">
                <a:solidFill>
                  <a:schemeClr val="tx2"/>
                </a:solidFill>
                <a:latin typeface="PT Sans"/>
              </a:rPr>
              <a:t>2018</a:t>
            </a:r>
            <a:endParaRPr lang="en-US" altLang="en-US" sz="5100" dirty="0">
              <a:latin typeface="PT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600" y="240862"/>
            <a:ext cx="11201400" cy="2464676"/>
          </a:xfrm>
        </p:spPr>
        <p:txBody>
          <a:bodyPr/>
          <a:lstStyle/>
          <a:p>
            <a:r>
              <a:rPr lang="en-CA" dirty="0" smtClean="0">
                <a:solidFill>
                  <a:srgbClr val="FF0000"/>
                </a:solidFill>
                <a:latin typeface="PT Sans"/>
              </a:rPr>
              <a:t>Key Support People</a:t>
            </a:r>
            <a:endParaRPr lang="en-CA" dirty="0">
              <a:solidFill>
                <a:srgbClr val="FF0000"/>
              </a:solidFill>
              <a:latin typeface="PT Sans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1270000" y="2705537"/>
            <a:ext cx="11176000" cy="5841126"/>
          </a:xfrm>
        </p:spPr>
        <p:txBody>
          <a:bodyPr>
            <a:normAutofit/>
          </a:bodyPr>
          <a:lstStyle/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Gr. 8 Counsellor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LAC Teachers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Special Ed Teachers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Educational Assistances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Behaviour Support Workers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First Nation Support Teachers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Vice Principals and Principal</a:t>
            </a:r>
          </a:p>
        </p:txBody>
      </p:sp>
      <p:pic>
        <p:nvPicPr>
          <p:cNvPr id="4" name="image4.png"/>
          <p:cNvPicPr/>
          <p:nvPr/>
        </p:nvPicPr>
        <p:blipFill>
          <a:blip r:embed="rId3">
            <a:alphaModFix amt="30000"/>
            <a:extLst/>
          </a:blip>
          <a:stretch>
            <a:fillRect/>
          </a:stretch>
        </p:blipFill>
        <p:spPr>
          <a:xfrm>
            <a:off x="-139700" y="7270750"/>
            <a:ext cx="3043604" cy="25527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449614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8448605" y="1600765"/>
            <a:ext cx="3585351" cy="6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400" dirty="0">
                <a:solidFill>
                  <a:srgbClr val="FF0000"/>
                </a:solidFill>
                <a:latin typeface="PT Sans"/>
              </a:rPr>
              <a:t>Time to eat…..</a:t>
            </a: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1483361" y="6823004"/>
            <a:ext cx="3585351" cy="223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400" dirty="0">
                <a:solidFill>
                  <a:srgbClr val="FF0000"/>
                </a:solidFill>
                <a:latin typeface="PT Sans"/>
              </a:rPr>
              <a:t>Cafeteria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400" dirty="0">
                <a:solidFill>
                  <a:srgbClr val="FF0000"/>
                </a:solidFill>
                <a:latin typeface="PT Sans"/>
              </a:rPr>
              <a:t>or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400" dirty="0">
                <a:solidFill>
                  <a:srgbClr val="FF0000"/>
                </a:solidFill>
                <a:latin typeface="PT Sans"/>
              </a:rPr>
              <a:t>brown bag it?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620843"/>
            <a:ext cx="6197600" cy="464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0" y="4986728"/>
            <a:ext cx="5445612" cy="4084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600" y="240862"/>
            <a:ext cx="11201400" cy="2464676"/>
          </a:xfrm>
        </p:spPr>
        <p:txBody>
          <a:bodyPr/>
          <a:lstStyle/>
          <a:p>
            <a:r>
              <a:rPr lang="en-CA" dirty="0" smtClean="0">
                <a:solidFill>
                  <a:srgbClr val="FF0000"/>
                </a:solidFill>
                <a:latin typeface="PT Sans"/>
              </a:rPr>
              <a:t>How is high school different</a:t>
            </a:r>
            <a:endParaRPr lang="en-CA" dirty="0">
              <a:solidFill>
                <a:srgbClr val="FF0000"/>
              </a:solidFill>
              <a:latin typeface="PT Sans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1270000" y="2705537"/>
            <a:ext cx="11176000" cy="5841126"/>
          </a:xfrm>
        </p:spPr>
        <p:txBody>
          <a:bodyPr>
            <a:normAutofit lnSpcReduction="10000"/>
          </a:bodyPr>
          <a:lstStyle/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8 teachers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8 courses  8 classrooms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Individual  lockers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More homework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More accountability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More responsibility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More extra curricular activities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MORE FUN!!!!</a:t>
            </a:r>
          </a:p>
        </p:txBody>
      </p:sp>
      <p:pic>
        <p:nvPicPr>
          <p:cNvPr id="5" name="image4.png"/>
          <p:cNvPicPr/>
          <p:nvPr/>
        </p:nvPicPr>
        <p:blipFill>
          <a:blip r:embed="rId3">
            <a:alphaModFix amt="30000"/>
            <a:extLst/>
          </a:blip>
          <a:stretch>
            <a:fillRect/>
          </a:stretch>
        </p:blipFill>
        <p:spPr>
          <a:xfrm>
            <a:off x="-139700" y="7270750"/>
            <a:ext cx="3043604" cy="255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3581400"/>
            <a:ext cx="4368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056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4000" y="240862"/>
            <a:ext cx="12443742" cy="1968938"/>
          </a:xfrm>
        </p:spPr>
        <p:txBody>
          <a:bodyPr/>
          <a:lstStyle/>
          <a:p>
            <a:r>
              <a:rPr lang="en-CA" dirty="0" smtClean="0">
                <a:solidFill>
                  <a:srgbClr val="FF0000"/>
                </a:solidFill>
                <a:latin typeface="PT Sans"/>
              </a:rPr>
              <a:t>What does a typical day look like</a:t>
            </a:r>
            <a:endParaRPr lang="en-CA" dirty="0">
              <a:solidFill>
                <a:srgbClr val="FF0000"/>
              </a:solidFill>
              <a:latin typeface="PT Sans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1270000" y="2705537"/>
            <a:ext cx="11176000" cy="5841126"/>
          </a:xfrm>
        </p:spPr>
        <p:txBody>
          <a:bodyPr>
            <a:normAutofit lnSpcReduction="10000"/>
          </a:bodyPr>
          <a:lstStyle/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8:35 am </a:t>
            </a:r>
            <a:r>
              <a:rPr lang="en-CA" altLang="en-US" sz="4300" dirty="0" smtClean="0"/>
              <a:t>start</a:t>
            </a:r>
            <a:endParaRPr lang="en-CA" altLang="en-US" sz="4300" dirty="0"/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80 min class (Period 1</a:t>
            </a:r>
            <a:r>
              <a:rPr lang="en-CA" altLang="en-US" sz="4300" dirty="0" smtClean="0"/>
              <a:t>)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 smtClean="0"/>
              <a:t>15 </a:t>
            </a:r>
            <a:r>
              <a:rPr lang="en-CA" altLang="en-US" sz="4300" dirty="0"/>
              <a:t>min break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 smtClean="0"/>
              <a:t>80 </a:t>
            </a:r>
            <a:r>
              <a:rPr lang="en-CA" altLang="en-US" sz="4300" dirty="0"/>
              <a:t>min class (Period 2</a:t>
            </a:r>
            <a:r>
              <a:rPr lang="en-CA" altLang="en-US" sz="4300" dirty="0" smtClean="0"/>
              <a:t>)</a:t>
            </a:r>
            <a:endParaRPr lang="en-CA" altLang="en-US" sz="4300" dirty="0"/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80 min class (Period 3</a:t>
            </a:r>
            <a:r>
              <a:rPr lang="en-CA" altLang="en-US" sz="4300" dirty="0" smtClean="0"/>
              <a:t>)</a:t>
            </a:r>
            <a:endParaRPr lang="en-CA" altLang="en-US" sz="4300" dirty="0"/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 smtClean="0"/>
              <a:t>40 </a:t>
            </a:r>
            <a:r>
              <a:rPr lang="en-CA" altLang="en-US" sz="4300" dirty="0"/>
              <a:t>min </a:t>
            </a:r>
            <a:r>
              <a:rPr lang="en-CA" altLang="en-US" sz="4300" dirty="0" smtClean="0"/>
              <a:t>lunch</a:t>
            </a:r>
            <a:endParaRPr lang="en-CA" altLang="en-US" sz="4300" dirty="0"/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80 min class (Period 4</a:t>
            </a:r>
            <a:r>
              <a:rPr lang="en-CA" altLang="en-US" sz="4300" dirty="0" smtClean="0"/>
              <a:t>)</a:t>
            </a:r>
            <a:endParaRPr lang="en-CA" altLang="en-US" sz="4300" dirty="0"/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 smtClean="0"/>
              <a:t>3:00 </a:t>
            </a:r>
            <a:r>
              <a:rPr lang="en-CA" altLang="en-US" sz="4300" dirty="0"/>
              <a:t>pm finish</a:t>
            </a:r>
          </a:p>
        </p:txBody>
      </p:sp>
      <p:pic>
        <p:nvPicPr>
          <p:cNvPr id="5" name="Picture 6" descr="2013-01-21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2208417"/>
            <a:ext cx="4776328" cy="639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4.png"/>
          <p:cNvPicPr/>
          <p:nvPr/>
        </p:nvPicPr>
        <p:blipFill>
          <a:blip r:embed="rId4">
            <a:alphaModFix amt="30000"/>
            <a:extLst/>
          </a:blip>
          <a:stretch>
            <a:fillRect/>
          </a:stretch>
        </p:blipFill>
        <p:spPr>
          <a:xfrm>
            <a:off x="-139700" y="7270750"/>
            <a:ext cx="3043604" cy="25527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85503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 bwMode="auto">
          <a:xfrm>
            <a:off x="675076" y="9031"/>
            <a:ext cx="11704320" cy="1779129"/>
          </a:xfrm>
        </p:spPr>
        <p:txBody>
          <a:bodyPr wrap="square" tIns="65023" bIns="65023" numCol="1" anchorCtr="0" compatLnSpc="1">
            <a:prstTxWarp prst="textNoShape">
              <a:avLst/>
            </a:prstTxWarp>
          </a:bodyPr>
          <a:lstStyle/>
          <a:p>
            <a:pPr marL="689244"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PT Sans"/>
              </a:rPr>
              <a:t>The  Weekly Timetable </a:t>
            </a:r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xfrm>
            <a:off x="666045" y="2316480"/>
            <a:ext cx="11704320" cy="6502400"/>
          </a:xfrm>
        </p:spPr>
        <p:txBody>
          <a:bodyPr/>
          <a:lstStyle/>
          <a:p>
            <a:pPr eaLnBrk="1" hangingPunct="1"/>
            <a:endParaRPr lang="en-CA" altLang="en-US" dirty="0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4" t="21764" r="30928" b="8134"/>
          <a:stretch>
            <a:fillRect/>
          </a:stretch>
        </p:blipFill>
        <p:spPr bwMode="auto">
          <a:xfrm>
            <a:off x="666045" y="2418081"/>
            <a:ext cx="4362027" cy="542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9" t="19583" r="30438" b="15561"/>
          <a:stretch>
            <a:fillRect/>
          </a:stretch>
        </p:blipFill>
        <p:spPr bwMode="auto">
          <a:xfrm>
            <a:off x="7321974" y="2521939"/>
            <a:ext cx="4477173" cy="522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1557868" y="8080587"/>
            <a:ext cx="10065173" cy="6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3400">
              <a:latin typeface="Times New Roman" pitchFamily="18" charset="0"/>
            </a:endParaRP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1529095" y="8036617"/>
            <a:ext cx="10515440" cy="65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dirty="0">
                <a:latin typeface="PT Sans"/>
              </a:rPr>
              <a:t>Wednesday IB/ Staff Development Late Start 9:55am</a:t>
            </a: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1995875" y="1496907"/>
            <a:ext cx="9320107" cy="6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CA" altLang="en-US" sz="3400">
              <a:latin typeface="Times New Roman" pitchFamily="18" charset="0"/>
            </a:endParaRP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1280161" y="1395307"/>
            <a:ext cx="9565639" cy="65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dirty="0">
                <a:latin typeface="Times New Roman" pitchFamily="18" charset="0"/>
              </a:rPr>
              <a:t>        </a:t>
            </a:r>
            <a:r>
              <a:rPr lang="en-US" altLang="en-US" sz="3400" dirty="0">
                <a:latin typeface="PT Sans"/>
              </a:rPr>
              <a:t>Regular schedule 8:35 a.m. – 3:00 p.m.</a:t>
            </a:r>
          </a:p>
        </p:txBody>
      </p:sp>
      <p:pic>
        <p:nvPicPr>
          <p:cNvPr id="10" name="image4.png"/>
          <p:cNvPicPr/>
          <p:nvPr/>
        </p:nvPicPr>
        <p:blipFill>
          <a:blip r:embed="rId5">
            <a:alphaModFix amt="30000"/>
            <a:extLst/>
          </a:blip>
          <a:stretch>
            <a:fillRect/>
          </a:stretch>
        </p:blipFill>
        <p:spPr>
          <a:xfrm>
            <a:off x="-139700" y="7270750"/>
            <a:ext cx="3043604" cy="255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1144694" y="559929"/>
            <a:ext cx="11054080" cy="1625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latin typeface="PT Sans"/>
              </a:rPr>
              <a:t>Course Selections for Grade 8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30200" y="2438400"/>
            <a:ext cx="5418667" cy="58521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4600" dirty="0" smtClean="0">
                <a:solidFill>
                  <a:schemeClr val="tx2"/>
                </a:solidFill>
              </a:rPr>
              <a:t>MYP Year 3 – Gr. 8</a:t>
            </a:r>
            <a:r>
              <a:rPr lang="en-US" altLang="en-US" sz="4600" dirty="0" smtClean="0">
                <a:solidFill>
                  <a:schemeClr val="tx2"/>
                </a:solidFill>
                <a:latin typeface="PT Sans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4600" dirty="0" smtClean="0">
                <a:solidFill>
                  <a:schemeClr val="tx2"/>
                </a:solidFill>
              </a:rPr>
              <a:t>Required Courses</a:t>
            </a:r>
            <a:r>
              <a:rPr lang="en-US" altLang="en-US" sz="4600" dirty="0">
                <a:solidFill>
                  <a:schemeClr val="tx2"/>
                </a:solidFill>
                <a:latin typeface="PT Sans"/>
              </a:rPr>
              <a:t>	        </a:t>
            </a:r>
            <a:endParaRPr lang="en-US" altLang="en-US" sz="4600" dirty="0" smtClean="0">
              <a:solidFill>
                <a:schemeClr val="tx2"/>
              </a:solidFill>
              <a:latin typeface="PT Sans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chemeClr val="tx1"/>
                </a:solidFill>
              </a:rPr>
              <a:t>1.  Language &amp; Literature	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chemeClr val="tx1"/>
                </a:solidFill>
              </a:rPr>
              <a:t>2.  Individuals &amp; Societies</a:t>
            </a:r>
            <a:r>
              <a:rPr lang="en-US" altLang="en-US" sz="2400" dirty="0">
                <a:solidFill>
                  <a:schemeClr val="tx1"/>
                </a:solidFill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chemeClr val="tx1"/>
                </a:solidFill>
              </a:rPr>
              <a:t>3.  Sciences</a:t>
            </a:r>
            <a:r>
              <a:rPr lang="en-US" altLang="en-US" sz="2400" dirty="0">
                <a:solidFill>
                  <a:schemeClr val="tx1"/>
                </a:solidFill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chemeClr val="tx1"/>
                </a:solidFill>
              </a:rPr>
              <a:t>4.  Mathematics</a:t>
            </a:r>
            <a:r>
              <a:rPr lang="en-US" altLang="en-US" sz="2400" dirty="0">
                <a:solidFill>
                  <a:schemeClr val="tx1"/>
                </a:solidFill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chemeClr val="tx1"/>
                </a:solidFill>
              </a:rPr>
              <a:t>5.  Physical &amp; Health Ed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AutoNum type="arabicPeriod" startAt="6"/>
            </a:pPr>
            <a:r>
              <a:rPr lang="en-US" altLang="en-US" sz="2400" dirty="0" smtClean="0">
                <a:solidFill>
                  <a:schemeClr val="tx1"/>
                </a:solidFill>
              </a:rPr>
              <a:t>Language Acquisition French/Spanish/Squamish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b="1" dirty="0">
              <a:latin typeface="Helvetica" pitchFamily="34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450472" y="2492587"/>
            <a:ext cx="6554328" cy="6344356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4600" dirty="0" smtClean="0">
                <a:solidFill>
                  <a:schemeClr val="tx2"/>
                </a:solidFill>
                <a:latin typeface="PT Sans"/>
              </a:rPr>
              <a:t>Electives </a:t>
            </a:r>
            <a:r>
              <a:rPr lang="en-US" altLang="en-US" sz="2800" dirty="0" smtClean="0">
                <a:solidFill>
                  <a:schemeClr val="tx1"/>
                </a:solidFill>
                <a:latin typeface="PT Sans"/>
              </a:rPr>
              <a:t>(inside the timetable)</a:t>
            </a:r>
          </a:p>
          <a:p>
            <a:pPr marL="0" indent="0" eaLnBrk="1" hangingPunct="1">
              <a:lnSpc>
                <a:spcPct val="70000"/>
              </a:lnSpc>
              <a:buNone/>
            </a:pPr>
            <a:endParaRPr lang="en-US" altLang="en-US" sz="240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70000"/>
              </a:lnSpc>
              <a:buAutoNum type="arabicPeriod" startAt="7"/>
            </a:pPr>
            <a:r>
              <a:rPr lang="en-US" altLang="en-US" sz="2400" dirty="0" smtClean="0">
                <a:solidFill>
                  <a:schemeClr val="tx1"/>
                </a:solidFill>
              </a:rPr>
              <a:t>Design rotation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	</a:t>
            </a:r>
            <a:r>
              <a:rPr lang="en-US" altLang="en-US" sz="2400" dirty="0" smtClean="0">
                <a:solidFill>
                  <a:schemeClr val="tx1"/>
                </a:solidFill>
              </a:rPr>
              <a:t>- Info Tech, Wood, Sewing</a:t>
            </a:r>
          </a:p>
          <a:p>
            <a:pPr marL="0" indent="0" eaLnBrk="1" hangingPunct="1">
              <a:lnSpc>
                <a:spcPct val="70000"/>
              </a:lnSpc>
              <a:buNone/>
            </a:pPr>
            <a:endParaRPr lang="en-US" altLang="en-US" sz="2400" dirty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70000"/>
              </a:lnSpc>
              <a:buAutoNum type="arabicPeriod" startAt="8"/>
            </a:pPr>
            <a:r>
              <a:rPr lang="en-US" altLang="en-US" sz="2400" dirty="0" smtClean="0">
                <a:solidFill>
                  <a:schemeClr val="tx1"/>
                </a:solidFill>
              </a:rPr>
              <a:t>Fine Arts rotation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en-US" altLang="en-US" sz="2400" dirty="0" smtClean="0">
                <a:solidFill>
                  <a:schemeClr val="tx1"/>
                </a:solidFill>
                <a:latin typeface="PT Sans"/>
              </a:rPr>
              <a:t>	-  Art, Drama, Music</a:t>
            </a:r>
            <a:endParaRPr lang="en-US" altLang="en-US" sz="1200" dirty="0">
              <a:latin typeface="PT Sans"/>
            </a:endParaRPr>
          </a:p>
          <a:p>
            <a:pPr lvl="1"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altLang="en-US" sz="2400" dirty="0">
              <a:latin typeface="PT Sans"/>
            </a:endParaRPr>
          </a:p>
          <a:p>
            <a:pPr marL="457200" indent="-457200" eaLnBrk="1" hangingPunct="1">
              <a:lnSpc>
                <a:spcPct val="70000"/>
              </a:lnSpc>
              <a:buAutoNum type="arabicPeriod" startAt="9"/>
            </a:pPr>
            <a:r>
              <a:rPr lang="en-US" altLang="en-US" sz="2400" dirty="0" smtClean="0">
                <a:solidFill>
                  <a:schemeClr val="tx1"/>
                </a:solidFill>
              </a:rPr>
              <a:t>Concert Band </a:t>
            </a:r>
          </a:p>
          <a:p>
            <a:pPr marL="568922" lvl="1" indent="0">
              <a:lnSpc>
                <a:spcPct val="70000"/>
              </a:lnSpc>
              <a:buNone/>
            </a:pPr>
            <a:r>
              <a:rPr lang="en-US" altLang="en-US" sz="1800" dirty="0" smtClean="0"/>
              <a:t>	</a:t>
            </a:r>
            <a:r>
              <a:rPr lang="en-US" altLang="en-US" sz="2000" b="1" dirty="0" smtClean="0"/>
              <a:t>- Takes place of either Design or Fine Arts</a:t>
            </a:r>
            <a:endParaRPr lang="en-US" altLang="en-US" sz="2000" b="1" dirty="0"/>
          </a:p>
          <a:p>
            <a:pPr marL="568922" lvl="1" indent="0">
              <a:lnSpc>
                <a:spcPct val="70000"/>
              </a:lnSpc>
              <a:buNone/>
            </a:pPr>
            <a:endParaRPr lang="en-US" altLang="en-US" sz="1800" dirty="0" smtClean="0">
              <a:solidFill>
                <a:schemeClr val="tx1"/>
              </a:solidFill>
            </a:endParaRPr>
          </a:p>
          <a:p>
            <a:pPr marL="568922" lvl="1" indent="0">
              <a:lnSpc>
                <a:spcPct val="70000"/>
              </a:lnSpc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4600" dirty="0" smtClean="0">
                <a:solidFill>
                  <a:schemeClr val="tx2"/>
                </a:solidFill>
                <a:latin typeface="PT Sans"/>
              </a:rPr>
              <a:t>Electives </a:t>
            </a:r>
            <a:r>
              <a:rPr lang="en-US" altLang="en-US" sz="2800" dirty="0">
                <a:solidFill>
                  <a:schemeClr val="tx1"/>
                </a:solidFill>
                <a:latin typeface="PT Sans"/>
              </a:rPr>
              <a:t>(outside the timetable):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Concert Choir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000" dirty="0" smtClean="0">
                <a:solidFill>
                  <a:schemeClr val="tx1"/>
                </a:solidFill>
              </a:rPr>
              <a:t>Vocal Jazz Choir (must taken with Concert Choir)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Beginner Band</a:t>
            </a:r>
            <a:r>
              <a:rPr lang="en-US" altLang="en-US" sz="2400" dirty="0">
                <a:solidFill>
                  <a:schemeClr val="tx1"/>
                </a:solidFill>
              </a:rPr>
              <a:t>			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Jazz Band </a:t>
            </a:r>
            <a:r>
              <a:rPr lang="en-US" altLang="en-US" sz="2000" dirty="0" smtClean="0">
                <a:solidFill>
                  <a:schemeClr val="tx1"/>
                </a:solidFill>
              </a:rPr>
              <a:t>(must taken with </a:t>
            </a:r>
            <a:r>
              <a:rPr lang="en-US" altLang="en-US" sz="2000" dirty="0">
                <a:solidFill>
                  <a:schemeClr val="tx1"/>
                </a:solidFill>
              </a:rPr>
              <a:t>C</a:t>
            </a:r>
            <a:r>
              <a:rPr lang="en-US" altLang="en-US" sz="2000" dirty="0" smtClean="0">
                <a:solidFill>
                  <a:schemeClr val="tx1"/>
                </a:solidFill>
              </a:rPr>
              <a:t>oncert Band)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altLang="en-US" sz="2700" b="1" dirty="0"/>
          </a:p>
        </p:txBody>
      </p:sp>
      <p:pic>
        <p:nvPicPr>
          <p:cNvPr id="5" name="image4.png"/>
          <p:cNvPicPr/>
          <p:nvPr/>
        </p:nvPicPr>
        <p:blipFill>
          <a:blip r:embed="rId3">
            <a:alphaModFix amt="30000"/>
            <a:extLst/>
          </a:blip>
          <a:stretch>
            <a:fillRect/>
          </a:stretch>
        </p:blipFill>
        <p:spPr>
          <a:xfrm>
            <a:off x="-139700" y="7270750"/>
            <a:ext cx="3043604" cy="255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tx1"/>
                </a:solidFill>
              </a:rPr>
              <a:t>Language Acquisition 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" y="2286000"/>
            <a:ext cx="4038600" cy="42671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CA" b="1" dirty="0" smtClean="0"/>
              <a:t>FRENCH</a:t>
            </a:r>
          </a:p>
          <a:p>
            <a:pPr marL="0" indent="0">
              <a:buNone/>
            </a:pPr>
            <a:endParaRPr lang="en-CA" sz="2800" dirty="0" smtClean="0"/>
          </a:p>
          <a:p>
            <a:pPr marL="0" indent="0" algn="ctr">
              <a:buNone/>
            </a:pPr>
            <a:r>
              <a:rPr lang="en-CA" sz="2800" dirty="0" smtClean="0"/>
              <a:t>(MYP) French 8, 9, 10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endParaRPr lang="en-CA" sz="2800" dirty="0" smtClean="0"/>
          </a:p>
          <a:p>
            <a:pPr marL="0" indent="0">
              <a:buNone/>
            </a:pPr>
            <a:r>
              <a:rPr lang="en-CA" sz="2800" dirty="0" smtClean="0"/>
              <a:t>        </a:t>
            </a:r>
          </a:p>
          <a:p>
            <a:pPr marL="0" indent="0">
              <a:buNone/>
            </a:pPr>
            <a:r>
              <a:rPr lang="en-CA" sz="2800" dirty="0" smtClean="0"/>
              <a:t>       French        DP</a:t>
            </a:r>
          </a:p>
          <a:p>
            <a:pPr marL="0" indent="0">
              <a:buNone/>
            </a:pPr>
            <a:r>
              <a:rPr lang="en-CA" sz="2800" dirty="0" smtClean="0"/>
              <a:t>     11 &amp; 12      11 &amp; 12</a:t>
            </a:r>
          </a:p>
          <a:p>
            <a:pPr marL="0" indent="0">
              <a:buNone/>
            </a:pPr>
            <a:r>
              <a:rPr lang="en-CA" sz="2800" dirty="0" smtClean="0"/>
              <a:t>            </a:t>
            </a:r>
            <a:endParaRPr lang="en-CA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8131" y="2342569"/>
            <a:ext cx="4368800" cy="3581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b="1" dirty="0" smtClean="0">
                <a:solidFill>
                  <a:schemeClr val="accent4"/>
                </a:solidFill>
              </a:rPr>
              <a:t>SQUAMISH</a:t>
            </a:r>
          </a:p>
          <a:p>
            <a:pPr marL="0" indent="0">
              <a:buNone/>
            </a:pPr>
            <a:endParaRPr lang="en-CA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sz="2800" dirty="0" smtClean="0">
                <a:solidFill>
                  <a:schemeClr val="accent4"/>
                </a:solidFill>
              </a:rPr>
              <a:t>(MYP) Squamish </a:t>
            </a:r>
            <a:r>
              <a:rPr lang="en-CA" sz="2800" dirty="0">
                <a:solidFill>
                  <a:schemeClr val="accent4"/>
                </a:solidFill>
              </a:rPr>
              <a:t>8, 9, </a:t>
            </a:r>
            <a:r>
              <a:rPr lang="en-CA" sz="2800" dirty="0" smtClean="0">
                <a:solidFill>
                  <a:schemeClr val="accent4"/>
                </a:solidFill>
              </a:rPr>
              <a:t>10</a:t>
            </a:r>
          </a:p>
          <a:p>
            <a:pPr marL="0" indent="0">
              <a:buNone/>
            </a:pPr>
            <a:endParaRPr lang="en-CA" sz="2800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CA" sz="2800" dirty="0" smtClean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en-CA" sz="2800" dirty="0" smtClean="0">
                <a:solidFill>
                  <a:schemeClr val="accent4"/>
                </a:solidFill>
              </a:rPr>
              <a:t>Squamish 11 &amp; 12</a:t>
            </a:r>
          </a:p>
          <a:p>
            <a:pPr marL="0" indent="0" algn="ctr">
              <a:buNone/>
            </a:pPr>
            <a:r>
              <a:rPr lang="en-CA" sz="2800" dirty="0" smtClean="0">
                <a:solidFill>
                  <a:schemeClr val="accent4"/>
                </a:solidFill>
              </a:rPr>
              <a:t>Will not be used for </a:t>
            </a:r>
            <a:r>
              <a:rPr lang="en-CA" sz="2800" dirty="0" err="1" smtClean="0">
                <a:solidFill>
                  <a:schemeClr val="accent4"/>
                </a:solidFill>
              </a:rPr>
              <a:t>univ.</a:t>
            </a:r>
            <a:r>
              <a:rPr lang="en-CA" sz="2800" dirty="0" smtClean="0">
                <a:solidFill>
                  <a:schemeClr val="accent4"/>
                </a:solidFill>
              </a:rPr>
              <a:t> language credit</a:t>
            </a:r>
            <a:endParaRPr lang="en-CA" sz="2800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CA" b="1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292600" y="2286000"/>
            <a:ext cx="4038600" cy="4343399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>
            <a:lvl1pPr marL="487647" indent="-487647" algn="l" defTabSz="13003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rgbClr val="FF0000"/>
                </a:solidFill>
                <a:latin typeface="PT Sans"/>
                <a:ea typeface="+mn-ea"/>
                <a:cs typeface="+mn-cs"/>
              </a:defRPr>
            </a:lvl1pPr>
            <a:lvl2pPr marL="1056569" indent="-406374" algn="l" defTabSz="13003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492" indent="-325098" algn="l" defTabSz="13003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688" indent="-325098" algn="l" defTabSz="13003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885" indent="-325098" algn="l" defTabSz="13003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81" indent="-325098" algn="l" defTabSz="13003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278" indent="-325098" algn="l" defTabSz="13003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475" indent="-325098" algn="l" defTabSz="13003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671" indent="-325098" algn="l" defTabSz="13003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b="1" dirty="0" smtClean="0">
                <a:solidFill>
                  <a:schemeClr val="accent5"/>
                </a:solidFill>
              </a:rPr>
              <a:t>SPANISH</a:t>
            </a:r>
          </a:p>
          <a:p>
            <a:pPr marL="0" indent="0" algn="ctr">
              <a:buNone/>
            </a:pPr>
            <a:endParaRPr lang="en-CA" sz="2800" dirty="0" smtClean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en-CA" sz="2800" dirty="0" smtClean="0">
                <a:solidFill>
                  <a:schemeClr val="accent5"/>
                </a:solidFill>
              </a:rPr>
              <a:t> (MYP) Spanish </a:t>
            </a:r>
            <a:r>
              <a:rPr lang="en-CA" sz="2800" dirty="0">
                <a:solidFill>
                  <a:schemeClr val="accent5"/>
                </a:solidFill>
              </a:rPr>
              <a:t>8, 9, 10</a:t>
            </a:r>
          </a:p>
          <a:p>
            <a:pPr marL="0" indent="0">
              <a:buNone/>
            </a:pPr>
            <a:endParaRPr lang="en-CA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CA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CA" sz="2400" dirty="0" smtClean="0">
                <a:solidFill>
                  <a:schemeClr val="accent5"/>
                </a:solidFill>
              </a:rPr>
              <a:t>Spanish 11&amp;12  DP 11&amp; 12          </a:t>
            </a:r>
          </a:p>
          <a:p>
            <a:pPr marL="0" indent="0">
              <a:buNone/>
            </a:pPr>
            <a:r>
              <a:rPr lang="en-CA" sz="2400" dirty="0" smtClean="0">
                <a:solidFill>
                  <a:schemeClr val="accent5"/>
                </a:solidFill>
              </a:rPr>
              <a:t>Beg Spanish 11</a:t>
            </a:r>
          </a:p>
          <a:p>
            <a:pPr marL="0" indent="0">
              <a:buNone/>
            </a:pPr>
            <a:r>
              <a:rPr lang="en-CA" sz="2400" dirty="0" smtClean="0">
                <a:solidFill>
                  <a:schemeClr val="accent5"/>
                </a:solidFill>
              </a:rPr>
              <a:t>Spanish 11</a:t>
            </a:r>
            <a:endParaRPr lang="en-CA" sz="24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CA" sz="2800" dirty="0">
              <a:solidFill>
                <a:schemeClr val="accent5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9" name="Down Arrow 8"/>
          <p:cNvSpPr/>
          <p:nvPr/>
        </p:nvSpPr>
        <p:spPr>
          <a:xfrm rot="2013390" flipH="1">
            <a:off x="5358345" y="4219359"/>
            <a:ext cx="685800" cy="762000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Down Arrow 9"/>
          <p:cNvSpPr/>
          <p:nvPr/>
        </p:nvSpPr>
        <p:spPr>
          <a:xfrm rot="20217307" flipH="1">
            <a:off x="2382331" y="4078621"/>
            <a:ext cx="692640" cy="7581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Down Arrow 10"/>
          <p:cNvSpPr/>
          <p:nvPr/>
        </p:nvSpPr>
        <p:spPr>
          <a:xfrm rot="19839591" flipH="1">
            <a:off x="6340302" y="4236494"/>
            <a:ext cx="685800" cy="762000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Down Arrow 11"/>
          <p:cNvSpPr/>
          <p:nvPr/>
        </p:nvSpPr>
        <p:spPr>
          <a:xfrm rot="2013390" flipH="1">
            <a:off x="1548476" y="4082044"/>
            <a:ext cx="630258" cy="785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Down Arrow 12"/>
          <p:cNvSpPr/>
          <p:nvPr/>
        </p:nvSpPr>
        <p:spPr>
          <a:xfrm flipH="1">
            <a:off x="10568675" y="3810000"/>
            <a:ext cx="685800" cy="647699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92200" y="6553200"/>
            <a:ext cx="11704320" cy="1625600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1300393" rtl="0" eaLnBrk="1" latinLnBrk="0" hangingPunct="1">
              <a:spcBef>
                <a:spcPct val="0"/>
              </a:spcBef>
              <a:buNone/>
              <a:defRPr sz="63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 smtClean="0">
                <a:solidFill>
                  <a:schemeClr val="tx1"/>
                </a:solidFill>
              </a:rPr>
              <a:t>Students are required to commit to their language of choice for all 3 MYP years</a:t>
            </a:r>
            <a:r>
              <a:rPr lang="en-CA" sz="2800" b="1" dirty="0" smtClean="0">
                <a:solidFill>
                  <a:schemeClr val="tx1"/>
                </a:solidFill>
              </a:rPr>
              <a:t>. </a:t>
            </a:r>
          </a:p>
          <a:p>
            <a:r>
              <a:rPr lang="en-CA" sz="2800" b="1" dirty="0" smtClean="0">
                <a:solidFill>
                  <a:schemeClr val="tx1"/>
                </a:solidFill>
              </a:rPr>
              <a:t>Language 11 required for UBC, Beg. Level Lang. OK for SFU</a:t>
            </a:r>
          </a:p>
          <a:p>
            <a:endParaRPr lang="en-C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10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65023" bIns="65023" numCol="1" anchorCtr="0" compatLnSpc="1">
            <a:prstTxWarp prst="textNoShape">
              <a:avLst/>
            </a:prstTxWarp>
          </a:bodyPr>
          <a:lstStyle/>
          <a:p>
            <a:pPr marL="689244"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Design Year 3</a:t>
            </a:r>
          </a:p>
        </p:txBody>
      </p:sp>
      <p:pic>
        <p:nvPicPr>
          <p:cNvPr id="2050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837" y="1981200"/>
            <a:ext cx="2544540" cy="259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5627557"/>
            <a:ext cx="3492032" cy="2619025"/>
          </a:xfrm>
          <a:prstGeom prst="rect">
            <a:avLst/>
          </a:prstGeom>
        </p:spPr>
      </p:pic>
      <p:pic>
        <p:nvPicPr>
          <p:cNvPr id="2051" name="Picture 3" descr="C:\Users\Mom &amp; Dad\AppData\Local\Microsoft\Windows\Temporary Internet Files\Content.IE5\GA0FW3T7\ps_brushes___sewing_notions_by_zuaj-d3k99xa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230" y="5603204"/>
            <a:ext cx="2643378" cy="264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3763" y="4620187"/>
            <a:ext cx="2719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PT Sans"/>
              </a:rPr>
              <a:t>Info Tech</a:t>
            </a:r>
            <a:endParaRPr lang="en-CA" sz="2800" dirty="0">
              <a:latin typeface="PT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7600" y="8385217"/>
            <a:ext cx="2719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PT Sans"/>
              </a:rPr>
              <a:t>Woodwork</a:t>
            </a:r>
            <a:endParaRPr lang="en-CA" sz="2800" dirty="0">
              <a:latin typeface="PT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29230" y="8246582"/>
            <a:ext cx="2719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PT Sans"/>
              </a:rPr>
              <a:t>Sewing</a:t>
            </a:r>
            <a:endParaRPr lang="en-CA" sz="2800" dirty="0">
              <a:latin typeface="PT San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816600" y="6937069"/>
            <a:ext cx="2215777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600216" y="3730053"/>
            <a:ext cx="1506962" cy="137160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559800" y="3749149"/>
            <a:ext cx="1506962" cy="1333407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65023" bIns="65023" numCol="1" anchorCtr="0" compatLnSpc="1">
            <a:prstTxWarp prst="textNoShape">
              <a:avLst/>
            </a:prstTxWarp>
          </a:bodyPr>
          <a:lstStyle/>
          <a:p>
            <a:pPr marL="689244"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Fine Arts Year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3763" y="4620187"/>
            <a:ext cx="2719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PT Sans"/>
              </a:rPr>
              <a:t>Art</a:t>
            </a:r>
            <a:endParaRPr lang="en-CA" sz="2800" dirty="0">
              <a:latin typeface="PT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9246" y="8229884"/>
            <a:ext cx="2719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PT Sans"/>
              </a:rPr>
              <a:t>Drama</a:t>
            </a:r>
            <a:endParaRPr lang="en-CA" sz="2800" dirty="0">
              <a:latin typeface="PT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06973" y="8246866"/>
            <a:ext cx="2719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latin typeface="PT Sans"/>
              </a:rPr>
              <a:t>Music</a:t>
            </a:r>
            <a:endParaRPr lang="en-CA" sz="2800" dirty="0">
              <a:latin typeface="PT San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816600" y="6937069"/>
            <a:ext cx="2215777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600216" y="3730053"/>
            <a:ext cx="1506962" cy="137160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559800" y="3749149"/>
            <a:ext cx="1506962" cy="1333407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48" y="2317217"/>
            <a:ext cx="2946400" cy="2209800"/>
          </a:xfrm>
          <a:prstGeom prst="rect">
            <a:avLst/>
          </a:prstGeom>
        </p:spPr>
      </p:pic>
      <p:pic>
        <p:nvPicPr>
          <p:cNvPr id="3075" name="Picture 3" descr="C:\Users\Mom &amp; Dad\AppData\Local\Microsoft\Windows\Temporary Internet Files\Content.IE5\WQJ4OGPC\gif_9_drama_masks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79" y="5300947"/>
            <a:ext cx="3386243" cy="292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om &amp; Dad\AppData\Local\Microsoft\Windows\Temporary Internet Files\Content.IE5\6QXY52TH\choir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652" y="5644251"/>
            <a:ext cx="3525863" cy="2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1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n>
                  <a:noFill/>
                </a:ln>
                <a:effectLst/>
              </a:rPr>
              <a:t>Carson Graham Website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hlinkClick r:id="rId2"/>
              </a:rPr>
              <a:t>http://www4.nvsd44.bc.ca/school/carson/Pages/default.aspx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4" name="image4.png"/>
          <p:cNvPicPr/>
          <p:nvPr/>
        </p:nvPicPr>
        <p:blipFill>
          <a:blip r:embed="rId3">
            <a:alphaModFix amt="30000"/>
            <a:extLst/>
          </a:blip>
          <a:stretch>
            <a:fillRect/>
          </a:stretch>
        </p:blipFill>
        <p:spPr>
          <a:xfrm>
            <a:off x="-139700" y="7270750"/>
            <a:ext cx="3043604" cy="255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>
                <a:solidFill>
                  <a:srgbClr val="FF0000"/>
                </a:solidFill>
                <a:latin typeface="PT Sans"/>
              </a:rPr>
              <a:t>Welcome to Secondary School</a:t>
            </a:r>
            <a:endParaRPr lang="en-CA" dirty="0">
              <a:solidFill>
                <a:srgbClr val="FF0000"/>
              </a:solidFill>
              <a:latin typeface="PT Sans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58800" y="2667000"/>
            <a:ext cx="11704320" cy="6436925"/>
          </a:xfrm>
        </p:spPr>
        <p:txBody>
          <a:bodyPr>
            <a:normAutofit/>
          </a:bodyPr>
          <a:lstStyle/>
          <a:p>
            <a:pPr marL="90310" indent="0">
              <a:buNone/>
            </a:pPr>
            <a:r>
              <a:rPr lang="en-CA" altLang="en-US" sz="4000" dirty="0" smtClean="0">
                <a:latin typeface="PT Sans"/>
              </a:rPr>
              <a:t>Around the corner is a new and exciting time in your child’s life where endless opportunities and pathways are theirs for the taking.</a:t>
            </a:r>
          </a:p>
          <a:p>
            <a:pPr marL="90310" indent="0">
              <a:buNone/>
            </a:pPr>
            <a:endParaRPr lang="en-CA" altLang="en-US" sz="4000" dirty="0" smtClean="0">
              <a:latin typeface="PT Sans"/>
            </a:endParaRPr>
          </a:p>
          <a:p>
            <a:pPr marL="90310" indent="0">
              <a:buNone/>
            </a:pPr>
            <a:r>
              <a:rPr lang="en-CA" altLang="en-US" sz="4000" dirty="0" smtClean="0">
                <a:latin typeface="PT Sans"/>
              </a:rPr>
              <a:t>We look forward to embarking on an important partnership with you and your child.</a:t>
            </a:r>
          </a:p>
        </p:txBody>
      </p:sp>
      <p:pic>
        <p:nvPicPr>
          <p:cNvPr id="4" name="image4.png"/>
          <p:cNvPicPr/>
          <p:nvPr/>
        </p:nvPicPr>
        <p:blipFill>
          <a:blip r:embed="rId2">
            <a:alphaModFix amt="30000"/>
            <a:extLst/>
          </a:blip>
          <a:stretch>
            <a:fillRect/>
          </a:stretch>
        </p:blipFill>
        <p:spPr>
          <a:xfrm>
            <a:off x="-139700" y="7270750"/>
            <a:ext cx="3043604" cy="255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4.png"/>
          <p:cNvPicPr/>
          <p:nvPr/>
        </p:nvPicPr>
        <p:blipFill>
          <a:blip r:embed="rId2">
            <a:alphaModFix amt="30000"/>
            <a:extLst/>
          </a:blip>
          <a:stretch>
            <a:fillRect/>
          </a:stretch>
        </p:blipFill>
        <p:spPr>
          <a:xfrm>
            <a:off x="-139700" y="7270750"/>
            <a:ext cx="3043604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4000" y="240862"/>
            <a:ext cx="12443742" cy="1968938"/>
          </a:xfrm>
        </p:spPr>
        <p:txBody>
          <a:bodyPr/>
          <a:lstStyle/>
          <a:p>
            <a:r>
              <a:rPr lang="en-CA" dirty="0" smtClean="0">
                <a:solidFill>
                  <a:srgbClr val="FF0000"/>
                </a:solidFill>
                <a:latin typeface="PT Sans"/>
              </a:rPr>
              <a:t>Other Options…</a:t>
            </a:r>
            <a:endParaRPr lang="en-CA" dirty="0">
              <a:solidFill>
                <a:srgbClr val="FF0000"/>
              </a:solidFill>
              <a:latin typeface="PT Sans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1270000" y="2705537"/>
            <a:ext cx="11176000" cy="5841126"/>
          </a:xfrm>
        </p:spPr>
        <p:txBody>
          <a:bodyPr>
            <a:normAutofit fontScale="92500" lnSpcReduction="20000"/>
          </a:bodyPr>
          <a:lstStyle/>
          <a:p>
            <a:pPr marL="719138" indent="-719138">
              <a:buBlip>
                <a:blip r:embed="rId3"/>
              </a:buBlip>
            </a:pPr>
            <a:r>
              <a:rPr lang="en-CA" altLang="en-US" sz="4200" dirty="0" smtClean="0"/>
              <a:t>Learning Assistance  8 </a:t>
            </a:r>
          </a:p>
          <a:p>
            <a:pPr marL="1468438" lvl="2" indent="-719138">
              <a:buFont typeface="Arial" panose="020B0604020202020204" pitchFamily="34" charset="0"/>
              <a:buChar char="•"/>
            </a:pPr>
            <a:r>
              <a:rPr lang="en-CA" altLang="en-US" sz="3300" i="0" dirty="0" smtClean="0"/>
              <a:t>for designated and referred students</a:t>
            </a:r>
          </a:p>
          <a:p>
            <a:pPr marL="719138" indent="-719138">
              <a:buBlip>
                <a:blip r:embed="rId3"/>
              </a:buBlip>
            </a:pPr>
            <a:r>
              <a:rPr lang="en-CA" altLang="en-US" sz="4200" dirty="0" smtClean="0"/>
              <a:t>English Language Learner  (ELL) 8</a:t>
            </a:r>
          </a:p>
          <a:p>
            <a:pPr marL="1468438" lvl="2" indent="-719138">
              <a:buFont typeface="Arial" panose="020B0604020202020204" pitchFamily="34" charset="0"/>
              <a:buChar char="•"/>
            </a:pPr>
            <a:r>
              <a:rPr lang="en-CA" altLang="en-US" sz="3300" i="0" dirty="0" smtClean="0"/>
              <a:t>for referred students</a:t>
            </a:r>
          </a:p>
          <a:p>
            <a:pPr marL="719138" indent="-719138">
              <a:buBlip>
                <a:blip r:embed="rId3"/>
              </a:buBlip>
            </a:pPr>
            <a:r>
              <a:rPr lang="en-CA" altLang="en-US" sz="4200" dirty="0" smtClean="0"/>
              <a:t>Choices 8</a:t>
            </a:r>
          </a:p>
          <a:p>
            <a:pPr marL="1468438" lvl="2" indent="-719138">
              <a:buFont typeface="Arial" panose="020B0604020202020204" pitchFamily="34" charset="0"/>
              <a:buChar char="•"/>
            </a:pPr>
            <a:r>
              <a:rPr lang="en-CA" altLang="en-US" sz="3300" i="0" dirty="0" smtClean="0"/>
              <a:t>for referred students</a:t>
            </a:r>
          </a:p>
          <a:p>
            <a:pPr marL="719138" indent="-719138">
              <a:buBlip>
                <a:blip r:embed="rId3"/>
              </a:buBlip>
            </a:pPr>
            <a:r>
              <a:rPr lang="en-CA" altLang="en-US" sz="4200" dirty="0" smtClean="0"/>
              <a:t>Peak Performance</a:t>
            </a:r>
          </a:p>
          <a:p>
            <a:pPr marL="1468438" lvl="2" indent="-719138">
              <a:buFont typeface="Arial" panose="020B0604020202020204" pitchFamily="34" charset="0"/>
              <a:buChar char="•"/>
            </a:pPr>
            <a:r>
              <a:rPr lang="en-CA" altLang="en-US" sz="3300" i="0" dirty="0" smtClean="0"/>
              <a:t>minimum 15 hours/week of training</a:t>
            </a:r>
          </a:p>
          <a:p>
            <a:pPr marL="719138" indent="-719138">
              <a:buBlip>
                <a:blip r:embed="rId3"/>
              </a:buBlip>
            </a:pPr>
            <a:r>
              <a:rPr lang="en-CA" altLang="en-US" sz="4300" dirty="0" smtClean="0"/>
              <a:t>NV District Enhanced Programs</a:t>
            </a:r>
          </a:p>
          <a:p>
            <a:pPr marL="1468438" lvl="2" indent="-719138">
              <a:buFont typeface="Arial" panose="020B0604020202020204" pitchFamily="34" charset="0"/>
              <a:buChar char="•"/>
            </a:pPr>
            <a:r>
              <a:rPr lang="en-CA" altLang="en-US" sz="3300" i="0" dirty="0" smtClean="0"/>
              <a:t>see NVSD website for opportunities</a:t>
            </a:r>
            <a:endParaRPr lang="en-CA" altLang="en-US" sz="3300" i="0" dirty="0"/>
          </a:p>
        </p:txBody>
      </p:sp>
    </p:spTree>
    <p:extLst>
      <p:ext uri="{BB962C8B-B14F-4D97-AF65-F5344CB8AC3E}">
        <p14:creationId xmlns:p14="http://schemas.microsoft.com/office/powerpoint/2010/main" val="18168926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4.png"/>
          <p:cNvPicPr/>
          <p:nvPr/>
        </p:nvPicPr>
        <p:blipFill>
          <a:blip r:embed="rId2">
            <a:alphaModFix amt="30000"/>
            <a:extLst/>
          </a:blip>
          <a:stretch>
            <a:fillRect/>
          </a:stretch>
        </p:blipFill>
        <p:spPr>
          <a:xfrm>
            <a:off x="-139700" y="7270750"/>
            <a:ext cx="3043604" cy="255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4" y="75580"/>
            <a:ext cx="7553326" cy="95184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EPIC WEDNESDAY’S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400" y="2667000"/>
            <a:ext cx="11379200" cy="5993526"/>
          </a:xfrm>
        </p:spPr>
        <p:txBody>
          <a:bodyPr>
            <a:normAutofit lnSpcReduction="10000"/>
          </a:bodyPr>
          <a:lstStyle/>
          <a:p>
            <a:pPr algn="ctr"/>
            <a:r>
              <a:rPr lang="en-CA" sz="4800" b="1" dirty="0" smtClean="0"/>
              <a:t>Grade 8	Inquiry Groups</a:t>
            </a:r>
            <a:endParaRPr lang="en-CA" sz="4800" b="1" dirty="0"/>
          </a:p>
          <a:p>
            <a:pPr algn="ctr"/>
            <a:endParaRPr lang="en-CA" sz="4800" b="1" dirty="0">
              <a:solidFill>
                <a:srgbClr val="0070C0"/>
              </a:solidFill>
            </a:endParaRPr>
          </a:p>
          <a:p>
            <a:pPr algn="ctr"/>
            <a:r>
              <a:rPr lang="en-CA" sz="4800" b="1" dirty="0" smtClean="0">
                <a:solidFill>
                  <a:srgbClr val="0070C0"/>
                </a:solidFill>
              </a:rPr>
              <a:t>Small groups to:</a:t>
            </a:r>
          </a:p>
          <a:p>
            <a:pPr algn="ctr"/>
            <a:r>
              <a:rPr lang="en-CA" sz="4800" b="1" dirty="0">
                <a:solidFill>
                  <a:srgbClr val="0070C0"/>
                </a:solidFill>
              </a:rPr>
              <a:t>E</a:t>
            </a:r>
            <a:r>
              <a:rPr lang="en-CA" sz="4800" b="1" dirty="0" smtClean="0">
                <a:solidFill>
                  <a:srgbClr val="0070C0"/>
                </a:solidFill>
              </a:rPr>
              <a:t>ncourage Leadership</a:t>
            </a:r>
          </a:p>
          <a:p>
            <a:pPr algn="ctr"/>
            <a:r>
              <a:rPr lang="en-CA" sz="4800" b="1" dirty="0" smtClean="0">
                <a:solidFill>
                  <a:srgbClr val="0070C0"/>
                </a:solidFill>
              </a:rPr>
              <a:t>School </a:t>
            </a:r>
            <a:r>
              <a:rPr lang="en-CA" sz="4800" b="1" dirty="0" err="1">
                <a:solidFill>
                  <a:srgbClr val="0070C0"/>
                </a:solidFill>
              </a:rPr>
              <a:t>C</a:t>
            </a:r>
            <a:r>
              <a:rPr lang="en-CA" sz="4800" b="1" dirty="0" err="1" smtClean="0">
                <a:solidFill>
                  <a:srgbClr val="0070C0"/>
                </a:solidFill>
              </a:rPr>
              <a:t>onnectness</a:t>
            </a:r>
            <a:endParaRPr lang="en-CA" sz="4800" b="1" dirty="0" smtClean="0">
              <a:solidFill>
                <a:srgbClr val="0070C0"/>
              </a:solidFill>
            </a:endParaRPr>
          </a:p>
          <a:p>
            <a:pPr algn="ctr"/>
            <a:r>
              <a:rPr lang="en-CA" sz="4800" b="1" dirty="0" smtClean="0">
                <a:solidFill>
                  <a:srgbClr val="0070C0"/>
                </a:solidFill>
              </a:rPr>
              <a:t>Sense of Belonging</a:t>
            </a:r>
          </a:p>
          <a:p>
            <a:pPr algn="ctr"/>
            <a:r>
              <a:rPr lang="en-CA" sz="4800" b="1" dirty="0" smtClean="0">
                <a:solidFill>
                  <a:srgbClr val="0070C0"/>
                </a:solidFill>
              </a:rPr>
              <a:t>Skill Building</a:t>
            </a:r>
          </a:p>
          <a:p>
            <a:pPr algn="ctr"/>
            <a:r>
              <a:rPr lang="en-CA" sz="4800" b="1" dirty="0" smtClean="0">
                <a:solidFill>
                  <a:srgbClr val="0070C0"/>
                </a:solidFill>
              </a:rPr>
              <a:t>ATL Skills</a:t>
            </a:r>
            <a:endParaRPr lang="en-CA" dirty="0" smtClean="0"/>
          </a:p>
          <a:p>
            <a:endParaRPr lang="en-CA" dirty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90822074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600" y="240862"/>
            <a:ext cx="11201400" cy="2464676"/>
          </a:xfrm>
        </p:spPr>
        <p:txBody>
          <a:bodyPr/>
          <a:lstStyle/>
          <a:p>
            <a:r>
              <a:rPr lang="en-CA" dirty="0" smtClean="0">
                <a:solidFill>
                  <a:srgbClr val="FF0000"/>
                </a:solidFill>
                <a:latin typeface="PT Sans"/>
              </a:rPr>
              <a:t>Focus for Grade 8 students</a:t>
            </a:r>
            <a:endParaRPr lang="en-CA" dirty="0">
              <a:solidFill>
                <a:srgbClr val="FF0000"/>
              </a:solidFill>
              <a:latin typeface="PT Sans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1270000" y="2705537"/>
            <a:ext cx="11176000" cy="5841126"/>
          </a:xfrm>
        </p:spPr>
        <p:txBody>
          <a:bodyPr>
            <a:normAutofit/>
          </a:bodyPr>
          <a:lstStyle/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Take responsibility for your actions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 smtClean="0"/>
              <a:t>Keep </a:t>
            </a:r>
            <a:r>
              <a:rPr lang="en-CA" altLang="en-US" sz="4300" dirty="0"/>
              <a:t>organized-use your agenda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 smtClean="0"/>
              <a:t>Attend </a:t>
            </a:r>
            <a:r>
              <a:rPr lang="en-CA" altLang="en-US" sz="4300" dirty="0"/>
              <a:t>regularly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 smtClean="0"/>
              <a:t>Be </a:t>
            </a:r>
            <a:r>
              <a:rPr lang="en-CA" altLang="en-US" sz="4300" dirty="0"/>
              <a:t>committed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 smtClean="0"/>
              <a:t>Engage </a:t>
            </a:r>
            <a:r>
              <a:rPr lang="en-CA" altLang="en-US" sz="4300" dirty="0"/>
              <a:t>in all your classes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 smtClean="0"/>
              <a:t>Get </a:t>
            </a:r>
            <a:r>
              <a:rPr lang="en-CA" altLang="en-US" sz="4300" dirty="0"/>
              <a:t>Involved</a:t>
            </a:r>
          </a:p>
          <a:p>
            <a:pPr marL="719138" indent="-719138">
              <a:buBlip>
                <a:blip r:embed="rId2"/>
              </a:buBlip>
            </a:pPr>
            <a:endParaRPr lang="en-CA" altLang="en-US" sz="4300" dirty="0" smtClean="0"/>
          </a:p>
          <a:p>
            <a:pPr marL="719138" indent="-719138">
              <a:buBlip>
                <a:blip r:embed="rId2"/>
              </a:buBlip>
            </a:pPr>
            <a:endParaRPr lang="en-CA" altLang="en-US" i="0" dirty="0">
              <a:latin typeface="PT Sans"/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alphaModFix amt="30000"/>
            <a:extLst/>
          </a:blip>
          <a:stretch>
            <a:fillRect/>
          </a:stretch>
        </p:blipFill>
        <p:spPr>
          <a:xfrm>
            <a:off x="-139700" y="7270750"/>
            <a:ext cx="3043604" cy="255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0" y="4419600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578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600" y="240862"/>
            <a:ext cx="11201400" cy="2464676"/>
          </a:xfrm>
        </p:spPr>
        <p:txBody>
          <a:bodyPr>
            <a:normAutofit fontScale="90000"/>
          </a:bodyPr>
          <a:lstStyle/>
          <a:p>
            <a:r>
              <a:rPr lang="en-CA" dirty="0"/>
              <a:t>What you as a parent can do – </a:t>
            </a:r>
            <a:br>
              <a:rPr lang="en-CA" dirty="0"/>
            </a:br>
            <a:r>
              <a:rPr lang="en-CA" dirty="0"/>
              <a:t>Be informed…</a:t>
            </a:r>
            <a:endParaRPr lang="en-CA" dirty="0">
              <a:solidFill>
                <a:srgbClr val="FF0000"/>
              </a:solidFill>
              <a:latin typeface="PT Sans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1270000" y="2705537"/>
            <a:ext cx="11176000" cy="5841126"/>
          </a:xfrm>
        </p:spPr>
        <p:txBody>
          <a:bodyPr>
            <a:normAutofit fontScale="85000" lnSpcReduction="20000"/>
          </a:bodyPr>
          <a:lstStyle/>
          <a:p>
            <a:pPr marL="719138" indent="-719138">
              <a:lnSpc>
                <a:spcPct val="110000"/>
              </a:lnSpc>
              <a:buBlip>
                <a:blip r:embed="rId2"/>
              </a:buBlip>
            </a:pPr>
            <a:r>
              <a:rPr lang="en-CA" altLang="en-US" sz="4300" dirty="0"/>
              <a:t>Check the school website   </a:t>
            </a:r>
            <a:r>
              <a:rPr lang="en-US" sz="4400" dirty="0">
                <a:hlinkClick r:id="rId3"/>
              </a:rPr>
              <a:t>www.carsongraham.ca</a:t>
            </a:r>
            <a:endParaRPr lang="en-US" sz="4400" dirty="0"/>
          </a:p>
          <a:p>
            <a:pPr marL="719138" indent="-719138">
              <a:lnSpc>
                <a:spcPct val="110000"/>
              </a:lnSpc>
              <a:buBlip>
                <a:blip r:embed="rId2"/>
              </a:buBlip>
            </a:pPr>
            <a:r>
              <a:rPr lang="en-CA" altLang="en-US" sz="4300" dirty="0" smtClean="0"/>
              <a:t>Help </a:t>
            </a:r>
            <a:r>
              <a:rPr lang="en-CA" altLang="en-US" sz="4300" dirty="0"/>
              <a:t>set up regular homework time</a:t>
            </a:r>
          </a:p>
          <a:p>
            <a:pPr marL="719138" indent="-719138">
              <a:lnSpc>
                <a:spcPct val="110000"/>
              </a:lnSpc>
              <a:buBlip>
                <a:blip r:embed="rId2"/>
              </a:buBlip>
            </a:pPr>
            <a:r>
              <a:rPr lang="en-CA" altLang="en-US" sz="4300" dirty="0" smtClean="0"/>
              <a:t>Keep </a:t>
            </a:r>
            <a:r>
              <a:rPr lang="en-CA" altLang="en-US" sz="4300" dirty="0"/>
              <a:t>in contact with teachers – all located on school website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 smtClean="0"/>
              <a:t>Keep </a:t>
            </a:r>
            <a:r>
              <a:rPr lang="en-CA" altLang="en-US" sz="4300" dirty="0"/>
              <a:t>tabs on your child’s agenda book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 smtClean="0"/>
              <a:t>Attend </a:t>
            </a:r>
            <a:r>
              <a:rPr lang="en-CA" altLang="en-US" sz="4300" dirty="0"/>
              <a:t>Parent – Teacher Conferences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 smtClean="0"/>
              <a:t>Create </a:t>
            </a:r>
            <a:r>
              <a:rPr lang="en-CA" altLang="en-US" sz="4300" dirty="0"/>
              <a:t>reasonable restrictions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 smtClean="0"/>
              <a:t>Enforce timelines</a:t>
            </a:r>
          </a:p>
          <a:p>
            <a:pPr marL="719138" indent="-719138">
              <a:buBlip>
                <a:blip r:embed="rId2"/>
              </a:buBlip>
            </a:pPr>
            <a:endParaRPr lang="en-CA" altLang="en-US" i="0" dirty="0">
              <a:latin typeface="PT Sans"/>
            </a:endParaRPr>
          </a:p>
        </p:txBody>
      </p:sp>
      <p:pic>
        <p:nvPicPr>
          <p:cNvPr id="5" name="image4.png"/>
          <p:cNvPicPr/>
          <p:nvPr/>
        </p:nvPicPr>
        <p:blipFill>
          <a:blip r:embed="rId4">
            <a:alphaModFix amt="30000"/>
            <a:extLst/>
          </a:blip>
          <a:stretch>
            <a:fillRect/>
          </a:stretch>
        </p:blipFill>
        <p:spPr>
          <a:xfrm>
            <a:off x="-139700" y="7270750"/>
            <a:ext cx="3043604" cy="25527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244472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17227" y="380999"/>
            <a:ext cx="11054080" cy="1143001"/>
          </a:xfrm>
        </p:spPr>
        <p:txBody>
          <a:bodyPr>
            <a:normAutofit/>
          </a:bodyPr>
          <a:lstStyle/>
          <a:p>
            <a:pPr marL="689244">
              <a:defRPr/>
            </a:pPr>
            <a:r>
              <a:rPr lang="en-US" dirty="0" smtClean="0">
                <a:latin typeface="PT Sans"/>
              </a:rPr>
              <a:t>Get Involved!!!</a:t>
            </a:r>
          </a:p>
        </p:txBody>
      </p:sp>
      <p:pic>
        <p:nvPicPr>
          <p:cNvPr id="36867" name="Picture 30"/>
          <p:cNvPicPr>
            <a:picLocks noGrp="1" noChangeAspect="1" noChangeArrowheads="1"/>
          </p:cNvPicPr>
          <p:nvPr>
            <p:ph type="tbl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t="20470" r="14558" b="14716"/>
          <a:stretch>
            <a:fillRect/>
          </a:stretch>
        </p:blipFill>
        <p:spPr>
          <a:xfrm>
            <a:off x="0" y="1600766"/>
            <a:ext cx="13004800" cy="855471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5620" y="7115331"/>
            <a:ext cx="4724400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 smtClean="0"/>
              <a:t>Concert Band 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14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749973" y="2397760"/>
            <a:ext cx="13004800" cy="65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3400">
              <a:latin typeface="Times New Roman" pitchFamily="18" charset="0"/>
            </a:endParaRPr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2756747" y="2666436"/>
            <a:ext cx="13004800" cy="65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3400">
              <a:latin typeface="Times New Roman" pitchFamily="18" charset="0"/>
            </a:endParaRPr>
          </a:p>
        </p:txBody>
      </p:sp>
      <p:sp>
        <p:nvSpPr>
          <p:cNvPr id="21508" name="Rectangle 12"/>
          <p:cNvSpPr>
            <a:spLocks noChangeArrowheads="1"/>
          </p:cNvSpPr>
          <p:nvPr/>
        </p:nvSpPr>
        <p:spPr bwMode="auto">
          <a:xfrm>
            <a:off x="2258" y="4682631"/>
            <a:ext cx="13004800" cy="65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3400">
              <a:latin typeface="Times New Roman" pitchFamily="18" charset="0"/>
            </a:endParaRPr>
          </a:p>
        </p:txBody>
      </p:sp>
      <p:grpSp>
        <p:nvGrpSpPr>
          <p:cNvPr id="21509" name="Group 15"/>
          <p:cNvGrpSpPr>
            <a:grpSpLocks/>
          </p:cNvGrpSpPr>
          <p:nvPr/>
        </p:nvGrpSpPr>
        <p:grpSpPr bwMode="auto">
          <a:xfrm>
            <a:off x="758613" y="216747"/>
            <a:ext cx="5527040" cy="614320"/>
            <a:chOff x="0" y="0"/>
            <a:chExt cx="879" cy="177"/>
          </a:xfrm>
        </p:grpSpPr>
        <p:sp>
          <p:nvSpPr>
            <p:cNvPr id="21522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0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"/>
                <a:defRPr sz="3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Verdana" pitchFamily="34" charset="0"/>
                <a:buChar char="›"/>
                <a:defRPr sz="26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ABDE91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BDE91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BDE91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BDE91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BDE91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3400">
                <a:latin typeface="Times New Roman" pitchFamily="18" charset="0"/>
              </a:endParaRPr>
            </a:p>
          </p:txBody>
        </p:sp>
        <p:sp>
          <p:nvSpPr>
            <p:cNvPr id="2152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87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"/>
                <a:defRPr sz="3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5000"/>
                <a:buFont typeface="Verdana" pitchFamily="34" charset="0"/>
                <a:buChar char="›"/>
                <a:defRPr sz="26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ABDE91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BDE91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BDE91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BDE91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BDE91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3400" b="1">
                <a:latin typeface="Times New Roman" pitchFamily="18" charset="0"/>
              </a:endParaRPr>
            </a:p>
          </p:txBody>
        </p:sp>
      </p:grpSp>
      <p:sp>
        <p:nvSpPr>
          <p:cNvPr id="21510" name="Rectangle 16"/>
          <p:cNvSpPr>
            <a:spLocks noChangeArrowheads="1"/>
          </p:cNvSpPr>
          <p:nvPr/>
        </p:nvSpPr>
        <p:spPr bwMode="auto">
          <a:xfrm>
            <a:off x="2311964" y="3860800"/>
            <a:ext cx="13004800" cy="65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3400">
              <a:latin typeface="Times New Roman" pitchFamily="18" charset="0"/>
            </a:endParaRPr>
          </a:p>
        </p:txBody>
      </p:sp>
      <p:sp>
        <p:nvSpPr>
          <p:cNvPr id="21511" name="Rectangle 23"/>
          <p:cNvSpPr>
            <a:spLocks noChangeArrowheads="1"/>
          </p:cNvSpPr>
          <p:nvPr/>
        </p:nvSpPr>
        <p:spPr bwMode="auto">
          <a:xfrm>
            <a:off x="-307058" y="2081671"/>
            <a:ext cx="13004800" cy="65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3400">
              <a:latin typeface="Times New Roman" pitchFamily="18" charset="0"/>
            </a:endParaRPr>
          </a:p>
        </p:txBody>
      </p:sp>
      <p:sp>
        <p:nvSpPr>
          <p:cNvPr id="21512" name="Rectangle 28"/>
          <p:cNvSpPr>
            <a:spLocks noChangeArrowheads="1"/>
          </p:cNvSpPr>
          <p:nvPr/>
        </p:nvSpPr>
        <p:spPr bwMode="auto">
          <a:xfrm>
            <a:off x="0" y="2101992"/>
            <a:ext cx="13004800" cy="65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3400">
              <a:latin typeface="Times New Roman" pitchFamily="18" charset="0"/>
            </a:endParaRPr>
          </a:p>
        </p:txBody>
      </p:sp>
      <p:sp>
        <p:nvSpPr>
          <p:cNvPr id="21513" name="Rectangle 37"/>
          <p:cNvSpPr>
            <a:spLocks noChangeArrowheads="1"/>
          </p:cNvSpPr>
          <p:nvPr/>
        </p:nvSpPr>
        <p:spPr bwMode="auto">
          <a:xfrm>
            <a:off x="8432801" y="6499069"/>
            <a:ext cx="3684693" cy="43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PT Sans"/>
              </a:rPr>
              <a:t>Pursuing Our Goals</a:t>
            </a:r>
          </a:p>
        </p:txBody>
      </p:sp>
      <p:sp>
        <p:nvSpPr>
          <p:cNvPr id="21514" name="Rectangle 43"/>
          <p:cNvSpPr>
            <a:spLocks noChangeArrowheads="1"/>
          </p:cNvSpPr>
          <p:nvPr/>
        </p:nvSpPr>
        <p:spPr bwMode="auto">
          <a:xfrm>
            <a:off x="-49671" y="2210365"/>
            <a:ext cx="13004800" cy="65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3400">
              <a:latin typeface="Times New Roman" pitchFamily="18" charset="0"/>
            </a:endParaRPr>
          </a:p>
        </p:txBody>
      </p:sp>
      <p:sp>
        <p:nvSpPr>
          <p:cNvPr id="21515" name="Rectangle 46"/>
          <p:cNvSpPr>
            <a:spLocks noChangeArrowheads="1"/>
          </p:cNvSpPr>
          <p:nvPr/>
        </p:nvSpPr>
        <p:spPr bwMode="auto">
          <a:xfrm>
            <a:off x="1083733" y="9103360"/>
            <a:ext cx="5201920" cy="43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PT Sans"/>
              </a:rPr>
              <a:t>Celebrating Successes Together</a:t>
            </a:r>
          </a:p>
        </p:txBody>
      </p:sp>
      <p:pic>
        <p:nvPicPr>
          <p:cNvPr id="21516" name="Picture 53" descr="H:\Photos\IMG_1869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06239" y="-10728960"/>
            <a:ext cx="8464408" cy="564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Text Box 59"/>
          <p:cNvSpPr txBox="1">
            <a:spLocks noChangeArrowheads="1"/>
          </p:cNvSpPr>
          <p:nvPr/>
        </p:nvSpPr>
        <p:spPr bwMode="auto">
          <a:xfrm>
            <a:off x="1280161" y="677333"/>
            <a:ext cx="7152640" cy="48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300" b="1">
                <a:latin typeface="Verdana" pitchFamily="34" charset="0"/>
              </a:rPr>
              <a:t>Striving for Excellence</a:t>
            </a:r>
          </a:p>
        </p:txBody>
      </p:sp>
      <p:pic>
        <p:nvPicPr>
          <p:cNvPr id="21518" name="Picture 21" descr="Carso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147" y="6992339"/>
            <a:ext cx="1842347" cy="167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23" descr="2013-01-25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431" y="2418081"/>
            <a:ext cx="4960338" cy="37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8" y="456072"/>
            <a:ext cx="5888284" cy="392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8" y="5005494"/>
            <a:ext cx="5847644" cy="389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7430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CA" dirty="0" smtClean="0"/>
              <a:t>Grade 7 to 8</a:t>
            </a:r>
            <a:br>
              <a:rPr lang="en-CA" dirty="0" smtClean="0"/>
            </a:br>
            <a:r>
              <a:rPr lang="en-CA" dirty="0" smtClean="0"/>
              <a:t>Transition Activities 2017</a:t>
            </a:r>
            <a:endParaRPr lang="en-CA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038562" lvl="1" indent="-388332">
              <a:buNone/>
            </a:pPr>
            <a:endParaRPr lang="en-US" altLang="en-US" dirty="0" smtClean="0">
              <a:latin typeface="Helvetica" pitchFamily="34" charset="0"/>
            </a:endParaRPr>
          </a:p>
          <a:p>
            <a:pPr marL="1038562" lvl="1" indent="-388332">
              <a:buNone/>
            </a:pPr>
            <a:r>
              <a:rPr lang="en-US" altLang="en-US" dirty="0" smtClean="0"/>
              <a:t>Jan. 23 to       Gr. 7 Programming Visits</a:t>
            </a:r>
          </a:p>
          <a:p>
            <a:pPr marL="1038562" lvl="1" indent="-388332">
              <a:buNone/>
            </a:pPr>
            <a:r>
              <a:rPr lang="en-US" altLang="en-US" dirty="0" smtClean="0"/>
              <a:t>Feb. 1             Carson FOS Feeder Schools</a:t>
            </a:r>
          </a:p>
          <a:p>
            <a:pPr marL="1038562" lvl="1" indent="-388332">
              <a:buNone/>
            </a:pPr>
            <a:r>
              <a:rPr lang="en-US" altLang="en-US" dirty="0" smtClean="0"/>
              <a:t>Feb 16</a:t>
            </a:r>
            <a:r>
              <a:rPr lang="en-US" altLang="en-US" baseline="30000" dirty="0"/>
              <a:t> </a:t>
            </a:r>
            <a:r>
              <a:rPr lang="en-US" altLang="en-US" dirty="0" smtClean="0"/>
              <a:t>           Gr. 7 MYP Personal Project Visit	</a:t>
            </a:r>
          </a:p>
          <a:p>
            <a:pPr marL="1038562" lvl="1" indent="-388332">
              <a:buNone/>
            </a:pPr>
            <a:r>
              <a:rPr lang="en-US" altLang="en-US" dirty="0" smtClean="0"/>
              <a:t>March 3          Cross Boundary Transfer Deadline</a:t>
            </a:r>
          </a:p>
          <a:p>
            <a:pPr marL="1038562" lvl="1" indent="-388332">
              <a:buNone/>
            </a:pPr>
            <a:r>
              <a:rPr lang="en-US" altLang="en-US" dirty="0" smtClean="0"/>
              <a:t>April 25           </a:t>
            </a:r>
            <a:r>
              <a:rPr lang="en-US" altLang="en-US" dirty="0"/>
              <a:t>Gr. 8</a:t>
            </a:r>
            <a:r>
              <a:rPr lang="en-US" altLang="en-US" dirty="0" smtClean="0"/>
              <a:t> Buddies visit Gr. 7’s</a:t>
            </a:r>
          </a:p>
          <a:p>
            <a:pPr marL="1038562" lvl="1" indent="-388332">
              <a:buNone/>
            </a:pPr>
            <a:r>
              <a:rPr lang="en-US" altLang="en-US" dirty="0"/>
              <a:t>May </a:t>
            </a:r>
            <a:r>
              <a:rPr lang="en-US" altLang="en-US" dirty="0" smtClean="0"/>
              <a:t>15-26</a:t>
            </a:r>
            <a:r>
              <a:rPr lang="en-US" altLang="en-US" baseline="30000" dirty="0"/>
              <a:t> </a:t>
            </a:r>
            <a:r>
              <a:rPr lang="en-US" altLang="en-US" dirty="0" smtClean="0"/>
              <a:t>      </a:t>
            </a:r>
            <a:r>
              <a:rPr lang="en-US" altLang="en-US" dirty="0"/>
              <a:t>Articulation of Carson FOS </a:t>
            </a:r>
            <a:r>
              <a:rPr lang="en-US" altLang="en-US" dirty="0" smtClean="0"/>
              <a:t>begins</a:t>
            </a:r>
          </a:p>
          <a:p>
            <a:pPr marL="1038562" lvl="1" indent="-388332">
              <a:buNone/>
            </a:pPr>
            <a:r>
              <a:rPr lang="en-US" altLang="en-US" dirty="0" smtClean="0"/>
              <a:t>June 1 &amp; 2      Gr. 7  Tours at  Carson</a:t>
            </a:r>
          </a:p>
          <a:p>
            <a:pPr marL="1038562" lvl="1" indent="-388332">
              <a:buNone/>
            </a:pPr>
            <a:endParaRPr lang="en-US" altLang="en-US" dirty="0" smtClean="0">
              <a:latin typeface="Helvetica" pitchFamily="34" charset="0"/>
            </a:endParaRPr>
          </a:p>
          <a:p>
            <a:pPr marL="1038562" lvl="1" indent="-388332">
              <a:buNone/>
            </a:pPr>
            <a:endParaRPr lang="en-US" altLang="en-US" dirty="0" smtClean="0"/>
          </a:p>
          <a:p>
            <a:pPr marL="623137" indent="-453807">
              <a:spcBef>
                <a:spcPct val="0"/>
              </a:spcBef>
              <a:buNone/>
            </a:pPr>
            <a:endParaRPr lang="en-US" altLang="en-US" dirty="0" smtClean="0"/>
          </a:p>
        </p:txBody>
      </p:sp>
      <p:pic>
        <p:nvPicPr>
          <p:cNvPr id="38916" name="Picture 4" descr="C:\Documents and Settings\Kathleen Barter\Local Settings\Temporary Internet Files\Content.IE5\JDL0AIOS\MCj0426090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7423414"/>
            <a:ext cx="2397196" cy="224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4.png"/>
          <p:cNvPicPr/>
          <p:nvPr/>
        </p:nvPicPr>
        <p:blipFill>
          <a:blip r:embed="rId4">
            <a:alphaModFix amt="30000"/>
            <a:extLst/>
          </a:blip>
          <a:stretch>
            <a:fillRect/>
          </a:stretch>
        </p:blipFill>
        <p:spPr>
          <a:xfrm>
            <a:off x="-139700" y="7270750"/>
            <a:ext cx="3043604" cy="255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  <a:latin typeface="PT Sans"/>
              </a:rPr>
              <a:t>Evening Overview</a:t>
            </a:r>
            <a:endParaRPr lang="en-CA" dirty="0">
              <a:solidFill>
                <a:srgbClr val="FF0000"/>
              </a:solidFill>
              <a:latin typeface="PT Sans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marL="719138" indent="-719138" eaLnBrk="1" hangingPunct="1">
              <a:buBlip>
                <a:blip r:embed="rId2"/>
              </a:buBlip>
            </a:pPr>
            <a:r>
              <a:rPr lang="en-US" altLang="en-US" sz="4300" i="0" dirty="0" smtClean="0">
                <a:latin typeface="PT Sans"/>
              </a:rPr>
              <a:t>Introductions</a:t>
            </a:r>
          </a:p>
          <a:p>
            <a:pPr marL="719138" indent="-719138" eaLnBrk="1" hangingPunct="1">
              <a:buBlip>
                <a:blip r:embed="rId2"/>
              </a:buBlip>
            </a:pPr>
            <a:endParaRPr lang="en-US" altLang="en-US" sz="4300" i="0" dirty="0" smtClean="0">
              <a:latin typeface="PT Sans"/>
            </a:endParaRPr>
          </a:p>
          <a:p>
            <a:pPr marL="719138" indent="-719138" eaLnBrk="1" hangingPunct="1">
              <a:buBlip>
                <a:blip r:embed="rId2"/>
              </a:buBlip>
            </a:pPr>
            <a:r>
              <a:rPr lang="en-US" altLang="en-US" sz="4300" i="0" dirty="0" smtClean="0">
                <a:latin typeface="PT Sans"/>
              </a:rPr>
              <a:t>IB MYP Program</a:t>
            </a:r>
          </a:p>
          <a:p>
            <a:pPr marL="719138" indent="-719138" eaLnBrk="1" hangingPunct="1">
              <a:buBlip>
                <a:blip r:embed="rId2"/>
              </a:buBlip>
            </a:pPr>
            <a:endParaRPr lang="en-US" altLang="en-US" sz="4300" i="0" dirty="0" smtClean="0">
              <a:latin typeface="PT Sans"/>
            </a:endParaRPr>
          </a:p>
          <a:p>
            <a:pPr marL="719138" indent="-719138" eaLnBrk="1" hangingPunct="1">
              <a:buBlip>
                <a:blip r:embed="rId2"/>
              </a:buBlip>
            </a:pPr>
            <a:r>
              <a:rPr lang="en-US" altLang="en-US" sz="4300" i="0" dirty="0" smtClean="0">
                <a:latin typeface="PT Sans"/>
              </a:rPr>
              <a:t>Grade 8 Program</a:t>
            </a:r>
          </a:p>
          <a:p>
            <a:pPr eaLnBrk="1" hangingPunct="1"/>
            <a:endParaRPr lang="en-US" altLang="en-US" sz="7300" i="0" dirty="0" smtClean="0">
              <a:latin typeface="PT Sans"/>
            </a:endParaRPr>
          </a:p>
          <a:p>
            <a:pPr eaLnBrk="1" hangingPunct="1"/>
            <a:endParaRPr lang="en-US" altLang="en-US" sz="7300" i="0" dirty="0" smtClean="0">
              <a:latin typeface="PT Sans"/>
            </a:endParaRPr>
          </a:p>
        </p:txBody>
      </p:sp>
      <p:pic>
        <p:nvPicPr>
          <p:cNvPr id="8" name="image4.png"/>
          <p:cNvPicPr/>
          <p:nvPr/>
        </p:nvPicPr>
        <p:blipFill>
          <a:blip r:embed="rId3">
            <a:alphaModFix amt="30000"/>
            <a:extLst/>
          </a:blip>
          <a:stretch>
            <a:fillRect/>
          </a:stretch>
        </p:blipFill>
        <p:spPr>
          <a:xfrm>
            <a:off x="-139700" y="7270750"/>
            <a:ext cx="3043604" cy="255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600" y="240862"/>
            <a:ext cx="11201400" cy="1359338"/>
          </a:xfrm>
        </p:spPr>
        <p:txBody>
          <a:bodyPr>
            <a:normAutofit/>
          </a:bodyPr>
          <a:lstStyle/>
          <a:p>
            <a:r>
              <a:rPr lang="en-CA" sz="6300" dirty="0" smtClean="0"/>
              <a:t>Carson 7 – 8 Buddy Program</a:t>
            </a:r>
            <a:endParaRPr lang="en-CA" sz="6300" dirty="0">
              <a:solidFill>
                <a:srgbClr val="FF0000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1270000" y="1905000"/>
            <a:ext cx="11176000" cy="7239000"/>
          </a:xfrm>
        </p:spPr>
        <p:txBody>
          <a:bodyPr>
            <a:normAutofit/>
          </a:bodyPr>
          <a:lstStyle/>
          <a:p>
            <a:pPr marL="719138" indent="-719138">
              <a:lnSpc>
                <a:spcPct val="110000"/>
              </a:lnSpc>
              <a:buBlip>
                <a:blip r:embed="rId2"/>
              </a:buBlip>
            </a:pPr>
            <a:r>
              <a:rPr lang="en-CA" altLang="en-US" sz="4300" dirty="0"/>
              <a:t>Grade 7 paired with Grade 8 student</a:t>
            </a:r>
          </a:p>
          <a:p>
            <a:pPr marL="719138" indent="-719138">
              <a:lnSpc>
                <a:spcPct val="110000"/>
              </a:lnSpc>
              <a:buBlip>
                <a:blip r:embed="rId2"/>
              </a:buBlip>
            </a:pPr>
            <a:r>
              <a:rPr lang="en-CA" altLang="en-US" sz="4300" dirty="0"/>
              <a:t>Buddies attended the same elementary school</a:t>
            </a:r>
          </a:p>
          <a:p>
            <a:pPr marL="719138" indent="-719138">
              <a:lnSpc>
                <a:spcPct val="110000"/>
              </a:lnSpc>
              <a:buBlip>
                <a:blip r:embed="rId2"/>
              </a:buBlip>
            </a:pPr>
            <a:r>
              <a:rPr lang="en-CA" altLang="en-US" sz="4300" dirty="0"/>
              <a:t>Mentorship Program</a:t>
            </a:r>
          </a:p>
          <a:p>
            <a:pPr marL="719138" indent="-719138">
              <a:lnSpc>
                <a:spcPct val="110000"/>
              </a:lnSpc>
              <a:buBlip>
                <a:blip r:embed="rId2"/>
              </a:buBlip>
            </a:pPr>
            <a:r>
              <a:rPr lang="en-CA" altLang="en-US" sz="4300" dirty="0"/>
              <a:t>Increased sense of belonging </a:t>
            </a:r>
          </a:p>
          <a:p>
            <a:pPr marL="719138" indent="-719138">
              <a:lnSpc>
                <a:spcPct val="110000"/>
              </a:lnSpc>
              <a:buBlip>
                <a:blip r:embed="rId2"/>
              </a:buBlip>
            </a:pPr>
            <a:r>
              <a:rPr lang="en-CA" altLang="en-US" sz="4300" dirty="0"/>
              <a:t>Learn from the </a:t>
            </a:r>
            <a:r>
              <a:rPr lang="en-CA" altLang="en-US" sz="4300" dirty="0" smtClean="0"/>
              <a:t>Pros </a:t>
            </a:r>
            <a:endParaRPr lang="en-CA" altLang="en-US" sz="4300" dirty="0"/>
          </a:p>
        </p:txBody>
      </p:sp>
      <p:pic>
        <p:nvPicPr>
          <p:cNvPr id="4" name="image4.png"/>
          <p:cNvPicPr/>
          <p:nvPr/>
        </p:nvPicPr>
        <p:blipFill>
          <a:blip r:embed="rId3">
            <a:alphaModFix amt="30000"/>
            <a:extLst/>
          </a:blip>
          <a:stretch>
            <a:fillRect/>
          </a:stretch>
        </p:blipFill>
        <p:spPr>
          <a:xfrm>
            <a:off x="-139700" y="7270750"/>
            <a:ext cx="3043604" cy="25527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34485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600" y="240862"/>
            <a:ext cx="11201400" cy="1740338"/>
          </a:xfrm>
        </p:spPr>
        <p:txBody>
          <a:bodyPr>
            <a:normAutofit fontScale="90000"/>
          </a:bodyPr>
          <a:lstStyle/>
          <a:p>
            <a:r>
              <a:rPr lang="en-CA" sz="6300" dirty="0" smtClean="0"/>
              <a:t>NVSD Gr. 7-8 Transition Course</a:t>
            </a:r>
            <a:br>
              <a:rPr lang="en-CA" sz="6300" dirty="0" smtClean="0"/>
            </a:br>
            <a:r>
              <a:rPr lang="en-CA" sz="6300" dirty="0" smtClean="0"/>
              <a:t>Summer School</a:t>
            </a:r>
            <a:endParaRPr lang="en-CA" sz="6300" dirty="0">
              <a:solidFill>
                <a:srgbClr val="FF0000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1270000" y="1905000"/>
            <a:ext cx="11176000" cy="7239000"/>
          </a:xfrm>
        </p:spPr>
        <p:txBody>
          <a:bodyPr>
            <a:normAutofit/>
          </a:bodyPr>
          <a:lstStyle/>
          <a:p>
            <a:pPr marL="719138" indent="-719138">
              <a:lnSpc>
                <a:spcPct val="110000"/>
              </a:lnSpc>
              <a:buBlip>
                <a:blip r:embed="rId2"/>
              </a:buBlip>
            </a:pPr>
            <a:r>
              <a:rPr lang="en-CA" altLang="en-US" sz="4300" dirty="0"/>
              <a:t>NVSD 44 Summer School at Carson</a:t>
            </a:r>
          </a:p>
          <a:p>
            <a:pPr marL="719138" indent="-719138">
              <a:lnSpc>
                <a:spcPct val="110000"/>
              </a:lnSpc>
              <a:buBlip>
                <a:blip r:embed="rId2"/>
              </a:buBlip>
            </a:pPr>
            <a:r>
              <a:rPr lang="en-CA" altLang="en-US" sz="4300" dirty="0"/>
              <a:t>Focus includes:</a:t>
            </a:r>
          </a:p>
          <a:p>
            <a:pPr marL="719138" indent="-719138">
              <a:lnSpc>
                <a:spcPct val="110000"/>
              </a:lnSpc>
              <a:buBlip>
                <a:blip r:embed="rId2"/>
              </a:buBlip>
            </a:pPr>
            <a:r>
              <a:rPr lang="en-CA" altLang="en-US" sz="4300" dirty="0"/>
              <a:t>Curriculum preview</a:t>
            </a:r>
          </a:p>
          <a:p>
            <a:pPr marL="719138" indent="-719138">
              <a:lnSpc>
                <a:spcPct val="110000"/>
              </a:lnSpc>
              <a:buBlip>
                <a:blip r:embed="rId2"/>
              </a:buBlip>
            </a:pPr>
            <a:r>
              <a:rPr lang="en-CA" altLang="en-US" sz="4300" dirty="0"/>
              <a:t>Time management </a:t>
            </a:r>
          </a:p>
          <a:p>
            <a:pPr marL="719138" indent="-719138">
              <a:lnSpc>
                <a:spcPct val="110000"/>
              </a:lnSpc>
              <a:buBlip>
                <a:blip r:embed="rId2"/>
              </a:buBlip>
            </a:pPr>
            <a:r>
              <a:rPr lang="en-CA" altLang="en-US" sz="4300" dirty="0"/>
              <a:t>Organizational skills</a:t>
            </a:r>
          </a:p>
          <a:p>
            <a:pPr marL="719138" indent="-719138">
              <a:lnSpc>
                <a:spcPct val="110000"/>
              </a:lnSpc>
              <a:buBlip>
                <a:blip r:embed="rId2"/>
              </a:buBlip>
            </a:pPr>
            <a:r>
              <a:rPr lang="en-CA" altLang="en-US" sz="4300" dirty="0"/>
              <a:t>Stress management</a:t>
            </a:r>
          </a:p>
          <a:p>
            <a:pPr marL="719138" indent="-719138">
              <a:lnSpc>
                <a:spcPct val="110000"/>
              </a:lnSpc>
              <a:buBlip>
                <a:blip r:embed="rId2"/>
              </a:buBlip>
            </a:pPr>
            <a:r>
              <a:rPr lang="en-CA" altLang="en-US" sz="4300" dirty="0"/>
              <a:t>Guest speakers</a:t>
            </a:r>
          </a:p>
        </p:txBody>
      </p:sp>
      <p:pic>
        <p:nvPicPr>
          <p:cNvPr id="4" name="image4.png"/>
          <p:cNvPicPr/>
          <p:nvPr/>
        </p:nvPicPr>
        <p:blipFill>
          <a:blip r:embed="rId3">
            <a:alphaModFix amt="30000"/>
            <a:extLst/>
          </a:blip>
          <a:stretch>
            <a:fillRect/>
          </a:stretch>
        </p:blipFill>
        <p:spPr>
          <a:xfrm>
            <a:off x="-139700" y="7270750"/>
            <a:ext cx="3043604" cy="25527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375549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600" y="240862"/>
            <a:ext cx="11201400" cy="1740338"/>
          </a:xfrm>
        </p:spPr>
        <p:txBody>
          <a:bodyPr>
            <a:normAutofit/>
          </a:bodyPr>
          <a:lstStyle/>
          <a:p>
            <a:r>
              <a:rPr lang="en-CA" sz="6300" dirty="0" smtClean="0"/>
              <a:t>Questions</a:t>
            </a:r>
            <a:endParaRPr lang="en-CA" sz="6300" dirty="0">
              <a:solidFill>
                <a:srgbClr val="FF0000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1270000" y="1905000"/>
            <a:ext cx="11176000" cy="7239000"/>
          </a:xfrm>
        </p:spPr>
        <p:txBody>
          <a:bodyPr>
            <a:normAutofit/>
          </a:bodyPr>
          <a:lstStyle/>
          <a:p>
            <a:pPr marL="719138" indent="-719138">
              <a:lnSpc>
                <a:spcPct val="110000"/>
              </a:lnSpc>
              <a:buBlip>
                <a:blip r:embed="rId2"/>
              </a:buBlip>
            </a:pPr>
            <a:r>
              <a:rPr lang="en-CA" altLang="en-US" sz="4300" dirty="0"/>
              <a:t>Refer to the Carson website for course descriptions   </a:t>
            </a:r>
            <a:r>
              <a:rPr lang="en-CA" altLang="en-US" sz="4300" dirty="0" smtClean="0"/>
              <a:t>www.carsongraham.ca</a:t>
            </a:r>
            <a:endParaRPr lang="en-CA" altLang="en-US" sz="4300" dirty="0"/>
          </a:p>
          <a:p>
            <a:pPr marL="719138" indent="-719138">
              <a:lnSpc>
                <a:spcPct val="110000"/>
              </a:lnSpc>
              <a:buBlip>
                <a:blip r:embed="rId2"/>
              </a:buBlip>
            </a:pPr>
            <a:r>
              <a:rPr lang="en-CA" altLang="en-US" sz="4300" dirty="0"/>
              <a:t>Ask Gr. 7 teacher for </a:t>
            </a:r>
            <a:r>
              <a:rPr lang="en-CA" altLang="en-US" sz="4300" dirty="0" smtClean="0"/>
              <a:t>recommendations</a:t>
            </a:r>
            <a:endParaRPr lang="en-CA" altLang="en-US" sz="4300" dirty="0"/>
          </a:p>
          <a:p>
            <a:pPr marL="719138" indent="-719138">
              <a:lnSpc>
                <a:spcPct val="110000"/>
              </a:lnSpc>
              <a:buBlip>
                <a:blip r:embed="rId2"/>
              </a:buBlip>
            </a:pPr>
            <a:r>
              <a:rPr lang="en-CA" altLang="en-US" sz="4300" dirty="0"/>
              <a:t>Contact Gayle Weyell</a:t>
            </a:r>
          </a:p>
        </p:txBody>
      </p:sp>
      <p:pic>
        <p:nvPicPr>
          <p:cNvPr id="4" name="image4.png"/>
          <p:cNvPicPr/>
          <p:nvPr/>
        </p:nvPicPr>
        <p:blipFill>
          <a:blip r:embed="rId3">
            <a:alphaModFix amt="30000"/>
            <a:extLst/>
          </a:blip>
          <a:stretch>
            <a:fillRect/>
          </a:stretch>
        </p:blipFill>
        <p:spPr>
          <a:xfrm>
            <a:off x="-139700" y="7270750"/>
            <a:ext cx="3043604" cy="25527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19636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600" y="240862"/>
            <a:ext cx="11201400" cy="1740338"/>
          </a:xfrm>
        </p:spPr>
        <p:txBody>
          <a:bodyPr>
            <a:normAutofit/>
          </a:bodyPr>
          <a:lstStyle/>
          <a:p>
            <a:r>
              <a:rPr lang="en-CA" sz="6300" dirty="0" smtClean="0"/>
              <a:t>Contact Information</a:t>
            </a:r>
            <a:endParaRPr lang="en-CA" sz="6300" dirty="0">
              <a:solidFill>
                <a:srgbClr val="FF0000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1244600" y="1278120"/>
            <a:ext cx="11176000" cy="7239000"/>
          </a:xfrm>
        </p:spPr>
        <p:txBody>
          <a:bodyPr>
            <a:normAutofit/>
          </a:bodyPr>
          <a:lstStyle/>
          <a:p>
            <a:pPr marL="719138" indent="-719138">
              <a:lnSpc>
                <a:spcPct val="110000"/>
              </a:lnSpc>
              <a:buBlip>
                <a:blip r:embed="rId2"/>
              </a:buBlip>
            </a:pPr>
            <a:r>
              <a:rPr lang="en-CA" altLang="en-US" sz="4300" dirty="0"/>
              <a:t>Mrs. Gayle Weyell </a:t>
            </a:r>
            <a:r>
              <a:rPr lang="en-CA" altLang="en-US" sz="4300" dirty="0" smtClean="0"/>
              <a:t>- </a:t>
            </a:r>
            <a:r>
              <a:rPr lang="en-CA" altLang="en-US" sz="4300" dirty="0"/>
              <a:t>Gr. 8 </a:t>
            </a:r>
            <a:r>
              <a:rPr lang="en-CA" altLang="en-US" sz="4300" dirty="0" smtClean="0"/>
              <a:t>Counsellor</a:t>
            </a:r>
            <a:endParaRPr lang="en-CA" altLang="en-US" sz="4300" dirty="0"/>
          </a:p>
          <a:p>
            <a:pPr marL="719138" indent="-719138">
              <a:lnSpc>
                <a:spcPct val="110000"/>
              </a:lnSpc>
              <a:buBlip>
                <a:blip r:embed="rId2"/>
              </a:buBlip>
            </a:pPr>
            <a:r>
              <a:rPr lang="en-CA" altLang="en-US" sz="4300" dirty="0" smtClean="0"/>
              <a:t>Ms</a:t>
            </a:r>
            <a:r>
              <a:rPr lang="en-CA" altLang="en-US" sz="4300" dirty="0"/>
              <a:t>. </a:t>
            </a:r>
            <a:r>
              <a:rPr lang="en-CA" altLang="en-US" sz="4300" dirty="0" smtClean="0"/>
              <a:t>Lindsay McDowell - ELL </a:t>
            </a:r>
            <a:r>
              <a:rPr lang="en-CA" altLang="en-US" sz="4300" dirty="0"/>
              <a:t>/ </a:t>
            </a:r>
            <a:r>
              <a:rPr lang="en-CA" altLang="en-US" sz="4300" dirty="0" smtClean="0"/>
              <a:t>International</a:t>
            </a:r>
          </a:p>
          <a:p>
            <a:pPr marL="719138" indent="-719138">
              <a:lnSpc>
                <a:spcPct val="110000"/>
              </a:lnSpc>
              <a:buBlip>
                <a:blip r:embed="rId2"/>
              </a:buBlip>
            </a:pPr>
            <a:r>
              <a:rPr lang="en-CA" altLang="en-US" sz="4300" dirty="0" smtClean="0"/>
              <a:t>Mr</a:t>
            </a:r>
            <a:r>
              <a:rPr lang="en-CA" altLang="en-US" sz="4300" dirty="0"/>
              <a:t>. </a:t>
            </a:r>
            <a:r>
              <a:rPr lang="en-CA" altLang="en-US" sz="4300" dirty="0" smtClean="0"/>
              <a:t>Ryan </a:t>
            </a:r>
            <a:r>
              <a:rPr lang="en-CA" altLang="en-US" sz="4300" dirty="0" err="1" smtClean="0"/>
              <a:t>Kerluck</a:t>
            </a:r>
            <a:r>
              <a:rPr lang="en-CA" altLang="en-US" sz="4300" dirty="0" smtClean="0"/>
              <a:t> - Athletic Director</a:t>
            </a:r>
            <a:endParaRPr lang="en-CA" altLang="en-US" sz="4300" dirty="0"/>
          </a:p>
          <a:p>
            <a:pPr marL="719138" indent="-719138">
              <a:lnSpc>
                <a:spcPct val="110000"/>
              </a:lnSpc>
              <a:buBlip>
                <a:blip r:embed="rId2"/>
              </a:buBlip>
            </a:pPr>
            <a:r>
              <a:rPr lang="en-CA" altLang="en-US" sz="4300" dirty="0" smtClean="0"/>
              <a:t>Mrs</a:t>
            </a:r>
            <a:r>
              <a:rPr lang="en-CA" altLang="en-US" sz="4300" dirty="0"/>
              <a:t>. </a:t>
            </a:r>
            <a:r>
              <a:rPr lang="en-CA" altLang="en-US" sz="4300" dirty="0" smtClean="0"/>
              <a:t>Jen </a:t>
            </a:r>
            <a:r>
              <a:rPr lang="en-CA" altLang="en-US" sz="4300" dirty="0" err="1" smtClean="0"/>
              <a:t>Teiche</a:t>
            </a:r>
            <a:r>
              <a:rPr lang="en-CA" altLang="en-US" sz="4300" dirty="0" smtClean="0"/>
              <a:t> - MYP Coordinators      Mrs. Liz Thornhill</a:t>
            </a:r>
          </a:p>
        </p:txBody>
      </p:sp>
      <p:pic>
        <p:nvPicPr>
          <p:cNvPr id="4" name="image4.png"/>
          <p:cNvPicPr/>
          <p:nvPr/>
        </p:nvPicPr>
        <p:blipFill>
          <a:blip r:embed="rId3">
            <a:alphaModFix amt="30000"/>
            <a:extLst/>
          </a:blip>
          <a:stretch>
            <a:fillRect/>
          </a:stretch>
        </p:blipFill>
        <p:spPr>
          <a:xfrm>
            <a:off x="-139700" y="7270750"/>
            <a:ext cx="3043604" cy="25527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685023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Carson School Tour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Interested in a brief School Tour by a current Gr. </a:t>
            </a:r>
            <a:r>
              <a:rPr lang="en-CA" smtClean="0"/>
              <a:t>8?</a:t>
            </a:r>
            <a:endParaRPr lang="en-CA" dirty="0" smtClean="0"/>
          </a:p>
          <a:p>
            <a:r>
              <a:rPr lang="en-CA" dirty="0" smtClean="0"/>
              <a:t>Please stay behind…..</a:t>
            </a:r>
          </a:p>
          <a:p>
            <a:endParaRPr lang="en-CA" dirty="0"/>
          </a:p>
          <a:p>
            <a:pPr algn="ctr"/>
            <a:r>
              <a:rPr lang="en-CA" b="1" dirty="0" smtClean="0"/>
              <a:t>Thank you all for coming tonight!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4071825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669431" y="474134"/>
            <a:ext cx="8921610" cy="100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 anchor="b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300" dirty="0">
                <a:solidFill>
                  <a:schemeClr val="tx2"/>
                </a:solidFill>
                <a:latin typeface="PT Sans"/>
              </a:rPr>
              <a:t>Life at High School…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325120" y="8453120"/>
            <a:ext cx="2167467" cy="65024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400" dirty="0">
                <a:solidFill>
                  <a:srgbClr val="FF0000"/>
                </a:solidFill>
                <a:latin typeface="PT Sans"/>
              </a:rPr>
              <a:t>Grade 8</a:t>
            </a:r>
          </a:p>
        </p:txBody>
      </p:sp>
      <p:sp>
        <p:nvSpPr>
          <p:cNvPr id="67588" name="Text Box 7"/>
          <p:cNvSpPr txBox="1">
            <a:spLocks noChangeArrowheads="1"/>
          </p:cNvSpPr>
          <p:nvPr/>
        </p:nvSpPr>
        <p:spPr bwMode="auto">
          <a:xfrm>
            <a:off x="2083928" y="7313052"/>
            <a:ext cx="1842347" cy="654536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130046" tIns="65023" rIns="130046" bIns="6502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400" dirty="0">
                <a:solidFill>
                  <a:srgbClr val="FF0000"/>
                </a:solidFill>
                <a:latin typeface="PT Sans"/>
              </a:rPr>
              <a:t>Grade 9</a:t>
            </a: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4445000" y="4876800"/>
            <a:ext cx="2274147" cy="65453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400" dirty="0">
                <a:solidFill>
                  <a:srgbClr val="FF0000"/>
                </a:solidFill>
                <a:latin typeface="PT Sans"/>
              </a:rPr>
              <a:t>Grade 11</a:t>
            </a:r>
          </a:p>
        </p:txBody>
      </p:sp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6827520" y="3576320"/>
            <a:ext cx="5527040" cy="65024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400" dirty="0">
                <a:solidFill>
                  <a:srgbClr val="FF0000"/>
                </a:solidFill>
                <a:latin typeface="PT Sans"/>
              </a:rPr>
              <a:t>Grade 12 and beyond</a:t>
            </a:r>
          </a:p>
        </p:txBody>
      </p:sp>
      <p:sp>
        <p:nvSpPr>
          <p:cNvPr id="22535" name="Line 11"/>
          <p:cNvSpPr>
            <a:spLocks noChangeShapeType="1"/>
          </p:cNvSpPr>
          <p:nvPr/>
        </p:nvSpPr>
        <p:spPr bwMode="auto">
          <a:xfrm>
            <a:off x="0" y="9211733"/>
            <a:ext cx="2709333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46" tIns="65023" rIns="130046" bIns="65023"/>
          <a:lstStyle/>
          <a:p>
            <a:endParaRPr lang="en-CA"/>
          </a:p>
        </p:txBody>
      </p:sp>
      <p:sp>
        <p:nvSpPr>
          <p:cNvPr id="22536" name="Line 12"/>
          <p:cNvSpPr>
            <a:spLocks noChangeShapeType="1"/>
          </p:cNvSpPr>
          <p:nvPr/>
        </p:nvSpPr>
        <p:spPr bwMode="auto">
          <a:xfrm flipH="1" flipV="1">
            <a:off x="2709333" y="8236373"/>
            <a:ext cx="0" cy="97536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46" tIns="65023" rIns="130046" bIns="65023"/>
          <a:lstStyle/>
          <a:p>
            <a:endParaRPr lang="en-CA"/>
          </a:p>
        </p:txBody>
      </p:sp>
      <p:sp>
        <p:nvSpPr>
          <p:cNvPr id="22537" name="Line 13"/>
          <p:cNvSpPr>
            <a:spLocks noChangeShapeType="1"/>
          </p:cNvSpPr>
          <p:nvPr/>
        </p:nvSpPr>
        <p:spPr bwMode="auto">
          <a:xfrm>
            <a:off x="2709334" y="8236373"/>
            <a:ext cx="1408853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46" tIns="65023" rIns="130046" bIns="65023"/>
          <a:lstStyle/>
          <a:p>
            <a:endParaRPr lang="en-CA"/>
          </a:p>
        </p:txBody>
      </p:sp>
      <p:sp>
        <p:nvSpPr>
          <p:cNvPr id="22538" name="Line 14"/>
          <p:cNvSpPr>
            <a:spLocks noChangeShapeType="1"/>
          </p:cNvSpPr>
          <p:nvPr/>
        </p:nvSpPr>
        <p:spPr bwMode="auto">
          <a:xfrm flipV="1">
            <a:off x="4118187" y="7044267"/>
            <a:ext cx="0" cy="119210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46" tIns="65023" rIns="130046" bIns="65023"/>
          <a:lstStyle/>
          <a:p>
            <a:endParaRPr lang="en-CA"/>
          </a:p>
        </p:txBody>
      </p:sp>
      <p:sp>
        <p:nvSpPr>
          <p:cNvPr id="22539" name="Line 15"/>
          <p:cNvSpPr>
            <a:spLocks noChangeShapeType="1"/>
          </p:cNvSpPr>
          <p:nvPr/>
        </p:nvSpPr>
        <p:spPr bwMode="auto">
          <a:xfrm>
            <a:off x="4118187" y="7044267"/>
            <a:ext cx="1408853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46" tIns="65023" rIns="130046" bIns="65023"/>
          <a:lstStyle/>
          <a:p>
            <a:endParaRPr lang="en-CA"/>
          </a:p>
        </p:txBody>
      </p:sp>
      <p:sp>
        <p:nvSpPr>
          <p:cNvPr id="22540" name="Line 16"/>
          <p:cNvSpPr>
            <a:spLocks noChangeShapeType="1"/>
          </p:cNvSpPr>
          <p:nvPr/>
        </p:nvSpPr>
        <p:spPr bwMode="auto">
          <a:xfrm flipV="1">
            <a:off x="5527040" y="5635414"/>
            <a:ext cx="0" cy="140885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46" tIns="65023" rIns="130046" bIns="65023"/>
          <a:lstStyle/>
          <a:p>
            <a:endParaRPr lang="en-CA"/>
          </a:p>
        </p:txBody>
      </p:sp>
      <p:sp>
        <p:nvSpPr>
          <p:cNvPr id="22541" name="Line 17"/>
          <p:cNvSpPr>
            <a:spLocks noChangeShapeType="1"/>
          </p:cNvSpPr>
          <p:nvPr/>
        </p:nvSpPr>
        <p:spPr bwMode="auto">
          <a:xfrm>
            <a:off x="5527040" y="5635413"/>
            <a:ext cx="130048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46" tIns="65023" rIns="130046" bIns="65023"/>
          <a:lstStyle/>
          <a:p>
            <a:endParaRPr lang="en-CA"/>
          </a:p>
        </p:txBody>
      </p:sp>
      <p:sp>
        <p:nvSpPr>
          <p:cNvPr id="22542" name="Line 18"/>
          <p:cNvSpPr>
            <a:spLocks noChangeShapeType="1"/>
          </p:cNvSpPr>
          <p:nvPr/>
        </p:nvSpPr>
        <p:spPr bwMode="auto">
          <a:xfrm flipV="1">
            <a:off x="6827520" y="4443307"/>
            <a:ext cx="0" cy="119210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46" tIns="65023" rIns="130046" bIns="65023"/>
          <a:lstStyle/>
          <a:p>
            <a:endParaRPr lang="en-CA"/>
          </a:p>
        </p:txBody>
      </p:sp>
      <p:sp>
        <p:nvSpPr>
          <p:cNvPr id="22543" name="Line 19"/>
          <p:cNvSpPr>
            <a:spLocks noChangeShapeType="1"/>
          </p:cNvSpPr>
          <p:nvPr/>
        </p:nvSpPr>
        <p:spPr bwMode="auto">
          <a:xfrm>
            <a:off x="6827520" y="4443307"/>
            <a:ext cx="552704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46" tIns="65023" rIns="130046" bIns="65023"/>
          <a:lstStyle/>
          <a:p>
            <a:endParaRPr lang="en-CA"/>
          </a:p>
        </p:txBody>
      </p:sp>
      <p:sp>
        <p:nvSpPr>
          <p:cNvPr id="22544" name="Text Box 54"/>
          <p:cNvSpPr txBox="1">
            <a:spLocks noChangeArrowheads="1"/>
          </p:cNvSpPr>
          <p:nvPr/>
        </p:nvSpPr>
        <p:spPr bwMode="auto">
          <a:xfrm>
            <a:off x="3115732" y="6012572"/>
            <a:ext cx="2088446" cy="65453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400" dirty="0">
                <a:solidFill>
                  <a:srgbClr val="FF0000"/>
                </a:solidFill>
                <a:latin typeface="PT Sans"/>
              </a:rPr>
              <a:t>Grade 10</a:t>
            </a:r>
          </a:p>
        </p:txBody>
      </p:sp>
      <p:pic>
        <p:nvPicPr>
          <p:cNvPr id="22545" name="Picture 24" descr="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21" y="474134"/>
            <a:ext cx="3508587" cy="263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258" y="5382542"/>
            <a:ext cx="5581227" cy="372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27" y="1842347"/>
            <a:ext cx="4398151" cy="293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4.png"/>
          <p:cNvPicPr/>
          <p:nvPr/>
        </p:nvPicPr>
        <p:blipFill>
          <a:blip r:embed="rId6">
            <a:alphaModFix amt="30000"/>
            <a:extLst/>
          </a:blip>
          <a:stretch>
            <a:fillRect/>
          </a:stretch>
        </p:blipFill>
        <p:spPr>
          <a:xfrm>
            <a:off x="-139700" y="7270750"/>
            <a:ext cx="3043604" cy="255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"/>
            <a:ext cx="13004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700" b="1" i="1">
                <a:latin typeface="Helvetica" pitchFamily="34" charset="0"/>
                <a:ea typeface="ＭＳ Ｐゴシック" pitchFamily="34" charset="-128"/>
              </a:rPr>
              <a:t> </a:t>
            </a:r>
            <a:r>
              <a:rPr lang="en-US" altLang="ja-JP" sz="2000" i="1">
                <a:latin typeface="Times New Roman" pitchFamily="18" charset="0"/>
                <a:ea typeface="ＭＳ Ｐゴシック" pitchFamily="34" charset="-128"/>
              </a:rPr>
              <a:t> </a:t>
            </a:r>
            <a:endParaRPr lang="en-US" altLang="ja-JP" sz="3400" i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302543"/>
            <a:ext cx="13004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700" b="1" i="1">
                <a:latin typeface="Helvetica" pitchFamily="34" charset="0"/>
                <a:ea typeface="ＭＳ Ｐゴシック" pitchFamily="34" charset="-128"/>
              </a:rPr>
              <a:t> </a:t>
            </a:r>
            <a:r>
              <a:rPr lang="en-US" altLang="ja-JP" sz="2000" i="1">
                <a:latin typeface="Times New Roman" pitchFamily="18" charset="0"/>
                <a:ea typeface="ＭＳ Ｐゴシック" pitchFamily="34" charset="-128"/>
              </a:rPr>
              <a:t> </a:t>
            </a:r>
            <a:endParaRPr lang="en-US" altLang="ja-JP" sz="3400" i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605085"/>
            <a:ext cx="13004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700" b="1" i="1">
                <a:latin typeface="Helvetica" pitchFamily="34" charset="0"/>
                <a:ea typeface="ＭＳ Ｐゴシック" pitchFamily="34" charset="-128"/>
              </a:rPr>
              <a:t> </a:t>
            </a:r>
            <a:r>
              <a:rPr lang="en-US" altLang="ja-JP" sz="2000" i="1">
                <a:latin typeface="Times New Roman" pitchFamily="18" charset="0"/>
                <a:ea typeface="ＭＳ Ｐゴシック" pitchFamily="34" charset="-128"/>
              </a:rPr>
              <a:t> </a:t>
            </a:r>
            <a:endParaRPr lang="en-US" altLang="ja-JP" sz="3400" i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842347" y="1539805"/>
            <a:ext cx="13004800" cy="51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3400" i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4032391"/>
            <a:ext cx="1300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600" b="1" i="1">
                <a:latin typeface="Helvetica" pitchFamily="34" charset="0"/>
                <a:ea typeface="ＭＳ Ｐゴシック" pitchFamily="34" charset="-128"/>
              </a:rPr>
              <a:t> </a:t>
            </a:r>
            <a:r>
              <a:rPr lang="en-US" altLang="ja-JP" sz="2000" i="1">
                <a:latin typeface="Times New Roman" pitchFamily="18" charset="0"/>
                <a:ea typeface="ＭＳ Ｐゴシック" pitchFamily="34" charset="-128"/>
              </a:rPr>
              <a:t> </a:t>
            </a:r>
            <a:endParaRPr lang="en-US" altLang="ja-JP" sz="3400" i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4368801"/>
            <a:ext cx="1300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600" b="1" i="1">
                <a:latin typeface="Helvetica" pitchFamily="34" charset="0"/>
                <a:ea typeface="ＭＳ Ｐゴシック" pitchFamily="34" charset="-128"/>
              </a:rPr>
              <a:t> </a:t>
            </a:r>
            <a:r>
              <a:rPr lang="en-US" altLang="ja-JP" sz="2000" i="1">
                <a:latin typeface="Times New Roman" pitchFamily="18" charset="0"/>
                <a:ea typeface="ＭＳ Ｐゴシック" pitchFamily="34" charset="-128"/>
              </a:rPr>
              <a:t> </a:t>
            </a:r>
            <a:endParaRPr lang="en-US" altLang="ja-JP" sz="3400" i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-139700" y="4465073"/>
            <a:ext cx="1300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600" b="1" i="1">
                <a:latin typeface="Helvetica" pitchFamily="34" charset="0"/>
                <a:ea typeface="ＭＳ Ｐゴシック" pitchFamily="34" charset="-128"/>
              </a:rPr>
              <a:t> </a:t>
            </a:r>
            <a:r>
              <a:rPr lang="en-US" altLang="ja-JP" sz="2000" i="1">
                <a:latin typeface="Times New Roman" pitchFamily="18" charset="0"/>
                <a:ea typeface="ＭＳ Ｐゴシック" pitchFamily="34" charset="-128"/>
              </a:rPr>
              <a:t> </a:t>
            </a:r>
            <a:endParaRPr lang="en-US" altLang="ja-JP" sz="3400" i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1493150" y="5127235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600" b="1" dirty="0">
                <a:latin typeface="PT Sans"/>
                <a:ea typeface="ＭＳ Ｐゴシック" pitchFamily="34" charset="-128"/>
              </a:rPr>
              <a:t>ONLY </a:t>
            </a:r>
            <a:r>
              <a:rPr lang="en-US" altLang="ja-JP" sz="3600" b="1" u="sng" dirty="0">
                <a:solidFill>
                  <a:srgbClr val="FF3300"/>
                </a:solidFill>
                <a:latin typeface="PT Sans"/>
                <a:ea typeface="ＭＳ Ｐゴシック" pitchFamily="34" charset="-128"/>
              </a:rPr>
              <a:t>5</a:t>
            </a:r>
            <a:r>
              <a:rPr lang="en-US" altLang="ja-JP" sz="3600" b="1" dirty="0">
                <a:latin typeface="PT Sans"/>
                <a:ea typeface="ＭＳ Ｐゴシック" pitchFamily="34" charset="-128"/>
              </a:rPr>
              <a:t>  YEARS TO GO......</a:t>
            </a:r>
            <a:r>
              <a:rPr lang="en-US" altLang="ja-JP" sz="3600" dirty="0">
                <a:latin typeface="PT Sans"/>
                <a:ea typeface="ＭＳ Ｐゴシック" pitchFamily="34" charset="-128"/>
              </a:rPr>
              <a:t> 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7152640"/>
            <a:ext cx="1300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600" b="1" i="1">
                <a:latin typeface="Helvetica" pitchFamily="34" charset="0"/>
                <a:ea typeface="ＭＳ Ｐゴシック" pitchFamily="34" charset="-128"/>
              </a:rPr>
              <a:t> </a:t>
            </a:r>
            <a:r>
              <a:rPr lang="en-US" altLang="ja-JP" sz="2000" i="1">
                <a:latin typeface="Times New Roman" pitchFamily="18" charset="0"/>
                <a:ea typeface="ＭＳ Ｐゴシック" pitchFamily="34" charset="-128"/>
              </a:rPr>
              <a:t> </a:t>
            </a:r>
            <a:endParaRPr lang="en-US" altLang="ja-JP" sz="3400" i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224844" y="5791495"/>
            <a:ext cx="74320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600" dirty="0" smtClean="0">
                <a:latin typeface="PT Sans"/>
                <a:ea typeface="ＭＳ Ｐゴシック" pitchFamily="34" charset="-128"/>
              </a:rPr>
              <a:t> </a:t>
            </a:r>
            <a:endParaRPr lang="en-US" altLang="ja-JP" sz="3600" dirty="0">
              <a:latin typeface="PT Sans"/>
              <a:ea typeface="ＭＳ Ｐゴシック" pitchFamily="34" charset="-128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8453120"/>
            <a:ext cx="1300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600" b="1" i="1">
                <a:latin typeface="Helvetica" pitchFamily="34" charset="0"/>
                <a:ea typeface="ＭＳ Ｐゴシック" pitchFamily="34" charset="-128"/>
              </a:rPr>
              <a:t> </a:t>
            </a:r>
            <a:r>
              <a:rPr lang="en-US" altLang="ja-JP" sz="2000" i="1">
                <a:latin typeface="Times New Roman" pitchFamily="18" charset="0"/>
                <a:ea typeface="ＭＳ Ｐゴシック" pitchFamily="34" charset="-128"/>
              </a:rPr>
              <a:t> </a:t>
            </a:r>
            <a:endParaRPr lang="en-US" altLang="ja-JP" sz="3400" i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16750" name="Rectangle 14"/>
          <p:cNvSpPr>
            <a:spLocks noChangeArrowheads="1"/>
          </p:cNvSpPr>
          <p:nvPr/>
        </p:nvSpPr>
        <p:spPr bwMode="auto">
          <a:xfrm>
            <a:off x="1731675" y="6692824"/>
            <a:ext cx="7033621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600" b="1" dirty="0">
                <a:solidFill>
                  <a:schemeClr val="tx2"/>
                </a:solidFill>
                <a:latin typeface="PT Sans"/>
                <a:ea typeface="ＭＳ Ｐゴシック" pitchFamily="34" charset="-128"/>
              </a:rPr>
              <a:t>COLLEGE </a:t>
            </a:r>
            <a:endParaRPr lang="en-US" altLang="ja-JP" sz="3600" b="1" dirty="0" smtClean="0">
              <a:solidFill>
                <a:schemeClr val="tx2"/>
              </a:solidFill>
              <a:latin typeface="PT Sans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600" b="1" dirty="0" smtClean="0">
                <a:solidFill>
                  <a:schemeClr val="tx2"/>
                </a:solidFill>
                <a:latin typeface="PT Sans"/>
                <a:ea typeface="ＭＳ Ｐゴシック" pitchFamily="34" charset="-128"/>
              </a:rPr>
              <a:t>UNIVERSITY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600" b="1" dirty="0" smtClean="0">
                <a:solidFill>
                  <a:schemeClr val="tx2"/>
                </a:solidFill>
                <a:latin typeface="PT Sans"/>
                <a:ea typeface="ＭＳ Ｐゴシック" pitchFamily="34" charset="-128"/>
              </a:rPr>
              <a:t>APPRENTICESHIP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600" b="1" dirty="0" smtClean="0">
                <a:solidFill>
                  <a:schemeClr val="tx2"/>
                </a:solidFill>
                <a:latin typeface="PT Sans"/>
                <a:ea typeface="ＭＳ Ｐゴシック" pitchFamily="34" charset="-128"/>
              </a:rPr>
              <a:t>TRAVEL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600" b="1" dirty="0" smtClean="0">
                <a:solidFill>
                  <a:schemeClr val="tx2"/>
                </a:solidFill>
                <a:latin typeface="PT Sans"/>
                <a:ea typeface="ＭＳ Ｐゴシック" pitchFamily="34" charset="-128"/>
              </a:rPr>
              <a:t>WORK</a:t>
            </a:r>
            <a:endParaRPr lang="en-US" altLang="ja-JP" sz="3600" b="1" dirty="0">
              <a:solidFill>
                <a:schemeClr val="tx2"/>
              </a:solidFill>
              <a:latin typeface="PT Sans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3400" b="1" dirty="0">
              <a:solidFill>
                <a:schemeClr val="tx2"/>
              </a:solidFill>
              <a:latin typeface="Helvetica" pitchFamily="34" charset="0"/>
              <a:ea typeface="ＭＳ Ｐゴシック" pitchFamily="34" charset="-128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9234311"/>
            <a:ext cx="1300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600" b="1" i="1">
                <a:latin typeface="Helvetica" pitchFamily="34" charset="0"/>
                <a:ea typeface="ＭＳ Ｐゴシック" pitchFamily="34" charset="-128"/>
              </a:rPr>
              <a:t> </a:t>
            </a:r>
            <a:r>
              <a:rPr lang="en-US" altLang="ja-JP" sz="2000" i="1">
                <a:latin typeface="Times New Roman" pitchFamily="18" charset="0"/>
                <a:ea typeface="ＭＳ Ｐゴシック" pitchFamily="34" charset="-128"/>
              </a:rPr>
              <a:t> </a:t>
            </a:r>
            <a:endParaRPr lang="en-US" altLang="ja-JP" sz="3400" i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10015502"/>
            <a:ext cx="1300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600" b="1" i="1">
                <a:latin typeface="Helvetica" pitchFamily="34" charset="0"/>
                <a:ea typeface="ＭＳ Ｐゴシック" pitchFamily="34" charset="-128"/>
              </a:rPr>
              <a:t> </a:t>
            </a:r>
            <a:r>
              <a:rPr lang="en-US" altLang="ja-JP" sz="2000" i="1">
                <a:latin typeface="Times New Roman" pitchFamily="18" charset="0"/>
                <a:ea typeface="ＭＳ Ｐゴシック" pitchFamily="34" charset="-128"/>
              </a:rPr>
              <a:t> </a:t>
            </a:r>
            <a:endParaRPr lang="en-US" altLang="ja-JP" sz="3400" i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5201920" y="7825458"/>
            <a:ext cx="13004800" cy="51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3400" i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912706" y="866987"/>
            <a:ext cx="7744178" cy="119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949" tIns="65475" rIns="130949" bIns="65475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300" dirty="0">
                <a:solidFill>
                  <a:schemeClr val="tx2"/>
                </a:solidFill>
                <a:latin typeface="PT Sans"/>
              </a:rPr>
              <a:t>SCHOOL </a:t>
            </a:r>
            <a:r>
              <a:rPr lang="en-US" altLang="en-US" sz="6300" dirty="0" smtClean="0">
                <a:solidFill>
                  <a:schemeClr val="tx2"/>
                </a:solidFill>
                <a:latin typeface="PT Sans"/>
              </a:rPr>
              <a:t>CAREER</a:t>
            </a:r>
            <a:endParaRPr lang="en-US" altLang="en-US" sz="6300" dirty="0">
              <a:solidFill>
                <a:schemeClr val="tx2"/>
              </a:solidFill>
              <a:latin typeface="PT Sans"/>
            </a:endParaRPr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912707" y="2862416"/>
            <a:ext cx="7432040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46" tIns="65023" rIns="130046" bIns="65023"/>
          <a:lstStyle/>
          <a:p>
            <a:endParaRPr lang="en-CA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9189350" y="2862417"/>
            <a:ext cx="33232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46" tIns="65023" rIns="130046" bIns="65023"/>
          <a:lstStyle/>
          <a:p>
            <a:endParaRPr lang="en-CA"/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912706" y="3382151"/>
            <a:ext cx="11599897" cy="65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  <a:defRPr sz="2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BDE91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400" dirty="0">
                <a:latin typeface="PT Sans"/>
              </a:rPr>
              <a:t>K			  </a:t>
            </a:r>
            <a:r>
              <a:rPr lang="en-US" altLang="en-US" sz="3400" dirty="0" smtClean="0">
                <a:latin typeface="PT Sans"/>
              </a:rPr>
              <a:t>                                          7       </a:t>
            </a:r>
            <a:r>
              <a:rPr lang="en-US" altLang="en-US" sz="3400" dirty="0" smtClean="0">
                <a:solidFill>
                  <a:srgbClr val="FF3300"/>
                </a:solidFill>
                <a:latin typeface="PT Sans"/>
              </a:rPr>
              <a:t>8</a:t>
            </a:r>
            <a:r>
              <a:rPr lang="en-US" altLang="en-US" sz="3400" dirty="0" smtClean="0">
                <a:latin typeface="PT Sans"/>
              </a:rPr>
              <a:t>   </a:t>
            </a:r>
            <a:r>
              <a:rPr lang="en-US" altLang="en-US" sz="3400" dirty="0">
                <a:solidFill>
                  <a:srgbClr val="FF3300"/>
                </a:solidFill>
                <a:latin typeface="PT Sans"/>
              </a:rPr>
              <a:t>9   10  11  12</a:t>
            </a:r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12512604" y="2537297"/>
            <a:ext cx="0" cy="6502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46" tIns="65023" rIns="130046" bIns="65023"/>
          <a:lstStyle/>
          <a:p>
            <a:endParaRPr lang="en-CA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9189350" y="2537297"/>
            <a:ext cx="0" cy="6502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46" tIns="65023" rIns="130046" bIns="65023"/>
          <a:lstStyle/>
          <a:p>
            <a:endParaRPr lang="en-CA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8322678" y="2537298"/>
            <a:ext cx="0" cy="6502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46" tIns="65023" rIns="130046" bIns="65023"/>
          <a:lstStyle/>
          <a:p>
            <a:endParaRPr lang="en-CA"/>
          </a:p>
        </p:txBody>
      </p:sp>
      <p:pic>
        <p:nvPicPr>
          <p:cNvPr id="23578" name="Picture 30" descr="2013-01-21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778" y="268677"/>
            <a:ext cx="2917049" cy="217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9" name="Picture 31" descr="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170" y="4262685"/>
            <a:ext cx="2869635" cy="430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912707" y="2537298"/>
            <a:ext cx="0" cy="6502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46" tIns="65023" rIns="130046" bIns="65023"/>
          <a:lstStyle/>
          <a:p>
            <a:endParaRPr lang="en-CA"/>
          </a:p>
        </p:txBody>
      </p:sp>
      <p:pic>
        <p:nvPicPr>
          <p:cNvPr id="29" name="image4.png"/>
          <p:cNvPicPr/>
          <p:nvPr/>
        </p:nvPicPr>
        <p:blipFill>
          <a:blip r:embed="rId5">
            <a:alphaModFix amt="30000"/>
            <a:extLst/>
          </a:blip>
          <a:stretch>
            <a:fillRect/>
          </a:stretch>
        </p:blipFill>
        <p:spPr>
          <a:xfrm>
            <a:off x="-139700" y="7270750"/>
            <a:ext cx="3043604" cy="255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0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2013-01-21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366" y="164819"/>
            <a:ext cx="6929119" cy="927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95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600" y="240862"/>
            <a:ext cx="11201400" cy="2464676"/>
          </a:xfrm>
        </p:spPr>
        <p:txBody>
          <a:bodyPr/>
          <a:lstStyle/>
          <a:p>
            <a:r>
              <a:rPr lang="en-CA" smtClean="0">
                <a:solidFill>
                  <a:srgbClr val="FF0000"/>
                </a:solidFill>
                <a:latin typeface="PT Sans"/>
              </a:rPr>
              <a:t>In order to graduate</a:t>
            </a:r>
            <a:endParaRPr lang="en-CA" dirty="0">
              <a:solidFill>
                <a:srgbClr val="FF0000"/>
              </a:solidFill>
              <a:latin typeface="PT Sans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1270000" y="2705537"/>
            <a:ext cx="11176000" cy="5841126"/>
          </a:xfrm>
        </p:spPr>
        <p:txBody>
          <a:bodyPr>
            <a:normAutofit/>
          </a:bodyPr>
          <a:lstStyle/>
          <a:p>
            <a:pPr marL="719138" indent="-719138">
              <a:buBlip>
                <a:blip r:embed="rId2"/>
              </a:buBlip>
            </a:pPr>
            <a:r>
              <a:rPr lang="en-CA" altLang="en-US" sz="4300" dirty="0" smtClean="0"/>
              <a:t>Need 80 credits</a:t>
            </a:r>
          </a:p>
          <a:p>
            <a:pPr marL="719138" indent="-719138">
              <a:buBlip>
                <a:blip r:embed="rId2"/>
              </a:buBlip>
            </a:pPr>
            <a:endParaRPr lang="en-CA" altLang="en-US" sz="4300" dirty="0" smtClean="0"/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 smtClean="0"/>
              <a:t>Begin earning credits in Grade 10</a:t>
            </a:r>
          </a:p>
          <a:p>
            <a:pPr marL="719138" indent="-719138">
              <a:buBlip>
                <a:blip r:embed="rId2"/>
              </a:buBlip>
            </a:pPr>
            <a:endParaRPr lang="en-CA" altLang="en-US" sz="4300" dirty="0" smtClean="0"/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 smtClean="0"/>
              <a:t>Pass all courses</a:t>
            </a:r>
          </a:p>
          <a:p>
            <a:endParaRPr lang="en-CA" altLang="en-US" sz="4300" dirty="0" smtClean="0"/>
          </a:p>
          <a:p>
            <a:pPr marL="1468438" lvl="2" indent="-719138">
              <a:buBlip>
                <a:blip r:embed="rId2"/>
              </a:buBlip>
            </a:pPr>
            <a:r>
              <a:rPr lang="en-CA" altLang="en-US" i="0" dirty="0" smtClean="0">
                <a:latin typeface="PT Sans"/>
              </a:rPr>
              <a:t>if you fail a course you may have to take summer school or repeat the class</a:t>
            </a:r>
            <a:endParaRPr lang="en-CA" altLang="en-US" i="0" dirty="0">
              <a:latin typeface="PT Sans"/>
            </a:endParaRPr>
          </a:p>
        </p:txBody>
      </p:sp>
      <p:pic>
        <p:nvPicPr>
          <p:cNvPr id="7" name="image4.png"/>
          <p:cNvPicPr/>
          <p:nvPr/>
        </p:nvPicPr>
        <p:blipFill>
          <a:blip r:embed="rId3">
            <a:alphaModFix amt="30000"/>
            <a:extLst/>
          </a:blip>
          <a:stretch>
            <a:fillRect/>
          </a:stretch>
        </p:blipFill>
        <p:spPr>
          <a:xfrm>
            <a:off x="-139700" y="7270750"/>
            <a:ext cx="3043604" cy="25527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344071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2013-02-11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45" y="1291450"/>
            <a:ext cx="5461564" cy="731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" descr="2013-02-11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948" y="1291449"/>
            <a:ext cx="5432213" cy="727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4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600" y="240862"/>
            <a:ext cx="11201400" cy="2464676"/>
          </a:xfrm>
        </p:spPr>
        <p:txBody>
          <a:bodyPr/>
          <a:lstStyle/>
          <a:p>
            <a:r>
              <a:rPr lang="en-CA" dirty="0" smtClean="0">
                <a:solidFill>
                  <a:srgbClr val="FF0000"/>
                </a:solidFill>
                <a:latin typeface="PT Sans"/>
              </a:rPr>
              <a:t>Grade 7s Look Forward </a:t>
            </a:r>
            <a:r>
              <a:rPr lang="en-CA" dirty="0" smtClean="0"/>
              <a:t>t</a:t>
            </a:r>
            <a:r>
              <a:rPr lang="en-CA" dirty="0" smtClean="0">
                <a:solidFill>
                  <a:srgbClr val="FF0000"/>
                </a:solidFill>
                <a:latin typeface="PT Sans"/>
              </a:rPr>
              <a:t>o:</a:t>
            </a:r>
            <a:endParaRPr lang="en-CA" dirty="0">
              <a:solidFill>
                <a:srgbClr val="FF0000"/>
              </a:solidFill>
              <a:latin typeface="PT Sans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marL="719138" indent="-719138" eaLnBrk="1" hangingPunct="1">
              <a:buBlip>
                <a:blip r:embed="rId2"/>
              </a:buBlip>
            </a:pPr>
            <a:r>
              <a:rPr lang="en-US" altLang="en-US" sz="4300" i="0" dirty="0" smtClean="0">
                <a:latin typeface="PT Sans"/>
              </a:rPr>
              <a:t>Having their own locker</a:t>
            </a:r>
          </a:p>
          <a:p>
            <a:pPr marL="719138" indent="-719138" eaLnBrk="1" hangingPunct="1">
              <a:buBlip>
                <a:blip r:embed="rId2"/>
              </a:buBlip>
            </a:pPr>
            <a:r>
              <a:rPr lang="en-US" altLang="en-US" sz="4300" i="0" dirty="0" smtClean="0">
                <a:latin typeface="PT Sans"/>
              </a:rPr>
              <a:t>More than one teacher</a:t>
            </a:r>
          </a:p>
          <a:p>
            <a:pPr marL="719138" indent="-719138" eaLnBrk="1" hangingPunct="1">
              <a:buBlip>
                <a:blip r:embed="rId2"/>
              </a:buBlip>
            </a:pPr>
            <a:r>
              <a:rPr lang="en-US" altLang="en-US" sz="4300" dirty="0"/>
              <a:t>T</a:t>
            </a:r>
            <a:r>
              <a:rPr lang="en-US" altLang="en-US" sz="4300" dirty="0" smtClean="0"/>
              <a:t>rying new courses – Fine Arts / Design</a:t>
            </a:r>
          </a:p>
          <a:p>
            <a:pPr marL="719138" indent="-719138" eaLnBrk="1" hangingPunct="1">
              <a:buBlip>
                <a:blip r:embed="rId2"/>
              </a:buBlip>
            </a:pPr>
            <a:r>
              <a:rPr lang="en-US" altLang="en-US" sz="4300" i="0" dirty="0" smtClean="0">
                <a:latin typeface="PT Sans"/>
              </a:rPr>
              <a:t>Meeting new friends</a:t>
            </a:r>
          </a:p>
          <a:p>
            <a:pPr marL="719138" indent="-719138" eaLnBrk="1" hangingPunct="1">
              <a:buBlip>
                <a:blip r:embed="rId2"/>
              </a:buBlip>
            </a:pPr>
            <a:r>
              <a:rPr lang="en-US" altLang="en-US" sz="4300" i="0" dirty="0" smtClean="0">
                <a:latin typeface="PT Sans"/>
              </a:rPr>
              <a:t>Playing new sports, joining new clubs</a:t>
            </a:r>
          </a:p>
          <a:p>
            <a:pPr marL="719138" indent="-719138" eaLnBrk="1" hangingPunct="1">
              <a:buBlip>
                <a:blip r:embed="rId2"/>
              </a:buBlip>
            </a:pPr>
            <a:r>
              <a:rPr lang="en-US" altLang="en-US" sz="4300" i="0" dirty="0" smtClean="0">
                <a:latin typeface="PT Sans"/>
              </a:rPr>
              <a:t>Increased independence</a:t>
            </a:r>
          </a:p>
          <a:p>
            <a:pPr marL="719138" indent="-719138" eaLnBrk="1" hangingPunct="1">
              <a:buBlip>
                <a:blip r:embed="rId2"/>
              </a:buBlip>
            </a:pPr>
            <a:r>
              <a:rPr lang="en-US" altLang="en-US" sz="4300" i="0" dirty="0" smtClean="0">
                <a:latin typeface="PT Sans"/>
              </a:rPr>
              <a:t>More freedom</a:t>
            </a:r>
          </a:p>
          <a:p>
            <a:pPr marL="719138" indent="-719138" eaLnBrk="1" hangingPunct="1">
              <a:buBlip>
                <a:blip r:embed="rId2"/>
              </a:buBlip>
            </a:pPr>
            <a:r>
              <a:rPr lang="en-US" altLang="en-US" sz="4300" dirty="0" smtClean="0"/>
              <a:t>Cafeteria</a:t>
            </a:r>
            <a:endParaRPr lang="en-US" altLang="en-US" sz="7300" i="0" dirty="0" smtClean="0">
              <a:latin typeface="PT Sans"/>
            </a:endParaRPr>
          </a:p>
          <a:p>
            <a:pPr eaLnBrk="1" hangingPunct="1"/>
            <a:endParaRPr lang="en-US" altLang="en-US" sz="7300" i="0" dirty="0" smtClean="0">
              <a:latin typeface="PT Sans"/>
            </a:endParaRPr>
          </a:p>
        </p:txBody>
      </p:sp>
      <p:pic>
        <p:nvPicPr>
          <p:cNvPr id="4" name="image4.png"/>
          <p:cNvPicPr/>
          <p:nvPr/>
        </p:nvPicPr>
        <p:blipFill>
          <a:blip r:embed="rId3">
            <a:alphaModFix amt="30000"/>
            <a:extLst/>
          </a:blip>
          <a:stretch>
            <a:fillRect/>
          </a:stretch>
        </p:blipFill>
        <p:spPr>
          <a:xfrm>
            <a:off x="-139700" y="7270750"/>
            <a:ext cx="3043604" cy="25527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238534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2013-02-11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03" y="1088249"/>
            <a:ext cx="5770880" cy="772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002" y="1088249"/>
            <a:ext cx="5082296" cy="772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81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458" y="508002"/>
            <a:ext cx="5734756" cy="860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1" y="948269"/>
            <a:ext cx="5791199" cy="77215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600" y="240862"/>
            <a:ext cx="11201400" cy="2464676"/>
          </a:xfrm>
        </p:spPr>
        <p:txBody>
          <a:bodyPr/>
          <a:lstStyle/>
          <a:p>
            <a:r>
              <a:rPr lang="en-CA" dirty="0" smtClean="0">
                <a:solidFill>
                  <a:srgbClr val="FF0000"/>
                </a:solidFill>
                <a:latin typeface="PT Sans"/>
              </a:rPr>
              <a:t>What Grade 7s worry about</a:t>
            </a:r>
            <a:endParaRPr lang="en-CA" dirty="0">
              <a:solidFill>
                <a:srgbClr val="FF0000"/>
              </a:solidFill>
              <a:latin typeface="PT Sans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Figuring out their timetable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Remembering their lock </a:t>
            </a:r>
            <a:r>
              <a:rPr lang="en-CA" altLang="en-US" sz="4300" dirty="0" smtClean="0"/>
              <a:t>combination</a:t>
            </a:r>
            <a:endParaRPr lang="en-CA" altLang="en-US" sz="4300" dirty="0"/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Finding their classes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Being late for class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Too much homework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Different teachers, different rules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Peer </a:t>
            </a:r>
            <a:r>
              <a:rPr lang="en-CA" altLang="en-US" sz="4300" dirty="0" smtClean="0"/>
              <a:t>pressure</a:t>
            </a:r>
            <a:endParaRPr lang="en-CA" altLang="en-US" sz="4300" dirty="0"/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Friendships </a:t>
            </a:r>
            <a:r>
              <a:rPr lang="en-CA" altLang="en-US" sz="4300" dirty="0" smtClean="0"/>
              <a:t>changes</a:t>
            </a:r>
            <a:endParaRPr lang="en-CA" altLang="en-US" sz="4300" dirty="0"/>
          </a:p>
          <a:p>
            <a:pPr eaLnBrk="1" hangingPunct="1"/>
            <a:endParaRPr lang="en-US" altLang="en-US" sz="7300" i="0" dirty="0" smtClean="0">
              <a:latin typeface="PT Sans"/>
            </a:endParaRPr>
          </a:p>
        </p:txBody>
      </p:sp>
      <p:pic>
        <p:nvPicPr>
          <p:cNvPr id="4" name="image4.png"/>
          <p:cNvPicPr/>
          <p:nvPr/>
        </p:nvPicPr>
        <p:blipFill>
          <a:blip r:embed="rId3">
            <a:alphaModFix amt="30000"/>
            <a:extLst/>
          </a:blip>
          <a:stretch>
            <a:fillRect/>
          </a:stretch>
        </p:blipFill>
        <p:spPr>
          <a:xfrm>
            <a:off x="-139700" y="7270750"/>
            <a:ext cx="3043604" cy="25527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902085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600" y="240862"/>
            <a:ext cx="11201400" cy="2464676"/>
          </a:xfrm>
        </p:spPr>
        <p:txBody>
          <a:bodyPr/>
          <a:lstStyle/>
          <a:p>
            <a:r>
              <a:rPr lang="en-CA" dirty="0" smtClean="0">
                <a:solidFill>
                  <a:srgbClr val="FF0000"/>
                </a:solidFill>
                <a:latin typeface="PT Sans"/>
              </a:rPr>
              <a:t>What Parents worry about</a:t>
            </a:r>
            <a:endParaRPr lang="en-CA" dirty="0">
              <a:solidFill>
                <a:srgbClr val="FF0000"/>
              </a:solidFill>
              <a:latin typeface="PT Sans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1270000" y="2705537"/>
            <a:ext cx="11176000" cy="5841126"/>
          </a:xfrm>
        </p:spPr>
        <p:txBody>
          <a:bodyPr>
            <a:normAutofit lnSpcReduction="10000"/>
          </a:bodyPr>
          <a:lstStyle/>
          <a:p>
            <a:pPr marL="719138" indent="-719138">
              <a:buBlip>
                <a:blip r:embed="rId2"/>
              </a:buBlip>
            </a:pPr>
            <a:r>
              <a:rPr lang="en-CA" altLang="en-US" sz="4300" dirty="0" smtClean="0"/>
              <a:t>Making a successful transition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 smtClean="0"/>
              <a:t>Academic &amp; social success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 smtClean="0"/>
              <a:t>Will </a:t>
            </a:r>
            <a:r>
              <a:rPr lang="en-CA" altLang="en-US" sz="4300" dirty="0"/>
              <a:t>they really know my child’s needs?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Communication with teachers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Who do I go to with questions, concerns?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Autonomy &amp; independence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Opportunities to stay involved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 smtClean="0"/>
              <a:t>Resistance to </a:t>
            </a:r>
            <a:r>
              <a:rPr lang="en-CA" altLang="en-US" sz="4300" dirty="0"/>
              <a:t>peer </a:t>
            </a:r>
            <a:r>
              <a:rPr lang="en-CA" altLang="en-US" sz="4300" dirty="0" smtClean="0"/>
              <a:t>pressure</a:t>
            </a:r>
            <a:endParaRPr lang="en-US" altLang="en-US" sz="7300" i="0" dirty="0" smtClean="0">
              <a:latin typeface="PT Sans"/>
            </a:endParaRPr>
          </a:p>
        </p:txBody>
      </p:sp>
      <p:pic>
        <p:nvPicPr>
          <p:cNvPr id="4" name="image4.png"/>
          <p:cNvPicPr/>
          <p:nvPr/>
        </p:nvPicPr>
        <p:blipFill>
          <a:blip r:embed="rId3">
            <a:alphaModFix amt="30000"/>
            <a:extLst/>
          </a:blip>
          <a:stretch>
            <a:fillRect/>
          </a:stretch>
        </p:blipFill>
        <p:spPr>
          <a:xfrm>
            <a:off x="-139700" y="7270750"/>
            <a:ext cx="3043604" cy="25527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532765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Six Important Learning Skills for Success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CA" dirty="0" smtClean="0"/>
              <a:t>Responsibility</a:t>
            </a:r>
          </a:p>
          <a:p>
            <a:pPr marL="742950" indent="-742950">
              <a:buAutoNum type="arabicPeriod"/>
            </a:pPr>
            <a:r>
              <a:rPr lang="en-CA" dirty="0" smtClean="0"/>
              <a:t>Organization</a:t>
            </a:r>
          </a:p>
          <a:p>
            <a:pPr marL="742950" indent="-742950">
              <a:buAutoNum type="arabicPeriod"/>
            </a:pPr>
            <a:r>
              <a:rPr lang="en-CA" dirty="0" smtClean="0"/>
              <a:t>Independent work</a:t>
            </a:r>
          </a:p>
          <a:p>
            <a:pPr marL="742950" indent="-742950">
              <a:buAutoNum type="arabicPeriod"/>
            </a:pPr>
            <a:r>
              <a:rPr lang="en-CA" dirty="0" smtClean="0"/>
              <a:t>Collaboration</a:t>
            </a:r>
          </a:p>
          <a:p>
            <a:pPr marL="742950" indent="-742950">
              <a:buAutoNum type="arabicPeriod"/>
            </a:pPr>
            <a:r>
              <a:rPr lang="en-CA" dirty="0" smtClean="0"/>
              <a:t>Initiative</a:t>
            </a:r>
          </a:p>
          <a:p>
            <a:pPr marL="742950" indent="-742950">
              <a:buAutoNum type="arabicPeriod"/>
            </a:pPr>
            <a:r>
              <a:rPr lang="en-CA" dirty="0" smtClean="0"/>
              <a:t>Self-Regulation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0447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600" y="240862"/>
            <a:ext cx="11201400" cy="2464676"/>
          </a:xfrm>
        </p:spPr>
        <p:txBody>
          <a:bodyPr/>
          <a:lstStyle/>
          <a:p>
            <a:r>
              <a:rPr lang="en-CA" dirty="0" smtClean="0">
                <a:solidFill>
                  <a:srgbClr val="FF0000"/>
                </a:solidFill>
                <a:latin typeface="PT Sans"/>
              </a:rPr>
              <a:t>How can </a:t>
            </a:r>
            <a:r>
              <a:rPr lang="en-CA" dirty="0"/>
              <a:t>p</a:t>
            </a:r>
            <a:r>
              <a:rPr lang="en-CA" dirty="0" smtClean="0">
                <a:solidFill>
                  <a:srgbClr val="FF0000"/>
                </a:solidFill>
                <a:latin typeface="PT Sans"/>
              </a:rPr>
              <a:t>arents help</a:t>
            </a:r>
            <a:endParaRPr lang="en-CA" dirty="0">
              <a:solidFill>
                <a:srgbClr val="FF0000"/>
              </a:solidFill>
              <a:latin typeface="PT Sans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1270000" y="2705537"/>
            <a:ext cx="11176000" cy="5841126"/>
          </a:xfrm>
        </p:spPr>
        <p:txBody>
          <a:bodyPr>
            <a:normAutofit/>
          </a:bodyPr>
          <a:lstStyle/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Be aware </a:t>
            </a:r>
            <a:r>
              <a:rPr lang="en-CA" altLang="en-US" sz="4300" dirty="0" smtClean="0"/>
              <a:t>of strengths </a:t>
            </a:r>
            <a:r>
              <a:rPr lang="en-CA" altLang="en-US" sz="4300" dirty="0"/>
              <a:t>and weaknesses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Closely monitor attendance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Communicate with teachers regularly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Closely monitor </a:t>
            </a:r>
            <a:r>
              <a:rPr lang="en-CA" altLang="en-US" sz="4300" dirty="0" smtClean="0"/>
              <a:t>academic progress</a:t>
            </a:r>
            <a:endParaRPr lang="en-CA" altLang="en-US" sz="4300" dirty="0"/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Know who to turn to for answers</a:t>
            </a:r>
          </a:p>
          <a:p>
            <a:pPr marL="719138" indent="-719138">
              <a:buBlip>
                <a:blip r:embed="rId2"/>
              </a:buBlip>
            </a:pPr>
            <a:r>
              <a:rPr lang="en-CA" altLang="en-US" sz="4300" dirty="0"/>
              <a:t>Key supports in secondary school</a:t>
            </a:r>
          </a:p>
        </p:txBody>
      </p:sp>
      <p:pic>
        <p:nvPicPr>
          <p:cNvPr id="4" name="image4.png"/>
          <p:cNvPicPr/>
          <p:nvPr/>
        </p:nvPicPr>
        <p:blipFill>
          <a:blip r:embed="rId3">
            <a:alphaModFix amt="30000"/>
            <a:extLst/>
          </a:blip>
          <a:stretch>
            <a:fillRect/>
          </a:stretch>
        </p:blipFill>
        <p:spPr>
          <a:xfrm>
            <a:off x="-139700" y="7270750"/>
            <a:ext cx="3043604" cy="25527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86690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arson Gayle 1">
      <a:dk1>
        <a:sysClr val="windowText" lastClr="000000"/>
      </a:dk1>
      <a:lt1>
        <a:srgbClr val="FFFFFF"/>
      </a:lt1>
      <a:dk2>
        <a:srgbClr val="FF0000"/>
      </a:dk2>
      <a:lt2>
        <a:srgbClr val="FFFFFF"/>
      </a:lt2>
      <a:accent1>
        <a:srgbClr val="FF0000"/>
      </a:accent1>
      <a:accent2>
        <a:srgbClr val="000000"/>
      </a:accent2>
      <a:accent3>
        <a:srgbClr val="A5A5A5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65F73B24408D4CAADD9795C47193B9" ma:contentTypeVersion="1" ma:contentTypeDescription="Create a new document." ma:contentTypeScope="" ma:versionID="1c403a5db0bc68c0c7610928c69ae87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BBC5F5-92F7-494D-9C55-B6154FD87A40}"/>
</file>

<file path=customXml/itemProps2.xml><?xml version="1.0" encoding="utf-8"?>
<ds:datastoreItem xmlns:ds="http://schemas.openxmlformats.org/officeDocument/2006/customXml" ds:itemID="{03F24371-9484-4FEA-9492-300DC846F73E}"/>
</file>

<file path=customXml/itemProps3.xml><?xml version="1.0" encoding="utf-8"?>
<ds:datastoreItem xmlns:ds="http://schemas.openxmlformats.org/officeDocument/2006/customXml" ds:itemID="{34B99B04-F6E1-4FD6-99AE-95633E7FEF5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861</Words>
  <Application>Microsoft Office PowerPoint</Application>
  <PresentationFormat>Custom</PresentationFormat>
  <Paragraphs>277</Paragraphs>
  <Slides>40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Welcome to Secondary School</vt:lpstr>
      <vt:lpstr>Evening Overview</vt:lpstr>
      <vt:lpstr>Grade 7s Look Forward to:</vt:lpstr>
      <vt:lpstr>PowerPoint Presentation</vt:lpstr>
      <vt:lpstr>What Grade 7s worry about</vt:lpstr>
      <vt:lpstr>What Parents worry about</vt:lpstr>
      <vt:lpstr>Six Important Learning Skills for Success</vt:lpstr>
      <vt:lpstr>How can parents help</vt:lpstr>
      <vt:lpstr>Key Support People</vt:lpstr>
      <vt:lpstr>PowerPoint Presentation</vt:lpstr>
      <vt:lpstr>How is high school different</vt:lpstr>
      <vt:lpstr>What does a typical day look like</vt:lpstr>
      <vt:lpstr>The  Weekly Timetable </vt:lpstr>
      <vt:lpstr>Course Selections for Grade 8</vt:lpstr>
      <vt:lpstr>Language Acquisition </vt:lpstr>
      <vt:lpstr>Design Year 3</vt:lpstr>
      <vt:lpstr>Fine Arts Year 3</vt:lpstr>
      <vt:lpstr>Carson Graham Website</vt:lpstr>
      <vt:lpstr>Other Options…</vt:lpstr>
      <vt:lpstr>PowerPoint Presentation</vt:lpstr>
      <vt:lpstr>EPIC WEDNESDAY’S</vt:lpstr>
      <vt:lpstr>Focus for Grade 8 students</vt:lpstr>
      <vt:lpstr>What you as a parent can do –  Be informed…</vt:lpstr>
      <vt:lpstr>Get Involved!!!</vt:lpstr>
      <vt:lpstr>PowerPoint Presentation</vt:lpstr>
      <vt:lpstr>PowerPoint Presentation</vt:lpstr>
      <vt:lpstr>PowerPoint Presentation</vt:lpstr>
      <vt:lpstr>Grade 7 to 8 Transition Activities 2017</vt:lpstr>
      <vt:lpstr>Carson 7 – 8 Buddy Program</vt:lpstr>
      <vt:lpstr>NVSD Gr. 7-8 Transition Course Summer School</vt:lpstr>
      <vt:lpstr>Questions</vt:lpstr>
      <vt:lpstr>Contact Information</vt:lpstr>
      <vt:lpstr>Carson School Tour</vt:lpstr>
      <vt:lpstr>PowerPoint Presentation</vt:lpstr>
      <vt:lpstr>PowerPoint Presentation</vt:lpstr>
      <vt:lpstr>PowerPoint Presentation</vt:lpstr>
      <vt:lpstr>In order to graduate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Gayle Weyell</dc:creator>
  <cp:lastModifiedBy>Windows User</cp:lastModifiedBy>
  <cp:revision>74</cp:revision>
  <dcterms:modified xsi:type="dcterms:W3CDTF">2017-01-13T23:00:08Z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0x0101005865F73B24408D4CAADD9795C47193B9</vt:lpwstr>
  </property>
</Properties>
</file>