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s/slide4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1.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media/image15.jpg" ContentType="image/jpeg"/>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sldIdLst>
    <p:sldId id="256" r:id="rId2"/>
    <p:sldId id="258" r:id="rId3"/>
    <p:sldId id="259" r:id="rId4"/>
    <p:sldId id="260" r:id="rId5"/>
    <p:sldId id="261" r:id="rId6"/>
    <p:sldId id="262" r:id="rId7"/>
    <p:sldId id="263" r:id="rId8"/>
    <p:sldId id="265" r:id="rId9"/>
    <p:sldId id="287" r:id="rId10"/>
    <p:sldId id="288" r:id="rId11"/>
    <p:sldId id="290" r:id="rId12"/>
    <p:sldId id="292" r:id="rId13"/>
    <p:sldId id="291" r:id="rId14"/>
    <p:sldId id="313" r:id="rId15"/>
    <p:sldId id="303" r:id="rId16"/>
    <p:sldId id="272" r:id="rId17"/>
    <p:sldId id="305" r:id="rId18"/>
    <p:sldId id="306" r:id="rId19"/>
    <p:sldId id="273" r:id="rId20"/>
    <p:sldId id="275" r:id="rId21"/>
    <p:sldId id="276" r:id="rId22"/>
    <p:sldId id="304" r:id="rId23"/>
    <p:sldId id="301" r:id="rId24"/>
    <p:sldId id="302" r:id="rId25"/>
    <p:sldId id="278" r:id="rId26"/>
    <p:sldId id="307" r:id="rId27"/>
    <p:sldId id="308" r:id="rId28"/>
    <p:sldId id="311" r:id="rId29"/>
    <p:sldId id="312" r:id="rId30"/>
    <p:sldId id="279" r:id="rId31"/>
    <p:sldId id="280" r:id="rId32"/>
    <p:sldId id="299" r:id="rId33"/>
    <p:sldId id="300" r:id="rId34"/>
    <p:sldId id="297" r:id="rId35"/>
    <p:sldId id="295" r:id="rId36"/>
    <p:sldId id="293" r:id="rId37"/>
    <p:sldId id="296" r:id="rId38"/>
    <p:sldId id="283" r:id="rId39"/>
    <p:sldId id="284" r:id="rId40"/>
    <p:sldId id="285" r:id="rId41"/>
    <p:sldId id="286" r:id="rId4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92"/>
    <p:restoredTop sz="94624"/>
  </p:normalViewPr>
  <p:slideViewPr>
    <p:cSldViewPr>
      <p:cViewPr varScale="1">
        <p:scale>
          <a:sx n="90" d="100"/>
          <a:sy n="90" d="100"/>
        </p:scale>
        <p:origin x="1496" y="19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1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ustomXml" Target="../customXml/item1.xml"/><Relationship Id="rId7" Type="http://schemas.openxmlformats.org/officeDocument/2006/relationships/slide" Target="slides/slide6.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32" Type="http://schemas.openxmlformats.org/officeDocument/2006/relationships/slide" Target="slides/slide31.xml"/><Relationship Id="rId11" Type="http://schemas.openxmlformats.org/officeDocument/2006/relationships/slide" Target="slides/slide10.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36" Type="http://schemas.openxmlformats.org/officeDocument/2006/relationships/slide" Target="slides/slide35.xml"/><Relationship Id="rId15" Type="http://schemas.openxmlformats.org/officeDocument/2006/relationships/slide" Target="slides/slide14.xml"/><Relationship Id="rId49" Type="http://schemas.openxmlformats.org/officeDocument/2006/relationships/customXml" Target="../customXml/item3.xml"/><Relationship Id="rId31" Type="http://schemas.openxmlformats.org/officeDocument/2006/relationships/slide" Target="slides/slide30.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slide" Target="slides/slide34.xml"/><Relationship Id="rId14" Type="http://schemas.openxmlformats.org/officeDocument/2006/relationships/slide" Target="slides/slide13.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46" Type="http://schemas.openxmlformats.org/officeDocument/2006/relationships/tableStyles" Target="tableStyles.xml"/><Relationship Id="rId25" Type="http://schemas.openxmlformats.org/officeDocument/2006/relationships/slide" Target="slides/slide24.xml"/><Relationship Id="rId33" Type="http://schemas.openxmlformats.org/officeDocument/2006/relationships/slide" Target="slides/slide32.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CA"/>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marL="25400">
              <a:lnSpc>
                <a:spcPts val="1165"/>
              </a:lnSpc>
            </a:pPr>
            <a:fld id="{81D60167-4931-47E6-BA6A-407CBD079E47}" type="slidenum">
              <a:rPr lang="en-CA" smtClean="0"/>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pPr marL="25400">
              <a:lnSpc>
                <a:spcPts val="1165"/>
              </a:lnSpc>
            </a:pPr>
            <a:fld id="{81D60167-4931-47E6-BA6A-407CBD079E47}" type="slidenum">
              <a:rPr lang="en-CA" smtClean="0"/>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pPr marL="25400">
              <a:lnSpc>
                <a:spcPts val="1165"/>
              </a:lnSpc>
            </a:pPr>
            <a:fld id="{81D60167-4931-47E6-BA6A-407CBD079E47}" type="slidenum">
              <a:rPr lang="en-CA" smtClean="0"/>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pPr marL="25400">
              <a:lnSpc>
                <a:spcPts val="1165"/>
              </a:lnSpc>
            </a:pPr>
            <a:fld id="{81D60167-4931-47E6-BA6A-407CBD079E47}" type="slidenum">
              <a:rPr lang="en-CA" smtClean="0"/>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t>1/29/18</a:t>
            </a:fld>
            <a:endParaRPr lang="en-US"/>
          </a:p>
        </p:txBody>
      </p:sp>
      <p:sp>
        <p:nvSpPr>
          <p:cNvPr id="8" name="Slide Number Placeholder 7"/>
          <p:cNvSpPr>
            <a:spLocks noGrp="1"/>
          </p:cNvSpPr>
          <p:nvPr>
            <p:ph type="sldNum" sz="quarter" idx="11"/>
          </p:nvPr>
        </p:nvSpPr>
        <p:spPr/>
        <p:txBody>
          <a:bodyPr/>
          <a:lstStyle/>
          <a:p>
            <a:pPr marL="25400">
              <a:lnSpc>
                <a:spcPts val="1165"/>
              </a:lnSpc>
            </a:pPr>
            <a:fld id="{81D60167-4931-47E6-BA6A-407CBD079E47}" type="slidenum">
              <a:rPr lang="en-CA" smtClean="0"/>
              <a:t>‹#›</a:t>
            </a:fld>
            <a:endParaRPr lang="en-CA" dirty="0"/>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1/29/18</a:t>
            </a:fld>
            <a:endParaRPr lang="en-US"/>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pPr marL="25400">
              <a:lnSpc>
                <a:spcPts val="1165"/>
              </a:lnSpc>
            </a:pPr>
            <a:fld id="{81D60167-4931-47E6-BA6A-407CBD079E47}" type="slidenum">
              <a:rPr lang="en-CA" smtClean="0"/>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1/29/18</a:t>
            </a:fld>
            <a:endParaRPr lang="en-US"/>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pPr marL="25400">
              <a:lnSpc>
                <a:spcPts val="1165"/>
              </a:lnSpc>
            </a:pPr>
            <a:fld id="{81D60167-4931-47E6-BA6A-407CBD079E47}" type="slidenum">
              <a:rPr lang="en-CA" smtClean="0"/>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1/29/18</a:t>
            </a:fld>
            <a:endParaRPr lang="en-US"/>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pPr marL="25400">
              <a:lnSpc>
                <a:spcPts val="1165"/>
              </a:lnSpc>
            </a:pPr>
            <a:fld id="{81D60167-4931-47E6-BA6A-407CBD079E47}" type="slidenum">
              <a:rPr lang="en-CA" smtClean="0"/>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1/29/18</a:t>
            </a:fld>
            <a:endParaRPr lang="en-US"/>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pPr marL="25400">
              <a:lnSpc>
                <a:spcPts val="1165"/>
              </a:lnSpc>
            </a:pPr>
            <a:fld id="{81D60167-4931-47E6-BA6A-407CBD079E47}" type="slidenum">
              <a:rPr lang="en-CA" smtClean="0"/>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1/29/18</a:t>
            </a:fld>
            <a:endParaRPr lang="en-US"/>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pPr marL="25400">
              <a:lnSpc>
                <a:spcPts val="1165"/>
              </a:lnSpc>
            </a:pPr>
            <a:fld id="{81D60167-4931-47E6-BA6A-407CBD079E47}" type="slidenum">
              <a:rPr lang="en-CA" smtClean="0"/>
              <a:t>‹#›</a:t>
            </a:fld>
            <a:endParaRPr lang="en-CA"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1/29/18</a:t>
            </a:fld>
            <a:endParaRPr lang="en-US"/>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lstStyle>
          <a:p>
            <a:pPr marL="25400">
              <a:lnSpc>
                <a:spcPts val="1165"/>
              </a:lnSpc>
            </a:pPr>
            <a:fld id="{81D60167-4931-47E6-BA6A-407CBD079E47}" type="slidenum">
              <a:rPr lang="en-CA" smtClean="0"/>
              <a:t>‹#›</a:t>
            </a:fld>
            <a:endParaRPr lang="en-CA"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D8BD707-D9CF-40AE-B4C6-C98DA3205C09}" type="datetimeFigureOut">
              <a:rPr lang="en-US" smtClean="0"/>
              <a:t>1/29/18</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CA"/>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pPr marL="25400">
              <a:lnSpc>
                <a:spcPts val="1165"/>
              </a:lnSpc>
            </a:pPr>
            <a:fld id="{81D60167-4931-47E6-BA6A-407CBD079E47}" type="slidenum">
              <a:rPr lang="en-CA" smtClean="0"/>
              <a:t>‹#›</a:t>
            </a:fld>
            <a:endParaRPr lang="en-CA"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s://www.bing.com/images/search?q=carson+graham&amp;id=8B8388566BEF4FB803A68C97133443243213AE24&amp;FORM=IQFRBA" TargetMode="External"/><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24.jpg"/><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4.xml"/><Relationship Id="rId2"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5.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sd44.ca/school/carson/diplomaprogramme/Pages/default.aspx"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hyperlink" Target="http://www.carsongraham.ca/" TargetMode="Externa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43000" y="1905000"/>
            <a:ext cx="7056075" cy="743793"/>
          </a:xfrm>
          <a:prstGeom prst="rect">
            <a:avLst/>
          </a:prstGeom>
        </p:spPr>
        <p:txBody>
          <a:bodyPr vert="horz" wrap="square" lIns="0" tIns="0" rIns="0" bIns="0" rtlCol="0">
            <a:spAutoFit/>
          </a:bodyPr>
          <a:lstStyle/>
          <a:p>
            <a:pPr marL="12700">
              <a:lnSpc>
                <a:spcPts val="5845"/>
              </a:lnSpc>
            </a:pPr>
            <a:endParaRPr sz="4900" b="1" dirty="0">
              <a:solidFill>
                <a:schemeClr val="tx1"/>
              </a:solidFill>
              <a:latin typeface="Candara" pitchFamily="34" charset="0"/>
            </a:endParaRPr>
          </a:p>
        </p:txBody>
      </p:sp>
      <p:sp>
        <p:nvSpPr>
          <p:cNvPr id="8" name="TextBox 7"/>
          <p:cNvSpPr txBox="1"/>
          <p:nvPr/>
        </p:nvSpPr>
        <p:spPr>
          <a:xfrm>
            <a:off x="1829163" y="4953000"/>
            <a:ext cx="5562600" cy="1077218"/>
          </a:xfrm>
          <a:prstGeom prst="rect">
            <a:avLst/>
          </a:prstGeom>
          <a:noFill/>
        </p:spPr>
        <p:txBody>
          <a:bodyPr wrap="square" rtlCol="0">
            <a:spAutoFit/>
          </a:bodyPr>
          <a:lstStyle/>
          <a:p>
            <a:pPr algn="ctr"/>
            <a:r>
              <a:rPr lang="en-US" sz="3200" b="1" dirty="0" smtClean="0">
                <a:latin typeface="Candara" pitchFamily="34" charset="0"/>
              </a:rPr>
              <a:t>Course Programming Year 5</a:t>
            </a:r>
          </a:p>
          <a:p>
            <a:pPr algn="ctr"/>
            <a:r>
              <a:rPr lang="en-US" sz="3200" b="1" dirty="0" smtClean="0">
                <a:latin typeface="Candara" pitchFamily="34" charset="0"/>
              </a:rPr>
              <a:t>Gr. 10 - 2018 - 2019</a:t>
            </a:r>
            <a:endParaRPr lang="en-US" sz="3200" b="1" dirty="0">
              <a:latin typeface="Candara" pitchFamily="34" charset="0"/>
            </a:endParaRPr>
          </a:p>
        </p:txBody>
      </p:sp>
      <p:pic>
        <p:nvPicPr>
          <p:cNvPr id="11" name="image3.png"/>
          <p:cNvPicPr/>
          <p:nvPr/>
        </p:nvPicPr>
        <p:blipFill rotWithShape="1">
          <a:blip r:embed="rId2">
            <a:extLst/>
          </a:blip>
          <a:srcRect l="40684" t="19696" r="40330" b="13766"/>
          <a:stretch/>
        </p:blipFill>
        <p:spPr>
          <a:xfrm>
            <a:off x="1153883" y="381000"/>
            <a:ext cx="6791783" cy="4457700"/>
          </a:xfrm>
          <a:prstGeom prst="rect">
            <a:avLst/>
          </a:prstGeom>
          <a:ln w="12700">
            <a:miter lim="400000"/>
          </a:ln>
        </p:spPr>
      </p:pic>
      <p:sp>
        <p:nvSpPr>
          <p:cNvPr id="7" name="object 7"/>
          <p:cNvSpPr/>
          <p:nvPr/>
        </p:nvSpPr>
        <p:spPr>
          <a:xfrm>
            <a:off x="900112" y="550862"/>
            <a:ext cx="1295400" cy="11493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7875" y="533400"/>
            <a:ext cx="7832725" cy="646331"/>
          </a:xfrm>
          <a:prstGeom prst="rect">
            <a:avLst/>
          </a:prstGeom>
          <a:noFill/>
        </p:spPr>
        <p:txBody>
          <a:bodyPr wrap="square" rtlCol="0">
            <a:spAutoFit/>
          </a:bodyPr>
          <a:lstStyle/>
          <a:p>
            <a:r>
              <a:rPr lang="en-US" sz="3600" b="1" dirty="0" smtClean="0">
                <a:latin typeface="Candara" pitchFamily="34" charset="0"/>
              </a:rPr>
              <a:t>Dogwood Graduation Requirements </a:t>
            </a:r>
            <a:endParaRPr lang="en-US" sz="3600" b="1" dirty="0">
              <a:latin typeface="Candara" pitchFamily="34" charset="0"/>
            </a:endParaRPr>
          </a:p>
        </p:txBody>
      </p:sp>
      <p:sp>
        <p:nvSpPr>
          <p:cNvPr id="6" name="object 5"/>
          <p:cNvSpPr txBox="1"/>
          <p:nvPr/>
        </p:nvSpPr>
        <p:spPr>
          <a:xfrm>
            <a:off x="2173274" y="1292860"/>
            <a:ext cx="5903926" cy="4375300"/>
          </a:xfrm>
          <a:prstGeom prst="rect">
            <a:avLst/>
          </a:prstGeom>
        </p:spPr>
        <p:txBody>
          <a:bodyPr vert="horz" wrap="square" lIns="0" tIns="0" rIns="0" bIns="0" rtlCol="0">
            <a:spAutoFit/>
          </a:bodyPr>
          <a:lstStyle/>
          <a:p>
            <a:pPr marL="12700" marR="332740" algn="ctr">
              <a:lnSpc>
                <a:spcPts val="2100"/>
              </a:lnSpc>
            </a:pPr>
            <a:r>
              <a:rPr sz="1800" b="1" dirty="0">
                <a:latin typeface="Candara" pitchFamily="34" charset="0"/>
                <a:cs typeface="Arial"/>
              </a:rPr>
              <a:t>Students must earn a minimum of 80</a:t>
            </a:r>
            <a:r>
              <a:rPr sz="1800" b="1" spc="-110" dirty="0">
                <a:latin typeface="Candara" pitchFamily="34" charset="0"/>
                <a:cs typeface="Arial"/>
              </a:rPr>
              <a:t> </a:t>
            </a:r>
            <a:r>
              <a:rPr sz="1800" b="1" dirty="0">
                <a:latin typeface="Candara" pitchFamily="34" charset="0"/>
                <a:cs typeface="Arial"/>
              </a:rPr>
              <a:t>credits  52 required </a:t>
            </a:r>
            <a:r>
              <a:rPr sz="1800" b="1" dirty="0" smtClean="0">
                <a:latin typeface="Candara" pitchFamily="34" charset="0"/>
                <a:cs typeface="Arial"/>
              </a:rPr>
              <a:t>credits </a:t>
            </a:r>
            <a:r>
              <a:rPr lang="en-US" sz="1800" b="1" dirty="0" smtClean="0">
                <a:latin typeface="Candara" pitchFamily="34" charset="0"/>
                <a:cs typeface="Arial"/>
              </a:rPr>
              <a:t>+ </a:t>
            </a:r>
            <a:r>
              <a:rPr sz="1800" b="1" dirty="0" smtClean="0">
                <a:latin typeface="Candara" pitchFamily="34" charset="0"/>
                <a:cs typeface="Arial"/>
              </a:rPr>
              <a:t>28 </a:t>
            </a:r>
            <a:r>
              <a:rPr sz="1800" b="1" dirty="0">
                <a:latin typeface="Candara" pitchFamily="34" charset="0"/>
                <a:cs typeface="Arial"/>
              </a:rPr>
              <a:t>elective</a:t>
            </a:r>
            <a:r>
              <a:rPr sz="1800" b="1" spc="-105" dirty="0">
                <a:latin typeface="Candara" pitchFamily="34" charset="0"/>
                <a:cs typeface="Arial"/>
              </a:rPr>
              <a:t> </a:t>
            </a:r>
            <a:r>
              <a:rPr sz="1800" b="1" dirty="0" smtClean="0">
                <a:latin typeface="Candara" pitchFamily="34" charset="0"/>
                <a:cs typeface="Arial"/>
              </a:rPr>
              <a:t>credits</a:t>
            </a:r>
            <a:endParaRPr sz="1800" b="1" dirty="0">
              <a:latin typeface="Candara" pitchFamily="34" charset="0"/>
              <a:cs typeface="Arial"/>
            </a:endParaRPr>
          </a:p>
          <a:p>
            <a:pPr marR="320040" algn="ctr">
              <a:lnSpc>
                <a:spcPts val="2140"/>
              </a:lnSpc>
            </a:pPr>
            <a:r>
              <a:rPr sz="1800" b="1" dirty="0">
                <a:latin typeface="Candara" pitchFamily="34" charset="0"/>
                <a:cs typeface="Arial"/>
              </a:rPr>
              <a:t>Each course earns 4</a:t>
            </a:r>
            <a:r>
              <a:rPr sz="1800" b="1" spc="-100" dirty="0">
                <a:latin typeface="Candara" pitchFamily="34" charset="0"/>
                <a:cs typeface="Arial"/>
              </a:rPr>
              <a:t> </a:t>
            </a:r>
            <a:r>
              <a:rPr sz="1800" b="1" dirty="0" smtClean="0">
                <a:latin typeface="Candara" pitchFamily="34" charset="0"/>
                <a:cs typeface="Arial"/>
              </a:rPr>
              <a:t>credits</a:t>
            </a:r>
            <a:endParaRPr sz="1800" b="1" dirty="0">
              <a:latin typeface="Candara" pitchFamily="34" charset="0"/>
              <a:cs typeface="Times New Roman"/>
            </a:endParaRPr>
          </a:p>
          <a:p>
            <a:pPr>
              <a:lnSpc>
                <a:spcPct val="100000"/>
              </a:lnSpc>
              <a:spcBef>
                <a:spcPts val="30"/>
              </a:spcBef>
            </a:pPr>
            <a:endParaRPr lang="en-US" sz="1600" dirty="0" smtClean="0">
              <a:latin typeface="Candara" pitchFamily="34" charset="0"/>
              <a:cs typeface="Times New Roman"/>
            </a:endParaRPr>
          </a:p>
          <a:p>
            <a:pPr>
              <a:lnSpc>
                <a:spcPct val="100000"/>
              </a:lnSpc>
              <a:spcBef>
                <a:spcPts val="30"/>
              </a:spcBef>
            </a:pPr>
            <a:endParaRPr sz="1600" dirty="0">
              <a:latin typeface="Candara" pitchFamily="34" charset="0"/>
              <a:cs typeface="Times New Roman"/>
            </a:endParaRPr>
          </a:p>
          <a:p>
            <a:pPr marL="413385" indent="-285750">
              <a:lnSpc>
                <a:spcPct val="100000"/>
              </a:lnSpc>
              <a:buFont typeface="Wingdings" panose="05000000000000000000" pitchFamily="2" charset="2"/>
              <a:buChar char="§"/>
            </a:pPr>
            <a:r>
              <a:rPr sz="1600" dirty="0" smtClean="0">
                <a:latin typeface="Candara" pitchFamily="34" charset="0"/>
                <a:cs typeface="Arial"/>
              </a:rPr>
              <a:t>English</a:t>
            </a:r>
            <a:r>
              <a:rPr sz="1600" spc="-105" dirty="0" smtClean="0">
                <a:latin typeface="Candara" pitchFamily="34" charset="0"/>
                <a:cs typeface="Arial"/>
              </a:rPr>
              <a:t> </a:t>
            </a:r>
            <a:r>
              <a:rPr sz="1600" dirty="0">
                <a:latin typeface="Candara" pitchFamily="34" charset="0"/>
                <a:cs typeface="Arial"/>
              </a:rPr>
              <a:t>10</a:t>
            </a:r>
          </a:p>
          <a:p>
            <a:pPr marL="413385" indent="-285750">
              <a:lnSpc>
                <a:spcPct val="100000"/>
              </a:lnSpc>
              <a:spcBef>
                <a:spcPts val="140"/>
              </a:spcBef>
              <a:buFont typeface="Wingdings" panose="05000000000000000000" pitchFamily="2" charset="2"/>
              <a:buChar char="§"/>
            </a:pPr>
            <a:r>
              <a:rPr sz="1600" dirty="0">
                <a:latin typeface="Candara" pitchFamily="34" charset="0"/>
                <a:cs typeface="Arial"/>
              </a:rPr>
              <a:t>English </a:t>
            </a:r>
            <a:r>
              <a:rPr sz="1600" spc="-50" dirty="0">
                <a:latin typeface="Candara" pitchFamily="34" charset="0"/>
                <a:cs typeface="Arial"/>
              </a:rPr>
              <a:t>11 </a:t>
            </a:r>
            <a:r>
              <a:rPr sz="1600" dirty="0">
                <a:latin typeface="Candara" pitchFamily="34" charset="0"/>
                <a:cs typeface="Arial"/>
              </a:rPr>
              <a:t>or Communications</a:t>
            </a:r>
            <a:r>
              <a:rPr sz="1600" spc="-55" dirty="0">
                <a:latin typeface="Candara" pitchFamily="34" charset="0"/>
                <a:cs typeface="Arial"/>
              </a:rPr>
              <a:t> </a:t>
            </a:r>
            <a:r>
              <a:rPr sz="1600" spc="-50" dirty="0">
                <a:latin typeface="Candara" pitchFamily="34" charset="0"/>
                <a:cs typeface="Arial"/>
              </a:rPr>
              <a:t>11</a:t>
            </a:r>
            <a:endParaRPr sz="1600" dirty="0">
              <a:latin typeface="Candara" pitchFamily="34" charset="0"/>
              <a:cs typeface="Arial"/>
            </a:endParaRPr>
          </a:p>
          <a:p>
            <a:pPr marL="413385" indent="-285750">
              <a:lnSpc>
                <a:spcPts val="2130"/>
              </a:lnSpc>
              <a:spcBef>
                <a:spcPts val="40"/>
              </a:spcBef>
              <a:buFont typeface="Wingdings" panose="05000000000000000000" pitchFamily="2" charset="2"/>
              <a:buChar char="§"/>
            </a:pPr>
            <a:r>
              <a:rPr sz="1600" dirty="0" smtClean="0">
                <a:latin typeface="Candara" pitchFamily="34" charset="0"/>
                <a:cs typeface="Arial"/>
              </a:rPr>
              <a:t>English </a:t>
            </a:r>
            <a:r>
              <a:rPr sz="1600" dirty="0">
                <a:latin typeface="Candara" pitchFamily="34" charset="0"/>
                <a:cs typeface="Arial"/>
              </a:rPr>
              <a:t>12 or Communications</a:t>
            </a:r>
            <a:r>
              <a:rPr sz="1600" spc="-105" dirty="0">
                <a:latin typeface="Candara" pitchFamily="34" charset="0"/>
                <a:cs typeface="Arial"/>
              </a:rPr>
              <a:t> </a:t>
            </a:r>
            <a:r>
              <a:rPr sz="1600" dirty="0">
                <a:latin typeface="Candara" pitchFamily="34" charset="0"/>
                <a:cs typeface="Arial"/>
              </a:rPr>
              <a:t>12</a:t>
            </a:r>
          </a:p>
          <a:p>
            <a:pPr marL="413385" indent="-285750">
              <a:lnSpc>
                <a:spcPts val="1650"/>
              </a:lnSpc>
              <a:buFont typeface="Wingdings" panose="05000000000000000000" pitchFamily="2" charset="2"/>
              <a:buChar char="§"/>
            </a:pPr>
            <a:r>
              <a:rPr sz="1600" dirty="0">
                <a:latin typeface="Candara" pitchFamily="34" charset="0"/>
                <a:cs typeface="Arial"/>
              </a:rPr>
              <a:t>Social Studies</a:t>
            </a:r>
            <a:r>
              <a:rPr sz="1600" spc="-100" dirty="0">
                <a:latin typeface="Candara" pitchFamily="34" charset="0"/>
                <a:cs typeface="Arial"/>
              </a:rPr>
              <a:t> </a:t>
            </a:r>
            <a:r>
              <a:rPr sz="1600" dirty="0">
                <a:latin typeface="Candara" pitchFamily="34" charset="0"/>
                <a:cs typeface="Arial"/>
              </a:rPr>
              <a:t>10</a:t>
            </a:r>
          </a:p>
          <a:p>
            <a:pPr marL="413385" marR="888365" indent="-285750">
              <a:lnSpc>
                <a:spcPct val="101200"/>
              </a:lnSpc>
              <a:buFont typeface="Wingdings" panose="05000000000000000000" pitchFamily="2" charset="2"/>
              <a:buChar char="§"/>
            </a:pPr>
            <a:r>
              <a:rPr sz="1600" dirty="0">
                <a:latin typeface="Candara" pitchFamily="34" charset="0"/>
                <a:cs typeface="Arial"/>
              </a:rPr>
              <a:t>Social Studies </a:t>
            </a:r>
            <a:r>
              <a:rPr sz="1600" spc="-55" dirty="0">
                <a:latin typeface="Candara" pitchFamily="34" charset="0"/>
                <a:cs typeface="Arial"/>
              </a:rPr>
              <a:t>11 </a:t>
            </a:r>
            <a:r>
              <a:rPr sz="1600" dirty="0">
                <a:latin typeface="Candara" pitchFamily="34" charset="0"/>
                <a:cs typeface="Arial"/>
              </a:rPr>
              <a:t>or </a:t>
            </a:r>
            <a:r>
              <a:rPr sz="1600" dirty="0" smtClean="0">
                <a:latin typeface="Candara" pitchFamily="34" charset="0"/>
                <a:cs typeface="Arial"/>
              </a:rPr>
              <a:t>12  </a:t>
            </a:r>
            <a:endParaRPr lang="en-CA" sz="1600" dirty="0" smtClean="0">
              <a:latin typeface="Candara" pitchFamily="34" charset="0"/>
              <a:cs typeface="Arial"/>
            </a:endParaRPr>
          </a:p>
          <a:p>
            <a:pPr marL="413385" marR="888365" indent="-285750">
              <a:lnSpc>
                <a:spcPct val="101200"/>
              </a:lnSpc>
              <a:buFont typeface="Wingdings" panose="05000000000000000000" pitchFamily="2" charset="2"/>
              <a:buChar char="§"/>
            </a:pPr>
            <a:r>
              <a:rPr sz="1600" b="1" dirty="0" smtClean="0">
                <a:solidFill>
                  <a:srgbClr val="C00000"/>
                </a:solidFill>
                <a:latin typeface="Candara" pitchFamily="34" charset="0"/>
                <a:cs typeface="Arial"/>
              </a:rPr>
              <a:t>Science</a:t>
            </a:r>
            <a:r>
              <a:rPr sz="1600" b="1" spc="-100" dirty="0" smtClean="0">
                <a:solidFill>
                  <a:srgbClr val="C00000"/>
                </a:solidFill>
                <a:latin typeface="Candara" pitchFamily="34" charset="0"/>
                <a:cs typeface="Arial"/>
              </a:rPr>
              <a:t> </a:t>
            </a:r>
            <a:r>
              <a:rPr sz="1600" b="1" dirty="0">
                <a:solidFill>
                  <a:srgbClr val="C00000"/>
                </a:solidFill>
                <a:latin typeface="Candara" pitchFamily="34" charset="0"/>
                <a:cs typeface="Arial"/>
              </a:rPr>
              <a:t>10</a:t>
            </a:r>
          </a:p>
          <a:p>
            <a:pPr marL="403860" indent="-285750">
              <a:lnSpc>
                <a:spcPts val="1639"/>
              </a:lnSpc>
              <a:spcBef>
                <a:spcPts val="20"/>
              </a:spcBef>
              <a:buFont typeface="Wingdings" panose="05000000000000000000" pitchFamily="2" charset="2"/>
              <a:buChar char="§"/>
            </a:pPr>
            <a:r>
              <a:rPr sz="1600" b="1" dirty="0">
                <a:solidFill>
                  <a:srgbClr val="C00000"/>
                </a:solidFill>
                <a:latin typeface="Candara" pitchFamily="34" charset="0"/>
                <a:cs typeface="Arial"/>
              </a:rPr>
              <a:t>A Science </a:t>
            </a:r>
            <a:r>
              <a:rPr sz="1600" b="1" spc="-55" dirty="0">
                <a:solidFill>
                  <a:srgbClr val="C00000"/>
                </a:solidFill>
                <a:latin typeface="Candara" pitchFamily="34" charset="0"/>
                <a:cs typeface="Arial"/>
              </a:rPr>
              <a:t>11 </a:t>
            </a:r>
            <a:r>
              <a:rPr sz="1600" b="1" dirty="0">
                <a:solidFill>
                  <a:srgbClr val="C00000"/>
                </a:solidFill>
                <a:latin typeface="Candara" pitchFamily="34" charset="0"/>
                <a:cs typeface="Arial"/>
              </a:rPr>
              <a:t>or</a:t>
            </a:r>
            <a:r>
              <a:rPr sz="1600" b="1" spc="-120" dirty="0">
                <a:solidFill>
                  <a:srgbClr val="C00000"/>
                </a:solidFill>
                <a:latin typeface="Candara" pitchFamily="34" charset="0"/>
                <a:cs typeface="Arial"/>
              </a:rPr>
              <a:t> </a:t>
            </a:r>
            <a:r>
              <a:rPr sz="1600" b="1" dirty="0">
                <a:solidFill>
                  <a:srgbClr val="C00000"/>
                </a:solidFill>
                <a:latin typeface="Candara" pitchFamily="34" charset="0"/>
                <a:cs typeface="Arial"/>
              </a:rPr>
              <a:t>12</a:t>
            </a:r>
          </a:p>
          <a:p>
            <a:pPr marL="403860" indent="-285750">
              <a:lnSpc>
                <a:spcPts val="1639"/>
              </a:lnSpc>
              <a:buFont typeface="Wingdings" panose="05000000000000000000" pitchFamily="2" charset="2"/>
              <a:buChar char="§"/>
            </a:pPr>
            <a:r>
              <a:rPr sz="1600" dirty="0">
                <a:latin typeface="Candara" pitchFamily="34" charset="0"/>
                <a:cs typeface="Arial"/>
              </a:rPr>
              <a:t>A Mathematics</a:t>
            </a:r>
            <a:r>
              <a:rPr sz="1600" spc="-180" dirty="0">
                <a:latin typeface="Candara" pitchFamily="34" charset="0"/>
                <a:cs typeface="Arial"/>
              </a:rPr>
              <a:t> </a:t>
            </a:r>
            <a:r>
              <a:rPr sz="1600" dirty="0">
                <a:latin typeface="Candara" pitchFamily="34" charset="0"/>
                <a:cs typeface="Arial"/>
              </a:rPr>
              <a:t>10</a:t>
            </a:r>
          </a:p>
          <a:p>
            <a:pPr marL="403860" indent="-285750">
              <a:lnSpc>
                <a:spcPct val="100000"/>
              </a:lnSpc>
              <a:spcBef>
                <a:spcPts val="20"/>
              </a:spcBef>
              <a:buFont typeface="Wingdings" panose="05000000000000000000" pitchFamily="2" charset="2"/>
              <a:buChar char="§"/>
            </a:pPr>
            <a:r>
              <a:rPr sz="1600" dirty="0">
                <a:latin typeface="Candara" pitchFamily="34" charset="0"/>
                <a:cs typeface="Arial"/>
              </a:rPr>
              <a:t>A Mathematics </a:t>
            </a:r>
            <a:r>
              <a:rPr sz="1600" spc="-55" dirty="0">
                <a:latin typeface="Candara" pitchFamily="34" charset="0"/>
                <a:cs typeface="Arial"/>
              </a:rPr>
              <a:t>11 </a:t>
            </a:r>
            <a:r>
              <a:rPr sz="1600" dirty="0">
                <a:latin typeface="Candara" pitchFamily="34" charset="0"/>
                <a:cs typeface="Arial"/>
              </a:rPr>
              <a:t>or</a:t>
            </a:r>
            <a:r>
              <a:rPr sz="1600" spc="-120" dirty="0">
                <a:latin typeface="Candara" pitchFamily="34" charset="0"/>
                <a:cs typeface="Arial"/>
              </a:rPr>
              <a:t> </a:t>
            </a:r>
            <a:r>
              <a:rPr sz="1600" dirty="0" smtClean="0">
                <a:latin typeface="Candara" pitchFamily="34" charset="0"/>
                <a:cs typeface="Arial"/>
              </a:rPr>
              <a:t>12</a:t>
            </a:r>
            <a:endParaRPr lang="en-CA" sz="1600" dirty="0" smtClean="0">
              <a:latin typeface="Candara" pitchFamily="34" charset="0"/>
              <a:cs typeface="Arial"/>
            </a:endParaRPr>
          </a:p>
          <a:p>
            <a:pPr marL="403860" indent="-285750">
              <a:spcBef>
                <a:spcPts val="20"/>
              </a:spcBef>
              <a:buFont typeface="Wingdings" panose="05000000000000000000" pitchFamily="2" charset="2"/>
              <a:buChar char="§"/>
            </a:pPr>
            <a:r>
              <a:rPr lang="en-CA" sz="1600" dirty="0">
                <a:latin typeface="Candara" pitchFamily="34" charset="0"/>
                <a:cs typeface="Arial"/>
              </a:rPr>
              <a:t>Planning</a:t>
            </a:r>
            <a:r>
              <a:rPr lang="en-CA" sz="1600" spc="-100" dirty="0">
                <a:latin typeface="Candara" pitchFamily="34" charset="0"/>
                <a:cs typeface="Arial"/>
              </a:rPr>
              <a:t> </a:t>
            </a:r>
            <a:r>
              <a:rPr lang="en-CA" sz="1600" dirty="0" smtClean="0">
                <a:latin typeface="Candara" pitchFamily="34" charset="0"/>
                <a:cs typeface="Arial"/>
              </a:rPr>
              <a:t>10</a:t>
            </a:r>
            <a:endParaRPr sz="1600" dirty="0">
              <a:latin typeface="Candara" pitchFamily="34" charset="0"/>
              <a:cs typeface="Arial"/>
            </a:endParaRPr>
          </a:p>
          <a:p>
            <a:pPr marL="413385" indent="-285750">
              <a:lnSpc>
                <a:spcPct val="100000"/>
              </a:lnSpc>
              <a:spcBef>
                <a:spcPts val="20"/>
              </a:spcBef>
              <a:buFont typeface="Wingdings" panose="05000000000000000000" pitchFamily="2" charset="2"/>
              <a:buChar char="§"/>
            </a:pPr>
            <a:r>
              <a:rPr sz="1600" dirty="0">
                <a:latin typeface="Candara" pitchFamily="34" charset="0"/>
                <a:cs typeface="Arial"/>
              </a:rPr>
              <a:t>Physical Education</a:t>
            </a:r>
            <a:r>
              <a:rPr sz="1600" spc="-100" dirty="0">
                <a:latin typeface="Candara" pitchFamily="34" charset="0"/>
                <a:cs typeface="Arial"/>
              </a:rPr>
              <a:t> </a:t>
            </a:r>
            <a:r>
              <a:rPr sz="1600" dirty="0">
                <a:latin typeface="Candara" pitchFamily="34" charset="0"/>
                <a:cs typeface="Arial"/>
              </a:rPr>
              <a:t>10</a:t>
            </a:r>
          </a:p>
          <a:p>
            <a:pPr marL="403225" marR="1727835" indent="-285750">
              <a:lnSpc>
                <a:spcPts val="1600"/>
              </a:lnSpc>
              <a:spcBef>
                <a:spcPts val="140"/>
              </a:spcBef>
              <a:buFont typeface="Wingdings" panose="05000000000000000000" pitchFamily="2" charset="2"/>
              <a:buChar char="§"/>
            </a:pPr>
            <a:r>
              <a:rPr sz="1600" dirty="0">
                <a:latin typeface="Candara" pitchFamily="34" charset="0"/>
                <a:cs typeface="Arial"/>
              </a:rPr>
              <a:t>A Fine Art or</a:t>
            </a:r>
            <a:r>
              <a:rPr sz="1600" spc="-285" dirty="0">
                <a:latin typeface="Candara" pitchFamily="34" charset="0"/>
                <a:cs typeface="Arial"/>
              </a:rPr>
              <a:t> </a:t>
            </a:r>
            <a:r>
              <a:rPr sz="1600" dirty="0">
                <a:latin typeface="Candara" pitchFamily="34" charset="0"/>
                <a:cs typeface="Arial"/>
              </a:rPr>
              <a:t>Applied Skill 10, </a:t>
            </a:r>
            <a:r>
              <a:rPr sz="1600" spc="-55" dirty="0">
                <a:latin typeface="Candara" pitchFamily="34" charset="0"/>
                <a:cs typeface="Arial"/>
              </a:rPr>
              <a:t>11 </a:t>
            </a:r>
            <a:r>
              <a:rPr sz="1600" dirty="0">
                <a:latin typeface="Candara" pitchFamily="34" charset="0"/>
                <a:cs typeface="Arial"/>
              </a:rPr>
              <a:t>or 12  </a:t>
            </a:r>
            <a:endParaRPr lang="en-CA" sz="1600" dirty="0" smtClean="0">
              <a:latin typeface="Candara" pitchFamily="34" charset="0"/>
              <a:cs typeface="Arial"/>
            </a:endParaRPr>
          </a:p>
          <a:p>
            <a:pPr marL="413385" indent="-285750">
              <a:lnSpc>
                <a:spcPts val="1660"/>
              </a:lnSpc>
              <a:buFont typeface="Wingdings" panose="05000000000000000000" pitchFamily="2" charset="2"/>
              <a:buChar char="§"/>
              <a:tabLst>
                <a:tab pos="3785235" algn="l"/>
              </a:tabLst>
            </a:pPr>
            <a:r>
              <a:rPr sz="1600" dirty="0" smtClean="0">
                <a:latin typeface="Candara" pitchFamily="34" charset="0"/>
                <a:cs typeface="Arial"/>
              </a:rPr>
              <a:t>Graduation  </a:t>
            </a:r>
            <a:r>
              <a:rPr sz="1600" spc="15" dirty="0" smtClean="0">
                <a:latin typeface="Candara" pitchFamily="34" charset="0"/>
                <a:cs typeface="Arial"/>
              </a:rPr>
              <a:t> </a:t>
            </a:r>
            <a:r>
              <a:rPr sz="1600" spc="-5" dirty="0" smtClean="0">
                <a:latin typeface="Candara" pitchFamily="34" charset="0"/>
                <a:cs typeface="Arial"/>
              </a:rPr>
              <a:t>Transitions</a:t>
            </a:r>
            <a:r>
              <a:rPr lang="en-CA" sz="1600" spc="-5" dirty="0" smtClean="0">
                <a:latin typeface="Candara" pitchFamily="34" charset="0"/>
                <a:cs typeface="Arial"/>
              </a:rPr>
              <a:t> / Careers</a:t>
            </a:r>
            <a:r>
              <a:rPr sz="1600" spc="-5" dirty="0">
                <a:latin typeface="Candara" pitchFamily="34" charset="0"/>
                <a:cs typeface="Arial"/>
              </a:rPr>
              <a:t>	</a:t>
            </a:r>
            <a:r>
              <a:rPr sz="1600" b="1" dirty="0">
                <a:latin typeface="Candara" pitchFamily="34" charset="0"/>
                <a:cs typeface="Arial"/>
              </a:rPr>
              <a:t>52</a:t>
            </a:r>
            <a:r>
              <a:rPr sz="1600" b="1" spc="-100" dirty="0">
                <a:latin typeface="Candara" pitchFamily="34" charset="0"/>
                <a:cs typeface="Arial"/>
              </a:rPr>
              <a:t> </a:t>
            </a:r>
            <a:r>
              <a:rPr sz="1600" b="1" dirty="0">
                <a:latin typeface="Candara" pitchFamily="34" charset="0"/>
                <a:cs typeface="Arial"/>
              </a:rPr>
              <a:t>CREDITS</a:t>
            </a:r>
            <a:endParaRPr sz="1600" dirty="0">
              <a:latin typeface="Candara" pitchFamily="34" charset="0"/>
              <a:cs typeface="Arial"/>
            </a:endParaRPr>
          </a:p>
        </p:txBody>
      </p:sp>
      <p:sp>
        <p:nvSpPr>
          <p:cNvPr id="9" name="TextBox 8"/>
          <p:cNvSpPr txBox="1"/>
          <p:nvPr/>
        </p:nvSpPr>
        <p:spPr>
          <a:xfrm>
            <a:off x="1132370" y="2209800"/>
            <a:ext cx="1395399" cy="381000"/>
          </a:xfrm>
          <a:prstGeom prst="rect">
            <a:avLst/>
          </a:prstGeom>
          <a:noFill/>
        </p:spPr>
        <p:txBody>
          <a:bodyPr wrap="square" rtlCol="0">
            <a:spAutoFit/>
          </a:bodyPr>
          <a:lstStyle/>
          <a:p>
            <a:r>
              <a:rPr lang="en-US" b="1" dirty="0" smtClean="0">
                <a:latin typeface="Candara" pitchFamily="34" charset="0"/>
              </a:rPr>
              <a:t>REQUIRED</a:t>
            </a:r>
            <a:endParaRPr lang="en-US" b="1" dirty="0">
              <a:latin typeface="Candara" pitchFamily="34" charset="0"/>
            </a:endParaRPr>
          </a:p>
        </p:txBody>
      </p:sp>
      <p:sp>
        <p:nvSpPr>
          <p:cNvPr id="10" name="object 6"/>
          <p:cNvSpPr txBox="1"/>
          <p:nvPr/>
        </p:nvSpPr>
        <p:spPr>
          <a:xfrm>
            <a:off x="1221740" y="5786120"/>
            <a:ext cx="1216660" cy="276999"/>
          </a:xfrm>
          <a:prstGeom prst="rect">
            <a:avLst/>
          </a:prstGeom>
        </p:spPr>
        <p:txBody>
          <a:bodyPr vert="horz" wrap="square" lIns="0" tIns="0" rIns="0" bIns="0" rtlCol="0">
            <a:spAutoFit/>
          </a:bodyPr>
          <a:lstStyle/>
          <a:p>
            <a:pPr marL="12700">
              <a:lnSpc>
                <a:spcPct val="100000"/>
              </a:lnSpc>
            </a:pPr>
            <a:r>
              <a:rPr b="1" dirty="0">
                <a:latin typeface="Candara" pitchFamily="34" charset="0"/>
                <a:cs typeface="Arial"/>
              </a:rPr>
              <a:t>ELECTIVES</a:t>
            </a:r>
            <a:endParaRPr dirty="0">
              <a:latin typeface="Candara" pitchFamily="34" charset="0"/>
              <a:cs typeface="Arial"/>
            </a:endParaRPr>
          </a:p>
        </p:txBody>
      </p:sp>
      <p:sp>
        <p:nvSpPr>
          <p:cNvPr id="11" name="object 7"/>
          <p:cNvSpPr txBox="1"/>
          <p:nvPr/>
        </p:nvSpPr>
        <p:spPr>
          <a:xfrm>
            <a:off x="5946140" y="5786120"/>
            <a:ext cx="1053465" cy="246221"/>
          </a:xfrm>
          <a:prstGeom prst="rect">
            <a:avLst/>
          </a:prstGeom>
        </p:spPr>
        <p:txBody>
          <a:bodyPr vert="horz" wrap="square" lIns="0" tIns="0" rIns="0" bIns="0" rtlCol="0">
            <a:spAutoFit/>
          </a:bodyPr>
          <a:lstStyle/>
          <a:p>
            <a:pPr marL="12700">
              <a:lnSpc>
                <a:spcPct val="100000"/>
              </a:lnSpc>
            </a:pPr>
            <a:r>
              <a:rPr sz="1600" b="1" dirty="0">
                <a:latin typeface="Candara" pitchFamily="34" charset="0"/>
                <a:cs typeface="Arial"/>
              </a:rPr>
              <a:t>28</a:t>
            </a:r>
            <a:r>
              <a:rPr sz="1600" b="1" spc="-100" dirty="0">
                <a:latin typeface="Candara" pitchFamily="34" charset="0"/>
                <a:cs typeface="Arial"/>
              </a:rPr>
              <a:t> </a:t>
            </a:r>
            <a:r>
              <a:rPr sz="1600" b="1" dirty="0">
                <a:latin typeface="Candara" pitchFamily="34" charset="0"/>
                <a:cs typeface="Arial"/>
              </a:rPr>
              <a:t>CREDITS</a:t>
            </a:r>
            <a:endParaRPr sz="1600" dirty="0">
              <a:latin typeface="Candara" pitchFamily="34" charset="0"/>
              <a:cs typeface="Arial"/>
            </a:endParaRPr>
          </a:p>
        </p:txBody>
      </p:sp>
      <p:sp>
        <p:nvSpPr>
          <p:cNvPr id="12" name="object 7"/>
          <p:cNvSpPr/>
          <p:nvPr/>
        </p:nvSpPr>
        <p:spPr>
          <a:xfrm>
            <a:off x="6631555" y="3581400"/>
            <a:ext cx="1725612" cy="1728787"/>
          </a:xfrm>
          <a:prstGeom prst="rect">
            <a:avLst/>
          </a:prstGeom>
          <a:blipFill>
            <a:blip r:embed="rId2" cstate="print"/>
            <a:stretch>
              <a:fillRect/>
            </a:stretch>
          </a:blipFill>
        </p:spPr>
        <p:txBody>
          <a:bodyPr wrap="square" lIns="0" tIns="0" rIns="0" bIns="0" rtlCol="0"/>
          <a:lstStyle/>
          <a:p>
            <a:endParaRPr/>
          </a:p>
        </p:txBody>
      </p:sp>
      <p:pic>
        <p:nvPicPr>
          <p:cNvPr id="13" name="image4.png"/>
          <p:cNvPicPr/>
          <p:nvPr/>
        </p:nvPicPr>
        <p:blipFill>
          <a:blip r:embed="rId3">
            <a:alphaModFix amt="30000"/>
            <a:extLst/>
          </a:blip>
          <a:stretch>
            <a:fillRect/>
          </a:stretch>
        </p:blipFill>
        <p:spPr>
          <a:xfrm>
            <a:off x="-127977" y="4972050"/>
            <a:ext cx="2496527" cy="1943100"/>
          </a:xfrm>
          <a:prstGeom prst="rect">
            <a:avLst/>
          </a:prstGeom>
          <a:ln w="12700">
            <a:miter lim="400000"/>
          </a:ln>
        </p:spPr>
      </p:pic>
    </p:spTree>
    <p:extLst>
      <p:ext uri="{BB962C8B-B14F-4D97-AF65-F5344CB8AC3E}">
        <p14:creationId xmlns:p14="http://schemas.microsoft.com/office/powerpoint/2010/main" val="3031243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7875" y="533400"/>
            <a:ext cx="7832725" cy="646331"/>
          </a:xfrm>
          <a:prstGeom prst="rect">
            <a:avLst/>
          </a:prstGeom>
          <a:noFill/>
        </p:spPr>
        <p:txBody>
          <a:bodyPr wrap="square" rtlCol="0">
            <a:spAutoFit/>
          </a:bodyPr>
          <a:lstStyle/>
          <a:p>
            <a:r>
              <a:rPr lang="en-US" sz="3600" b="1" dirty="0" smtClean="0">
                <a:latin typeface="Candara" pitchFamily="34" charset="0"/>
              </a:rPr>
              <a:t>Dogwood Graduation Requirements </a:t>
            </a:r>
            <a:endParaRPr lang="en-US" sz="3600" b="1" dirty="0">
              <a:latin typeface="Candara" pitchFamily="34" charset="0"/>
            </a:endParaRPr>
          </a:p>
        </p:txBody>
      </p:sp>
      <p:sp>
        <p:nvSpPr>
          <p:cNvPr id="6" name="object 5"/>
          <p:cNvSpPr txBox="1"/>
          <p:nvPr/>
        </p:nvSpPr>
        <p:spPr>
          <a:xfrm>
            <a:off x="2173274" y="1292860"/>
            <a:ext cx="5903926" cy="4375300"/>
          </a:xfrm>
          <a:prstGeom prst="rect">
            <a:avLst/>
          </a:prstGeom>
        </p:spPr>
        <p:txBody>
          <a:bodyPr vert="horz" wrap="square" lIns="0" tIns="0" rIns="0" bIns="0" rtlCol="0">
            <a:spAutoFit/>
          </a:bodyPr>
          <a:lstStyle/>
          <a:p>
            <a:pPr marL="12700" marR="332740" algn="ctr">
              <a:lnSpc>
                <a:spcPts val="2100"/>
              </a:lnSpc>
            </a:pPr>
            <a:r>
              <a:rPr sz="1800" b="1" dirty="0">
                <a:latin typeface="Candara" pitchFamily="34" charset="0"/>
                <a:cs typeface="Arial"/>
              </a:rPr>
              <a:t>Students must earn a minimum of 80</a:t>
            </a:r>
            <a:r>
              <a:rPr sz="1800" b="1" spc="-110" dirty="0">
                <a:latin typeface="Candara" pitchFamily="34" charset="0"/>
                <a:cs typeface="Arial"/>
              </a:rPr>
              <a:t> </a:t>
            </a:r>
            <a:r>
              <a:rPr sz="1800" b="1" dirty="0">
                <a:latin typeface="Candara" pitchFamily="34" charset="0"/>
                <a:cs typeface="Arial"/>
              </a:rPr>
              <a:t>credits  52 required </a:t>
            </a:r>
            <a:r>
              <a:rPr sz="1800" b="1" dirty="0" smtClean="0">
                <a:latin typeface="Candara" pitchFamily="34" charset="0"/>
                <a:cs typeface="Arial"/>
              </a:rPr>
              <a:t>credits </a:t>
            </a:r>
            <a:r>
              <a:rPr lang="en-US" sz="1800" b="1" dirty="0" smtClean="0">
                <a:latin typeface="Candara" pitchFamily="34" charset="0"/>
                <a:cs typeface="Arial"/>
              </a:rPr>
              <a:t>+ </a:t>
            </a:r>
            <a:r>
              <a:rPr sz="1800" b="1" dirty="0" smtClean="0">
                <a:latin typeface="Candara" pitchFamily="34" charset="0"/>
                <a:cs typeface="Arial"/>
              </a:rPr>
              <a:t>28 </a:t>
            </a:r>
            <a:r>
              <a:rPr sz="1800" b="1" dirty="0">
                <a:latin typeface="Candara" pitchFamily="34" charset="0"/>
                <a:cs typeface="Arial"/>
              </a:rPr>
              <a:t>elective</a:t>
            </a:r>
            <a:r>
              <a:rPr sz="1800" b="1" spc="-105" dirty="0">
                <a:latin typeface="Candara" pitchFamily="34" charset="0"/>
                <a:cs typeface="Arial"/>
              </a:rPr>
              <a:t> </a:t>
            </a:r>
            <a:r>
              <a:rPr sz="1800" b="1" dirty="0" smtClean="0">
                <a:latin typeface="Candara" pitchFamily="34" charset="0"/>
                <a:cs typeface="Arial"/>
              </a:rPr>
              <a:t>credits</a:t>
            </a:r>
            <a:endParaRPr sz="1800" b="1" dirty="0">
              <a:latin typeface="Candara" pitchFamily="34" charset="0"/>
              <a:cs typeface="Arial"/>
            </a:endParaRPr>
          </a:p>
          <a:p>
            <a:pPr marR="320040" algn="ctr">
              <a:lnSpc>
                <a:spcPts val="2140"/>
              </a:lnSpc>
            </a:pPr>
            <a:r>
              <a:rPr sz="1800" b="1" dirty="0">
                <a:latin typeface="Candara" pitchFamily="34" charset="0"/>
                <a:cs typeface="Arial"/>
              </a:rPr>
              <a:t>Each course earns 4</a:t>
            </a:r>
            <a:r>
              <a:rPr sz="1800" b="1" spc="-100" dirty="0">
                <a:latin typeface="Candara" pitchFamily="34" charset="0"/>
                <a:cs typeface="Arial"/>
              </a:rPr>
              <a:t> </a:t>
            </a:r>
            <a:r>
              <a:rPr sz="1800" b="1" dirty="0" smtClean="0">
                <a:latin typeface="Candara" pitchFamily="34" charset="0"/>
                <a:cs typeface="Arial"/>
              </a:rPr>
              <a:t>credits</a:t>
            </a:r>
            <a:endParaRPr sz="1800" b="1" dirty="0">
              <a:latin typeface="Candara" pitchFamily="34" charset="0"/>
              <a:cs typeface="Times New Roman"/>
            </a:endParaRPr>
          </a:p>
          <a:p>
            <a:pPr>
              <a:lnSpc>
                <a:spcPct val="100000"/>
              </a:lnSpc>
              <a:spcBef>
                <a:spcPts val="30"/>
              </a:spcBef>
            </a:pPr>
            <a:endParaRPr lang="en-US" sz="1600" dirty="0" smtClean="0">
              <a:latin typeface="Candara" pitchFamily="34" charset="0"/>
              <a:cs typeface="Times New Roman"/>
            </a:endParaRPr>
          </a:p>
          <a:p>
            <a:pPr>
              <a:lnSpc>
                <a:spcPct val="100000"/>
              </a:lnSpc>
              <a:spcBef>
                <a:spcPts val="30"/>
              </a:spcBef>
            </a:pPr>
            <a:endParaRPr sz="1600" dirty="0">
              <a:latin typeface="Candara" pitchFamily="34" charset="0"/>
              <a:cs typeface="Times New Roman"/>
            </a:endParaRPr>
          </a:p>
          <a:p>
            <a:pPr marL="413385" indent="-285750">
              <a:lnSpc>
                <a:spcPct val="100000"/>
              </a:lnSpc>
              <a:buFont typeface="Wingdings" panose="05000000000000000000" pitchFamily="2" charset="2"/>
              <a:buChar char="§"/>
            </a:pPr>
            <a:r>
              <a:rPr sz="1600" dirty="0" smtClean="0">
                <a:latin typeface="Candara" pitchFamily="34" charset="0"/>
                <a:cs typeface="Arial"/>
              </a:rPr>
              <a:t>English</a:t>
            </a:r>
            <a:r>
              <a:rPr sz="1600" spc="-105" dirty="0" smtClean="0">
                <a:latin typeface="Candara" pitchFamily="34" charset="0"/>
                <a:cs typeface="Arial"/>
              </a:rPr>
              <a:t> </a:t>
            </a:r>
            <a:r>
              <a:rPr sz="1600" dirty="0">
                <a:latin typeface="Candara" pitchFamily="34" charset="0"/>
                <a:cs typeface="Arial"/>
              </a:rPr>
              <a:t>10</a:t>
            </a:r>
          </a:p>
          <a:p>
            <a:pPr marL="413385" indent="-285750">
              <a:lnSpc>
                <a:spcPct val="100000"/>
              </a:lnSpc>
              <a:spcBef>
                <a:spcPts val="140"/>
              </a:spcBef>
              <a:buFont typeface="Wingdings" panose="05000000000000000000" pitchFamily="2" charset="2"/>
              <a:buChar char="§"/>
            </a:pPr>
            <a:r>
              <a:rPr sz="1600" dirty="0">
                <a:latin typeface="Candara" pitchFamily="34" charset="0"/>
                <a:cs typeface="Arial"/>
              </a:rPr>
              <a:t>English </a:t>
            </a:r>
            <a:r>
              <a:rPr sz="1600" spc="-50" dirty="0">
                <a:latin typeface="Candara" pitchFamily="34" charset="0"/>
                <a:cs typeface="Arial"/>
              </a:rPr>
              <a:t>11 </a:t>
            </a:r>
            <a:r>
              <a:rPr sz="1600" dirty="0">
                <a:latin typeface="Candara" pitchFamily="34" charset="0"/>
                <a:cs typeface="Arial"/>
              </a:rPr>
              <a:t>or Communications</a:t>
            </a:r>
            <a:r>
              <a:rPr sz="1600" spc="-55" dirty="0">
                <a:latin typeface="Candara" pitchFamily="34" charset="0"/>
                <a:cs typeface="Arial"/>
              </a:rPr>
              <a:t> </a:t>
            </a:r>
            <a:r>
              <a:rPr sz="1600" spc="-50" dirty="0">
                <a:latin typeface="Candara" pitchFamily="34" charset="0"/>
                <a:cs typeface="Arial"/>
              </a:rPr>
              <a:t>11</a:t>
            </a:r>
            <a:endParaRPr sz="1600" dirty="0">
              <a:latin typeface="Candara" pitchFamily="34" charset="0"/>
              <a:cs typeface="Arial"/>
            </a:endParaRPr>
          </a:p>
          <a:p>
            <a:pPr marL="413385" indent="-285750">
              <a:lnSpc>
                <a:spcPts val="2130"/>
              </a:lnSpc>
              <a:spcBef>
                <a:spcPts val="40"/>
              </a:spcBef>
              <a:buFont typeface="Wingdings" panose="05000000000000000000" pitchFamily="2" charset="2"/>
              <a:buChar char="§"/>
            </a:pPr>
            <a:r>
              <a:rPr sz="1600" dirty="0" smtClean="0">
                <a:latin typeface="Candara" pitchFamily="34" charset="0"/>
                <a:cs typeface="Arial"/>
              </a:rPr>
              <a:t>English </a:t>
            </a:r>
            <a:r>
              <a:rPr sz="1600" dirty="0">
                <a:latin typeface="Candara" pitchFamily="34" charset="0"/>
                <a:cs typeface="Arial"/>
              </a:rPr>
              <a:t>12 or Communications</a:t>
            </a:r>
            <a:r>
              <a:rPr sz="1600" spc="-105" dirty="0">
                <a:latin typeface="Candara" pitchFamily="34" charset="0"/>
                <a:cs typeface="Arial"/>
              </a:rPr>
              <a:t> </a:t>
            </a:r>
            <a:r>
              <a:rPr sz="1600" dirty="0">
                <a:latin typeface="Candara" pitchFamily="34" charset="0"/>
                <a:cs typeface="Arial"/>
              </a:rPr>
              <a:t>12</a:t>
            </a:r>
          </a:p>
          <a:p>
            <a:pPr marL="413385" indent="-285750">
              <a:lnSpc>
                <a:spcPts val="1650"/>
              </a:lnSpc>
              <a:buFont typeface="Wingdings" panose="05000000000000000000" pitchFamily="2" charset="2"/>
              <a:buChar char="§"/>
            </a:pPr>
            <a:r>
              <a:rPr sz="1600" dirty="0">
                <a:latin typeface="Candara" pitchFamily="34" charset="0"/>
                <a:cs typeface="Arial"/>
              </a:rPr>
              <a:t>Social Studies</a:t>
            </a:r>
            <a:r>
              <a:rPr sz="1600" spc="-100" dirty="0">
                <a:latin typeface="Candara" pitchFamily="34" charset="0"/>
                <a:cs typeface="Arial"/>
              </a:rPr>
              <a:t> </a:t>
            </a:r>
            <a:r>
              <a:rPr sz="1600" dirty="0">
                <a:latin typeface="Candara" pitchFamily="34" charset="0"/>
                <a:cs typeface="Arial"/>
              </a:rPr>
              <a:t>10</a:t>
            </a:r>
          </a:p>
          <a:p>
            <a:pPr marL="413385" marR="888365" indent="-285750">
              <a:lnSpc>
                <a:spcPct val="101200"/>
              </a:lnSpc>
              <a:buFont typeface="Wingdings" panose="05000000000000000000" pitchFamily="2" charset="2"/>
              <a:buChar char="§"/>
            </a:pPr>
            <a:r>
              <a:rPr sz="1600" dirty="0">
                <a:latin typeface="Candara" pitchFamily="34" charset="0"/>
                <a:cs typeface="Arial"/>
              </a:rPr>
              <a:t>Social Studies </a:t>
            </a:r>
            <a:r>
              <a:rPr sz="1600" spc="-55" dirty="0">
                <a:latin typeface="Candara" pitchFamily="34" charset="0"/>
                <a:cs typeface="Arial"/>
              </a:rPr>
              <a:t>11 </a:t>
            </a:r>
            <a:r>
              <a:rPr sz="1600" dirty="0">
                <a:latin typeface="Candara" pitchFamily="34" charset="0"/>
                <a:cs typeface="Arial"/>
              </a:rPr>
              <a:t>or </a:t>
            </a:r>
            <a:r>
              <a:rPr sz="1600" dirty="0" smtClean="0">
                <a:latin typeface="Candara" pitchFamily="34" charset="0"/>
                <a:cs typeface="Arial"/>
              </a:rPr>
              <a:t>12  </a:t>
            </a:r>
            <a:endParaRPr lang="en-CA" sz="1600" dirty="0" smtClean="0">
              <a:latin typeface="Candara" pitchFamily="34" charset="0"/>
              <a:cs typeface="Arial"/>
            </a:endParaRPr>
          </a:p>
          <a:p>
            <a:pPr marL="413385" marR="888365" indent="-285750">
              <a:lnSpc>
                <a:spcPct val="101200"/>
              </a:lnSpc>
              <a:buFont typeface="Wingdings" panose="05000000000000000000" pitchFamily="2" charset="2"/>
              <a:buChar char="§"/>
            </a:pPr>
            <a:r>
              <a:rPr sz="1600" dirty="0" smtClean="0">
                <a:latin typeface="Candara" pitchFamily="34" charset="0"/>
                <a:cs typeface="Arial"/>
              </a:rPr>
              <a:t>Science</a:t>
            </a:r>
            <a:r>
              <a:rPr sz="1600" spc="-100" dirty="0" smtClean="0">
                <a:latin typeface="Candara" pitchFamily="34" charset="0"/>
                <a:cs typeface="Arial"/>
              </a:rPr>
              <a:t> </a:t>
            </a:r>
            <a:r>
              <a:rPr sz="1600" dirty="0">
                <a:latin typeface="Candara" pitchFamily="34" charset="0"/>
                <a:cs typeface="Arial"/>
              </a:rPr>
              <a:t>10</a:t>
            </a:r>
          </a:p>
          <a:p>
            <a:pPr marL="403860" indent="-285750">
              <a:lnSpc>
                <a:spcPts val="1639"/>
              </a:lnSpc>
              <a:spcBef>
                <a:spcPts val="20"/>
              </a:spcBef>
              <a:buFont typeface="Wingdings" panose="05000000000000000000" pitchFamily="2" charset="2"/>
              <a:buChar char="§"/>
            </a:pPr>
            <a:r>
              <a:rPr sz="1600" dirty="0">
                <a:latin typeface="Candara" pitchFamily="34" charset="0"/>
                <a:cs typeface="Arial"/>
              </a:rPr>
              <a:t>A Science </a:t>
            </a:r>
            <a:r>
              <a:rPr sz="1600" spc="-55" dirty="0">
                <a:latin typeface="Candara" pitchFamily="34" charset="0"/>
                <a:cs typeface="Arial"/>
              </a:rPr>
              <a:t>11 </a:t>
            </a:r>
            <a:r>
              <a:rPr sz="1600" dirty="0">
                <a:latin typeface="Candara" pitchFamily="34" charset="0"/>
                <a:cs typeface="Arial"/>
              </a:rPr>
              <a:t>or</a:t>
            </a:r>
            <a:r>
              <a:rPr sz="1600" spc="-120" dirty="0">
                <a:latin typeface="Candara" pitchFamily="34" charset="0"/>
                <a:cs typeface="Arial"/>
              </a:rPr>
              <a:t> </a:t>
            </a:r>
            <a:r>
              <a:rPr sz="1600" dirty="0">
                <a:latin typeface="Candara" pitchFamily="34" charset="0"/>
                <a:cs typeface="Arial"/>
              </a:rPr>
              <a:t>12</a:t>
            </a:r>
          </a:p>
          <a:p>
            <a:pPr marL="403860" indent="-285750">
              <a:lnSpc>
                <a:spcPts val="1639"/>
              </a:lnSpc>
              <a:buFont typeface="Wingdings" panose="05000000000000000000" pitchFamily="2" charset="2"/>
              <a:buChar char="§"/>
            </a:pPr>
            <a:r>
              <a:rPr sz="1600" b="1" dirty="0">
                <a:solidFill>
                  <a:srgbClr val="C00000"/>
                </a:solidFill>
                <a:latin typeface="Candara" pitchFamily="34" charset="0"/>
                <a:cs typeface="Arial"/>
              </a:rPr>
              <a:t>A Mathematics</a:t>
            </a:r>
            <a:r>
              <a:rPr sz="1600" b="1" spc="-180" dirty="0">
                <a:solidFill>
                  <a:srgbClr val="C00000"/>
                </a:solidFill>
                <a:latin typeface="Candara" pitchFamily="34" charset="0"/>
                <a:cs typeface="Arial"/>
              </a:rPr>
              <a:t> </a:t>
            </a:r>
            <a:r>
              <a:rPr sz="1600" b="1" dirty="0">
                <a:solidFill>
                  <a:srgbClr val="C00000"/>
                </a:solidFill>
                <a:latin typeface="Candara" pitchFamily="34" charset="0"/>
                <a:cs typeface="Arial"/>
              </a:rPr>
              <a:t>10</a:t>
            </a:r>
          </a:p>
          <a:p>
            <a:pPr marL="403860" indent="-285750">
              <a:lnSpc>
                <a:spcPct val="100000"/>
              </a:lnSpc>
              <a:spcBef>
                <a:spcPts val="20"/>
              </a:spcBef>
              <a:buFont typeface="Wingdings" panose="05000000000000000000" pitchFamily="2" charset="2"/>
              <a:buChar char="§"/>
            </a:pPr>
            <a:r>
              <a:rPr sz="1600" b="1" dirty="0">
                <a:solidFill>
                  <a:srgbClr val="C00000"/>
                </a:solidFill>
                <a:latin typeface="Candara" pitchFamily="34" charset="0"/>
                <a:cs typeface="Arial"/>
              </a:rPr>
              <a:t>A Mathematics </a:t>
            </a:r>
            <a:r>
              <a:rPr sz="1600" b="1" spc="-55" dirty="0">
                <a:solidFill>
                  <a:srgbClr val="C00000"/>
                </a:solidFill>
                <a:latin typeface="Candara" pitchFamily="34" charset="0"/>
                <a:cs typeface="Arial"/>
              </a:rPr>
              <a:t>11 </a:t>
            </a:r>
            <a:r>
              <a:rPr sz="1600" b="1" dirty="0">
                <a:solidFill>
                  <a:srgbClr val="C00000"/>
                </a:solidFill>
                <a:latin typeface="Candara" pitchFamily="34" charset="0"/>
                <a:cs typeface="Arial"/>
              </a:rPr>
              <a:t>or</a:t>
            </a:r>
            <a:r>
              <a:rPr sz="1600" b="1" spc="-120" dirty="0">
                <a:solidFill>
                  <a:srgbClr val="C00000"/>
                </a:solidFill>
                <a:latin typeface="Candara" pitchFamily="34" charset="0"/>
                <a:cs typeface="Arial"/>
              </a:rPr>
              <a:t> </a:t>
            </a:r>
            <a:r>
              <a:rPr sz="1600" b="1" dirty="0" smtClean="0">
                <a:solidFill>
                  <a:srgbClr val="C00000"/>
                </a:solidFill>
                <a:latin typeface="Candara" pitchFamily="34" charset="0"/>
                <a:cs typeface="Arial"/>
              </a:rPr>
              <a:t>12</a:t>
            </a:r>
            <a:endParaRPr lang="en-CA" sz="1600" b="1" dirty="0">
              <a:solidFill>
                <a:srgbClr val="C00000"/>
              </a:solidFill>
              <a:latin typeface="Candara" pitchFamily="34" charset="0"/>
              <a:cs typeface="Arial"/>
            </a:endParaRPr>
          </a:p>
          <a:p>
            <a:pPr marL="403860" indent="-285750">
              <a:spcBef>
                <a:spcPts val="20"/>
              </a:spcBef>
              <a:buFont typeface="Wingdings" panose="05000000000000000000" pitchFamily="2" charset="2"/>
              <a:buChar char="§"/>
            </a:pPr>
            <a:r>
              <a:rPr lang="en-CA" sz="1600" dirty="0" smtClean="0">
                <a:latin typeface="Candara" pitchFamily="34" charset="0"/>
                <a:cs typeface="Arial"/>
              </a:rPr>
              <a:t>Career Life Ed</a:t>
            </a:r>
            <a:r>
              <a:rPr lang="en-CA" sz="1600" spc="-100" dirty="0" smtClean="0">
                <a:latin typeface="Candara" pitchFamily="34" charset="0"/>
                <a:cs typeface="Arial"/>
              </a:rPr>
              <a:t> </a:t>
            </a:r>
            <a:r>
              <a:rPr lang="en-CA" sz="1600" dirty="0" smtClean="0">
                <a:latin typeface="Candara" pitchFamily="34" charset="0"/>
                <a:cs typeface="Arial"/>
              </a:rPr>
              <a:t>10 (formerly Planning 10)</a:t>
            </a:r>
            <a:endParaRPr sz="1600" b="1" dirty="0" smtClean="0">
              <a:solidFill>
                <a:srgbClr val="C00000"/>
              </a:solidFill>
              <a:latin typeface="Candara" pitchFamily="34" charset="0"/>
              <a:cs typeface="Arial"/>
            </a:endParaRPr>
          </a:p>
          <a:p>
            <a:pPr marL="413385" indent="-285750">
              <a:lnSpc>
                <a:spcPct val="100000"/>
              </a:lnSpc>
              <a:spcBef>
                <a:spcPts val="20"/>
              </a:spcBef>
              <a:buFont typeface="Wingdings" panose="05000000000000000000" pitchFamily="2" charset="2"/>
              <a:buChar char="§"/>
            </a:pPr>
            <a:r>
              <a:rPr sz="1600" dirty="0" smtClean="0">
                <a:latin typeface="Candara" pitchFamily="34" charset="0"/>
                <a:cs typeface="Arial"/>
              </a:rPr>
              <a:t>Physical </a:t>
            </a:r>
            <a:r>
              <a:rPr sz="1600" dirty="0">
                <a:latin typeface="Candara" pitchFamily="34" charset="0"/>
                <a:cs typeface="Arial"/>
              </a:rPr>
              <a:t>Education</a:t>
            </a:r>
            <a:r>
              <a:rPr sz="1600" spc="-100" dirty="0">
                <a:latin typeface="Candara" pitchFamily="34" charset="0"/>
                <a:cs typeface="Arial"/>
              </a:rPr>
              <a:t> </a:t>
            </a:r>
            <a:r>
              <a:rPr sz="1600" dirty="0">
                <a:latin typeface="Candara" pitchFamily="34" charset="0"/>
                <a:cs typeface="Arial"/>
              </a:rPr>
              <a:t>10</a:t>
            </a:r>
          </a:p>
          <a:p>
            <a:pPr marL="403225" marR="1727835" indent="-285750">
              <a:lnSpc>
                <a:spcPts val="1600"/>
              </a:lnSpc>
              <a:spcBef>
                <a:spcPts val="140"/>
              </a:spcBef>
              <a:buFont typeface="Wingdings" panose="05000000000000000000" pitchFamily="2" charset="2"/>
              <a:buChar char="§"/>
            </a:pPr>
            <a:r>
              <a:rPr sz="1600" dirty="0">
                <a:latin typeface="Candara" pitchFamily="34" charset="0"/>
                <a:cs typeface="Arial"/>
              </a:rPr>
              <a:t>A Fine Art or</a:t>
            </a:r>
            <a:r>
              <a:rPr sz="1600" spc="-285" dirty="0">
                <a:latin typeface="Candara" pitchFamily="34" charset="0"/>
                <a:cs typeface="Arial"/>
              </a:rPr>
              <a:t> </a:t>
            </a:r>
            <a:r>
              <a:rPr sz="1600" dirty="0">
                <a:latin typeface="Candara" pitchFamily="34" charset="0"/>
                <a:cs typeface="Arial"/>
              </a:rPr>
              <a:t>Applied Skill 10, </a:t>
            </a:r>
            <a:r>
              <a:rPr sz="1600" spc="-55" dirty="0">
                <a:latin typeface="Candara" pitchFamily="34" charset="0"/>
                <a:cs typeface="Arial"/>
              </a:rPr>
              <a:t>11 </a:t>
            </a:r>
            <a:r>
              <a:rPr sz="1600" dirty="0">
                <a:latin typeface="Candara" pitchFamily="34" charset="0"/>
                <a:cs typeface="Arial"/>
              </a:rPr>
              <a:t>or 12  </a:t>
            </a:r>
            <a:endParaRPr lang="en-CA" sz="1600" dirty="0" smtClean="0">
              <a:latin typeface="Candara" pitchFamily="34" charset="0"/>
              <a:cs typeface="Arial"/>
            </a:endParaRPr>
          </a:p>
          <a:p>
            <a:pPr marL="413385" indent="-285750">
              <a:lnSpc>
                <a:spcPts val="1660"/>
              </a:lnSpc>
              <a:buFont typeface="Wingdings" panose="05000000000000000000" pitchFamily="2" charset="2"/>
              <a:buChar char="§"/>
              <a:tabLst>
                <a:tab pos="3785235" algn="l"/>
              </a:tabLst>
            </a:pPr>
            <a:r>
              <a:rPr sz="1600" dirty="0" smtClean="0">
                <a:latin typeface="Candara" pitchFamily="34" charset="0"/>
                <a:cs typeface="Arial"/>
              </a:rPr>
              <a:t>Graduation  </a:t>
            </a:r>
            <a:r>
              <a:rPr sz="1600" spc="15" dirty="0" smtClean="0">
                <a:latin typeface="Candara" pitchFamily="34" charset="0"/>
                <a:cs typeface="Arial"/>
              </a:rPr>
              <a:t> </a:t>
            </a:r>
            <a:r>
              <a:rPr sz="1600" spc="-5" dirty="0" smtClean="0">
                <a:latin typeface="Candara" pitchFamily="34" charset="0"/>
                <a:cs typeface="Arial"/>
              </a:rPr>
              <a:t>Transitions</a:t>
            </a:r>
            <a:r>
              <a:rPr lang="en-CA" sz="1600" spc="-5" dirty="0" smtClean="0">
                <a:latin typeface="Candara" pitchFamily="34" charset="0"/>
                <a:cs typeface="Arial"/>
              </a:rPr>
              <a:t> / Careers</a:t>
            </a:r>
            <a:r>
              <a:rPr sz="1600" spc="-5" dirty="0" smtClean="0">
                <a:latin typeface="Candara" pitchFamily="34" charset="0"/>
                <a:cs typeface="Arial"/>
              </a:rPr>
              <a:t>	</a:t>
            </a:r>
            <a:r>
              <a:rPr sz="1600" b="1" dirty="0" smtClean="0">
                <a:latin typeface="Candara" pitchFamily="34" charset="0"/>
                <a:cs typeface="Arial"/>
              </a:rPr>
              <a:t>52</a:t>
            </a:r>
            <a:r>
              <a:rPr sz="1600" b="1" spc="-100" dirty="0" smtClean="0">
                <a:latin typeface="Candara" pitchFamily="34" charset="0"/>
                <a:cs typeface="Arial"/>
              </a:rPr>
              <a:t> </a:t>
            </a:r>
            <a:r>
              <a:rPr sz="1600" b="1" dirty="0" smtClean="0">
                <a:latin typeface="Candara" pitchFamily="34" charset="0"/>
                <a:cs typeface="Arial"/>
              </a:rPr>
              <a:t>CREDITS</a:t>
            </a:r>
            <a:endParaRPr sz="1600" dirty="0">
              <a:latin typeface="Candara" pitchFamily="34" charset="0"/>
              <a:cs typeface="Arial"/>
            </a:endParaRPr>
          </a:p>
        </p:txBody>
      </p:sp>
      <p:sp>
        <p:nvSpPr>
          <p:cNvPr id="9" name="TextBox 8"/>
          <p:cNvSpPr txBox="1"/>
          <p:nvPr/>
        </p:nvSpPr>
        <p:spPr>
          <a:xfrm>
            <a:off x="1132370" y="2209800"/>
            <a:ext cx="1395399" cy="381000"/>
          </a:xfrm>
          <a:prstGeom prst="rect">
            <a:avLst/>
          </a:prstGeom>
          <a:noFill/>
        </p:spPr>
        <p:txBody>
          <a:bodyPr wrap="square" rtlCol="0">
            <a:spAutoFit/>
          </a:bodyPr>
          <a:lstStyle/>
          <a:p>
            <a:r>
              <a:rPr lang="en-US" b="1" dirty="0" smtClean="0">
                <a:latin typeface="Candara" pitchFamily="34" charset="0"/>
              </a:rPr>
              <a:t>REQUIRED</a:t>
            </a:r>
            <a:endParaRPr lang="en-US" b="1" dirty="0">
              <a:latin typeface="Candara" pitchFamily="34" charset="0"/>
            </a:endParaRPr>
          </a:p>
        </p:txBody>
      </p:sp>
      <p:sp>
        <p:nvSpPr>
          <p:cNvPr id="10" name="object 6"/>
          <p:cNvSpPr txBox="1"/>
          <p:nvPr/>
        </p:nvSpPr>
        <p:spPr>
          <a:xfrm>
            <a:off x="1221740" y="5786120"/>
            <a:ext cx="1216660" cy="276999"/>
          </a:xfrm>
          <a:prstGeom prst="rect">
            <a:avLst/>
          </a:prstGeom>
        </p:spPr>
        <p:txBody>
          <a:bodyPr vert="horz" wrap="square" lIns="0" tIns="0" rIns="0" bIns="0" rtlCol="0">
            <a:spAutoFit/>
          </a:bodyPr>
          <a:lstStyle/>
          <a:p>
            <a:pPr marL="12700">
              <a:lnSpc>
                <a:spcPct val="100000"/>
              </a:lnSpc>
            </a:pPr>
            <a:r>
              <a:rPr b="1" dirty="0">
                <a:latin typeface="Candara" pitchFamily="34" charset="0"/>
                <a:cs typeface="Arial"/>
              </a:rPr>
              <a:t>ELECTIVES</a:t>
            </a:r>
            <a:endParaRPr dirty="0">
              <a:latin typeface="Candara" pitchFamily="34" charset="0"/>
              <a:cs typeface="Arial"/>
            </a:endParaRPr>
          </a:p>
        </p:txBody>
      </p:sp>
      <p:sp>
        <p:nvSpPr>
          <p:cNvPr id="11" name="object 7"/>
          <p:cNvSpPr txBox="1"/>
          <p:nvPr/>
        </p:nvSpPr>
        <p:spPr>
          <a:xfrm>
            <a:off x="5946140" y="5786120"/>
            <a:ext cx="1053465" cy="246221"/>
          </a:xfrm>
          <a:prstGeom prst="rect">
            <a:avLst/>
          </a:prstGeom>
        </p:spPr>
        <p:txBody>
          <a:bodyPr vert="horz" wrap="square" lIns="0" tIns="0" rIns="0" bIns="0" rtlCol="0">
            <a:spAutoFit/>
          </a:bodyPr>
          <a:lstStyle/>
          <a:p>
            <a:pPr marL="12700">
              <a:lnSpc>
                <a:spcPct val="100000"/>
              </a:lnSpc>
            </a:pPr>
            <a:r>
              <a:rPr sz="1600" b="1" dirty="0">
                <a:latin typeface="Candara" pitchFamily="34" charset="0"/>
                <a:cs typeface="Arial"/>
              </a:rPr>
              <a:t>28</a:t>
            </a:r>
            <a:r>
              <a:rPr sz="1600" b="1" spc="-100" dirty="0">
                <a:latin typeface="Candara" pitchFamily="34" charset="0"/>
                <a:cs typeface="Arial"/>
              </a:rPr>
              <a:t> </a:t>
            </a:r>
            <a:r>
              <a:rPr sz="1600" b="1" dirty="0">
                <a:latin typeface="Candara" pitchFamily="34" charset="0"/>
                <a:cs typeface="Arial"/>
              </a:rPr>
              <a:t>CREDITS</a:t>
            </a:r>
            <a:endParaRPr sz="1600" dirty="0">
              <a:latin typeface="Candara" pitchFamily="34" charset="0"/>
              <a:cs typeface="Arial"/>
            </a:endParaRPr>
          </a:p>
        </p:txBody>
      </p:sp>
      <p:sp>
        <p:nvSpPr>
          <p:cNvPr id="12" name="object 7"/>
          <p:cNvSpPr/>
          <p:nvPr/>
        </p:nvSpPr>
        <p:spPr>
          <a:xfrm>
            <a:off x="6631555" y="3581400"/>
            <a:ext cx="1725612" cy="1728787"/>
          </a:xfrm>
          <a:prstGeom prst="rect">
            <a:avLst/>
          </a:prstGeom>
          <a:blipFill>
            <a:blip r:embed="rId2" cstate="print"/>
            <a:stretch>
              <a:fillRect/>
            </a:stretch>
          </a:blipFill>
        </p:spPr>
        <p:txBody>
          <a:bodyPr wrap="square" lIns="0" tIns="0" rIns="0" bIns="0" rtlCol="0"/>
          <a:lstStyle/>
          <a:p>
            <a:endParaRPr/>
          </a:p>
        </p:txBody>
      </p:sp>
      <p:pic>
        <p:nvPicPr>
          <p:cNvPr id="13" name="image4.png"/>
          <p:cNvPicPr/>
          <p:nvPr/>
        </p:nvPicPr>
        <p:blipFill>
          <a:blip r:embed="rId3">
            <a:alphaModFix amt="30000"/>
            <a:extLst/>
          </a:blip>
          <a:stretch>
            <a:fillRect/>
          </a:stretch>
        </p:blipFill>
        <p:spPr>
          <a:xfrm>
            <a:off x="-127977" y="4972050"/>
            <a:ext cx="2496527" cy="1943100"/>
          </a:xfrm>
          <a:prstGeom prst="rect">
            <a:avLst/>
          </a:prstGeom>
          <a:ln w="12700">
            <a:miter lim="400000"/>
          </a:ln>
        </p:spPr>
      </p:pic>
    </p:spTree>
    <p:extLst>
      <p:ext uri="{BB962C8B-B14F-4D97-AF65-F5344CB8AC3E}">
        <p14:creationId xmlns:p14="http://schemas.microsoft.com/office/powerpoint/2010/main" val="1103432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7875" y="533400"/>
            <a:ext cx="7832725" cy="646331"/>
          </a:xfrm>
          <a:prstGeom prst="rect">
            <a:avLst/>
          </a:prstGeom>
          <a:noFill/>
        </p:spPr>
        <p:txBody>
          <a:bodyPr wrap="square" rtlCol="0">
            <a:spAutoFit/>
          </a:bodyPr>
          <a:lstStyle/>
          <a:p>
            <a:r>
              <a:rPr lang="en-US" sz="3600" b="1" dirty="0" smtClean="0">
                <a:latin typeface="Candara" pitchFamily="34" charset="0"/>
              </a:rPr>
              <a:t>Dogwood Graduation Requirements </a:t>
            </a:r>
            <a:endParaRPr lang="en-US" sz="3600" b="1" dirty="0">
              <a:latin typeface="Candara" pitchFamily="34" charset="0"/>
            </a:endParaRPr>
          </a:p>
        </p:txBody>
      </p:sp>
      <p:sp>
        <p:nvSpPr>
          <p:cNvPr id="6" name="object 5"/>
          <p:cNvSpPr txBox="1"/>
          <p:nvPr/>
        </p:nvSpPr>
        <p:spPr>
          <a:xfrm>
            <a:off x="2173274" y="1292860"/>
            <a:ext cx="5903926" cy="4375300"/>
          </a:xfrm>
          <a:prstGeom prst="rect">
            <a:avLst/>
          </a:prstGeom>
        </p:spPr>
        <p:txBody>
          <a:bodyPr vert="horz" wrap="square" lIns="0" tIns="0" rIns="0" bIns="0" rtlCol="0">
            <a:spAutoFit/>
          </a:bodyPr>
          <a:lstStyle/>
          <a:p>
            <a:pPr marL="12700" marR="332740" algn="ctr">
              <a:lnSpc>
                <a:spcPts val="2100"/>
              </a:lnSpc>
            </a:pPr>
            <a:r>
              <a:rPr sz="1800" b="1" dirty="0">
                <a:latin typeface="Candara" pitchFamily="34" charset="0"/>
                <a:cs typeface="Arial"/>
              </a:rPr>
              <a:t>Students must earn a minimum of 80</a:t>
            </a:r>
            <a:r>
              <a:rPr sz="1800" b="1" spc="-110" dirty="0">
                <a:latin typeface="Candara" pitchFamily="34" charset="0"/>
                <a:cs typeface="Arial"/>
              </a:rPr>
              <a:t> </a:t>
            </a:r>
            <a:r>
              <a:rPr sz="1800" b="1" dirty="0">
                <a:latin typeface="Candara" pitchFamily="34" charset="0"/>
                <a:cs typeface="Arial"/>
              </a:rPr>
              <a:t>credits  52 required </a:t>
            </a:r>
            <a:r>
              <a:rPr sz="1800" b="1" dirty="0" smtClean="0">
                <a:latin typeface="Candara" pitchFamily="34" charset="0"/>
                <a:cs typeface="Arial"/>
              </a:rPr>
              <a:t>credits </a:t>
            </a:r>
            <a:r>
              <a:rPr lang="en-US" sz="1800" b="1" dirty="0" smtClean="0">
                <a:latin typeface="Candara" pitchFamily="34" charset="0"/>
                <a:cs typeface="Arial"/>
              </a:rPr>
              <a:t>+ </a:t>
            </a:r>
            <a:r>
              <a:rPr sz="1800" b="1" dirty="0" smtClean="0">
                <a:latin typeface="Candara" pitchFamily="34" charset="0"/>
                <a:cs typeface="Arial"/>
              </a:rPr>
              <a:t>28 </a:t>
            </a:r>
            <a:r>
              <a:rPr sz="1800" b="1" dirty="0">
                <a:latin typeface="Candara" pitchFamily="34" charset="0"/>
                <a:cs typeface="Arial"/>
              </a:rPr>
              <a:t>elective</a:t>
            </a:r>
            <a:r>
              <a:rPr sz="1800" b="1" spc="-105" dirty="0">
                <a:latin typeface="Candara" pitchFamily="34" charset="0"/>
                <a:cs typeface="Arial"/>
              </a:rPr>
              <a:t> </a:t>
            </a:r>
            <a:r>
              <a:rPr sz="1800" b="1" dirty="0" smtClean="0">
                <a:latin typeface="Candara" pitchFamily="34" charset="0"/>
                <a:cs typeface="Arial"/>
              </a:rPr>
              <a:t>credits</a:t>
            </a:r>
            <a:endParaRPr sz="1800" b="1" dirty="0">
              <a:latin typeface="Candara" pitchFamily="34" charset="0"/>
              <a:cs typeface="Arial"/>
            </a:endParaRPr>
          </a:p>
          <a:p>
            <a:pPr marR="320040" algn="ctr">
              <a:lnSpc>
                <a:spcPts val="2140"/>
              </a:lnSpc>
            </a:pPr>
            <a:r>
              <a:rPr sz="1800" b="1" dirty="0">
                <a:latin typeface="Candara" pitchFamily="34" charset="0"/>
                <a:cs typeface="Arial"/>
              </a:rPr>
              <a:t>Each course earns 4</a:t>
            </a:r>
            <a:r>
              <a:rPr sz="1800" b="1" spc="-100" dirty="0">
                <a:latin typeface="Candara" pitchFamily="34" charset="0"/>
                <a:cs typeface="Arial"/>
              </a:rPr>
              <a:t> </a:t>
            </a:r>
            <a:r>
              <a:rPr sz="1800" b="1" dirty="0" smtClean="0">
                <a:latin typeface="Candara" pitchFamily="34" charset="0"/>
                <a:cs typeface="Arial"/>
              </a:rPr>
              <a:t>credits</a:t>
            </a:r>
            <a:endParaRPr sz="1800" b="1" dirty="0">
              <a:latin typeface="Candara" pitchFamily="34" charset="0"/>
              <a:cs typeface="Times New Roman"/>
            </a:endParaRPr>
          </a:p>
          <a:p>
            <a:pPr>
              <a:lnSpc>
                <a:spcPct val="100000"/>
              </a:lnSpc>
              <a:spcBef>
                <a:spcPts val="30"/>
              </a:spcBef>
            </a:pPr>
            <a:endParaRPr lang="en-US" sz="1600" dirty="0" smtClean="0">
              <a:latin typeface="Candara" pitchFamily="34" charset="0"/>
              <a:cs typeface="Times New Roman"/>
            </a:endParaRPr>
          </a:p>
          <a:p>
            <a:pPr>
              <a:lnSpc>
                <a:spcPct val="100000"/>
              </a:lnSpc>
              <a:spcBef>
                <a:spcPts val="30"/>
              </a:spcBef>
            </a:pPr>
            <a:endParaRPr sz="1600" dirty="0">
              <a:latin typeface="Candara" pitchFamily="34" charset="0"/>
              <a:cs typeface="Times New Roman"/>
            </a:endParaRPr>
          </a:p>
          <a:p>
            <a:pPr marL="413385" indent="-285750">
              <a:lnSpc>
                <a:spcPct val="100000"/>
              </a:lnSpc>
              <a:buFont typeface="Wingdings" panose="05000000000000000000" pitchFamily="2" charset="2"/>
              <a:buChar char="§"/>
            </a:pPr>
            <a:r>
              <a:rPr sz="1600" dirty="0" smtClean="0">
                <a:latin typeface="Candara" pitchFamily="34" charset="0"/>
                <a:cs typeface="Arial"/>
              </a:rPr>
              <a:t>English</a:t>
            </a:r>
            <a:r>
              <a:rPr sz="1600" spc="-105" dirty="0" smtClean="0">
                <a:latin typeface="Candara" pitchFamily="34" charset="0"/>
                <a:cs typeface="Arial"/>
              </a:rPr>
              <a:t> </a:t>
            </a:r>
            <a:r>
              <a:rPr sz="1600" dirty="0">
                <a:latin typeface="Candara" pitchFamily="34" charset="0"/>
                <a:cs typeface="Arial"/>
              </a:rPr>
              <a:t>10</a:t>
            </a:r>
          </a:p>
          <a:p>
            <a:pPr marL="413385" indent="-285750">
              <a:lnSpc>
                <a:spcPct val="100000"/>
              </a:lnSpc>
              <a:spcBef>
                <a:spcPts val="140"/>
              </a:spcBef>
              <a:buFont typeface="Wingdings" panose="05000000000000000000" pitchFamily="2" charset="2"/>
              <a:buChar char="§"/>
            </a:pPr>
            <a:r>
              <a:rPr sz="1600" dirty="0">
                <a:latin typeface="Candara" pitchFamily="34" charset="0"/>
                <a:cs typeface="Arial"/>
              </a:rPr>
              <a:t>English </a:t>
            </a:r>
            <a:r>
              <a:rPr sz="1600" spc="-50" dirty="0">
                <a:latin typeface="Candara" pitchFamily="34" charset="0"/>
                <a:cs typeface="Arial"/>
              </a:rPr>
              <a:t>11 </a:t>
            </a:r>
            <a:r>
              <a:rPr sz="1600" dirty="0">
                <a:latin typeface="Candara" pitchFamily="34" charset="0"/>
                <a:cs typeface="Arial"/>
              </a:rPr>
              <a:t>or Communications</a:t>
            </a:r>
            <a:r>
              <a:rPr sz="1600" spc="-55" dirty="0">
                <a:latin typeface="Candara" pitchFamily="34" charset="0"/>
                <a:cs typeface="Arial"/>
              </a:rPr>
              <a:t> </a:t>
            </a:r>
            <a:r>
              <a:rPr sz="1600" spc="-50" dirty="0">
                <a:latin typeface="Candara" pitchFamily="34" charset="0"/>
                <a:cs typeface="Arial"/>
              </a:rPr>
              <a:t>11</a:t>
            </a:r>
            <a:endParaRPr sz="1600" dirty="0">
              <a:latin typeface="Candara" pitchFamily="34" charset="0"/>
              <a:cs typeface="Arial"/>
            </a:endParaRPr>
          </a:p>
          <a:p>
            <a:pPr marL="413385" indent="-285750">
              <a:lnSpc>
                <a:spcPts val="2130"/>
              </a:lnSpc>
              <a:spcBef>
                <a:spcPts val="40"/>
              </a:spcBef>
              <a:buFont typeface="Wingdings" panose="05000000000000000000" pitchFamily="2" charset="2"/>
              <a:buChar char="§"/>
            </a:pPr>
            <a:r>
              <a:rPr sz="1600" dirty="0" smtClean="0">
                <a:latin typeface="Candara" pitchFamily="34" charset="0"/>
                <a:cs typeface="Arial"/>
              </a:rPr>
              <a:t>English </a:t>
            </a:r>
            <a:r>
              <a:rPr sz="1600" dirty="0">
                <a:latin typeface="Candara" pitchFamily="34" charset="0"/>
                <a:cs typeface="Arial"/>
              </a:rPr>
              <a:t>12 or Communications</a:t>
            </a:r>
            <a:r>
              <a:rPr sz="1600" spc="-105" dirty="0">
                <a:latin typeface="Candara" pitchFamily="34" charset="0"/>
                <a:cs typeface="Arial"/>
              </a:rPr>
              <a:t> </a:t>
            </a:r>
            <a:r>
              <a:rPr sz="1600" dirty="0">
                <a:latin typeface="Candara" pitchFamily="34" charset="0"/>
                <a:cs typeface="Arial"/>
              </a:rPr>
              <a:t>12</a:t>
            </a:r>
          </a:p>
          <a:p>
            <a:pPr marL="413385" indent="-285750">
              <a:lnSpc>
                <a:spcPts val="1650"/>
              </a:lnSpc>
              <a:buFont typeface="Wingdings" panose="05000000000000000000" pitchFamily="2" charset="2"/>
              <a:buChar char="§"/>
            </a:pPr>
            <a:r>
              <a:rPr sz="1600" dirty="0">
                <a:latin typeface="Candara" pitchFamily="34" charset="0"/>
                <a:cs typeface="Arial"/>
              </a:rPr>
              <a:t>Social Studies</a:t>
            </a:r>
            <a:r>
              <a:rPr sz="1600" spc="-100" dirty="0">
                <a:latin typeface="Candara" pitchFamily="34" charset="0"/>
                <a:cs typeface="Arial"/>
              </a:rPr>
              <a:t> </a:t>
            </a:r>
            <a:r>
              <a:rPr sz="1600" dirty="0">
                <a:latin typeface="Candara" pitchFamily="34" charset="0"/>
                <a:cs typeface="Arial"/>
              </a:rPr>
              <a:t>10</a:t>
            </a:r>
          </a:p>
          <a:p>
            <a:pPr marL="413385" marR="888365" indent="-285750">
              <a:lnSpc>
                <a:spcPct val="101200"/>
              </a:lnSpc>
              <a:buFont typeface="Wingdings" panose="05000000000000000000" pitchFamily="2" charset="2"/>
              <a:buChar char="§"/>
            </a:pPr>
            <a:r>
              <a:rPr sz="1600" dirty="0">
                <a:latin typeface="Candara" pitchFamily="34" charset="0"/>
                <a:cs typeface="Arial"/>
              </a:rPr>
              <a:t>Social Studies </a:t>
            </a:r>
            <a:r>
              <a:rPr sz="1600" spc="-55" dirty="0">
                <a:latin typeface="Candara" pitchFamily="34" charset="0"/>
                <a:cs typeface="Arial"/>
              </a:rPr>
              <a:t>11 </a:t>
            </a:r>
            <a:r>
              <a:rPr sz="1600" dirty="0">
                <a:latin typeface="Candara" pitchFamily="34" charset="0"/>
                <a:cs typeface="Arial"/>
              </a:rPr>
              <a:t>or </a:t>
            </a:r>
            <a:r>
              <a:rPr sz="1600" dirty="0" smtClean="0">
                <a:latin typeface="Candara" pitchFamily="34" charset="0"/>
                <a:cs typeface="Arial"/>
              </a:rPr>
              <a:t>12  </a:t>
            </a:r>
            <a:endParaRPr lang="en-CA" sz="1600" dirty="0" smtClean="0">
              <a:latin typeface="Candara" pitchFamily="34" charset="0"/>
              <a:cs typeface="Arial"/>
            </a:endParaRPr>
          </a:p>
          <a:p>
            <a:pPr marL="413385" marR="888365" indent="-285750">
              <a:lnSpc>
                <a:spcPct val="101200"/>
              </a:lnSpc>
              <a:buFont typeface="Wingdings" panose="05000000000000000000" pitchFamily="2" charset="2"/>
              <a:buChar char="§"/>
            </a:pPr>
            <a:r>
              <a:rPr sz="1600" dirty="0" smtClean="0">
                <a:latin typeface="Candara" pitchFamily="34" charset="0"/>
                <a:cs typeface="Arial"/>
              </a:rPr>
              <a:t>Science</a:t>
            </a:r>
            <a:r>
              <a:rPr sz="1600" spc="-100" dirty="0" smtClean="0">
                <a:latin typeface="Candara" pitchFamily="34" charset="0"/>
                <a:cs typeface="Arial"/>
              </a:rPr>
              <a:t> </a:t>
            </a:r>
            <a:r>
              <a:rPr sz="1600" dirty="0">
                <a:latin typeface="Candara" pitchFamily="34" charset="0"/>
                <a:cs typeface="Arial"/>
              </a:rPr>
              <a:t>10</a:t>
            </a:r>
          </a:p>
          <a:p>
            <a:pPr marL="403860" indent="-285750">
              <a:lnSpc>
                <a:spcPts val="1639"/>
              </a:lnSpc>
              <a:spcBef>
                <a:spcPts val="20"/>
              </a:spcBef>
              <a:buFont typeface="Wingdings" panose="05000000000000000000" pitchFamily="2" charset="2"/>
              <a:buChar char="§"/>
            </a:pPr>
            <a:r>
              <a:rPr sz="1600" dirty="0">
                <a:latin typeface="Candara" pitchFamily="34" charset="0"/>
                <a:cs typeface="Arial"/>
              </a:rPr>
              <a:t>A Science </a:t>
            </a:r>
            <a:r>
              <a:rPr sz="1600" spc="-55" dirty="0">
                <a:latin typeface="Candara" pitchFamily="34" charset="0"/>
                <a:cs typeface="Arial"/>
              </a:rPr>
              <a:t>11 </a:t>
            </a:r>
            <a:r>
              <a:rPr sz="1600" dirty="0">
                <a:latin typeface="Candara" pitchFamily="34" charset="0"/>
                <a:cs typeface="Arial"/>
              </a:rPr>
              <a:t>or</a:t>
            </a:r>
            <a:r>
              <a:rPr sz="1600" spc="-120" dirty="0">
                <a:latin typeface="Candara" pitchFamily="34" charset="0"/>
                <a:cs typeface="Arial"/>
              </a:rPr>
              <a:t> </a:t>
            </a:r>
            <a:r>
              <a:rPr sz="1600" dirty="0">
                <a:latin typeface="Candara" pitchFamily="34" charset="0"/>
                <a:cs typeface="Arial"/>
              </a:rPr>
              <a:t>12</a:t>
            </a:r>
          </a:p>
          <a:p>
            <a:pPr marL="403860" indent="-285750">
              <a:lnSpc>
                <a:spcPts val="1639"/>
              </a:lnSpc>
              <a:buFont typeface="Wingdings" panose="05000000000000000000" pitchFamily="2" charset="2"/>
              <a:buChar char="§"/>
            </a:pPr>
            <a:r>
              <a:rPr sz="1600" dirty="0">
                <a:latin typeface="Candara" pitchFamily="34" charset="0"/>
                <a:cs typeface="Arial"/>
              </a:rPr>
              <a:t>A Mathematics</a:t>
            </a:r>
            <a:r>
              <a:rPr sz="1600" spc="-180" dirty="0">
                <a:latin typeface="Candara" pitchFamily="34" charset="0"/>
                <a:cs typeface="Arial"/>
              </a:rPr>
              <a:t> </a:t>
            </a:r>
            <a:r>
              <a:rPr sz="1600" dirty="0">
                <a:latin typeface="Candara" pitchFamily="34" charset="0"/>
                <a:cs typeface="Arial"/>
              </a:rPr>
              <a:t>10</a:t>
            </a:r>
          </a:p>
          <a:p>
            <a:pPr marL="403860" indent="-285750">
              <a:lnSpc>
                <a:spcPct val="100000"/>
              </a:lnSpc>
              <a:spcBef>
                <a:spcPts val="20"/>
              </a:spcBef>
              <a:buFont typeface="Wingdings" panose="05000000000000000000" pitchFamily="2" charset="2"/>
              <a:buChar char="§"/>
            </a:pPr>
            <a:r>
              <a:rPr sz="1600" dirty="0">
                <a:latin typeface="Candara" pitchFamily="34" charset="0"/>
                <a:cs typeface="Arial"/>
              </a:rPr>
              <a:t>A Mathematics </a:t>
            </a:r>
            <a:r>
              <a:rPr sz="1600" spc="-55" dirty="0">
                <a:latin typeface="Candara" pitchFamily="34" charset="0"/>
                <a:cs typeface="Arial"/>
              </a:rPr>
              <a:t>11 </a:t>
            </a:r>
            <a:r>
              <a:rPr sz="1600" dirty="0">
                <a:latin typeface="Candara" pitchFamily="34" charset="0"/>
                <a:cs typeface="Arial"/>
              </a:rPr>
              <a:t>or</a:t>
            </a:r>
            <a:r>
              <a:rPr sz="1600" spc="-120" dirty="0">
                <a:latin typeface="Candara" pitchFamily="34" charset="0"/>
                <a:cs typeface="Arial"/>
              </a:rPr>
              <a:t> </a:t>
            </a:r>
            <a:r>
              <a:rPr sz="1600" dirty="0" smtClean="0">
                <a:latin typeface="Candara" pitchFamily="34" charset="0"/>
                <a:cs typeface="Arial"/>
              </a:rPr>
              <a:t>12</a:t>
            </a:r>
            <a:endParaRPr lang="en-CA" sz="1600" dirty="0" smtClean="0">
              <a:latin typeface="Candara" pitchFamily="34" charset="0"/>
              <a:cs typeface="Arial"/>
            </a:endParaRPr>
          </a:p>
          <a:p>
            <a:pPr marL="403860" indent="-285750">
              <a:spcBef>
                <a:spcPts val="20"/>
              </a:spcBef>
              <a:buFont typeface="Wingdings" panose="05000000000000000000" pitchFamily="2" charset="2"/>
              <a:buChar char="§"/>
            </a:pPr>
            <a:r>
              <a:rPr lang="en-CA" sz="1600" b="1" dirty="0" smtClean="0">
                <a:solidFill>
                  <a:srgbClr val="C00000"/>
                </a:solidFill>
                <a:latin typeface="Candara" pitchFamily="34" charset="0"/>
                <a:cs typeface="Arial"/>
              </a:rPr>
              <a:t>Career </a:t>
            </a:r>
            <a:r>
              <a:rPr lang="en-CA" sz="1600" b="1" dirty="0">
                <a:solidFill>
                  <a:srgbClr val="C00000"/>
                </a:solidFill>
                <a:latin typeface="Candara" pitchFamily="34" charset="0"/>
                <a:cs typeface="Arial"/>
              </a:rPr>
              <a:t>Life Ed</a:t>
            </a:r>
            <a:r>
              <a:rPr lang="en-CA" sz="1600" b="1" spc="-100" dirty="0">
                <a:solidFill>
                  <a:srgbClr val="C00000"/>
                </a:solidFill>
                <a:latin typeface="Candara" pitchFamily="34" charset="0"/>
                <a:cs typeface="Arial"/>
              </a:rPr>
              <a:t> </a:t>
            </a:r>
            <a:r>
              <a:rPr lang="en-CA" sz="1600" b="1" dirty="0">
                <a:solidFill>
                  <a:srgbClr val="C00000"/>
                </a:solidFill>
                <a:latin typeface="Candara" pitchFamily="34" charset="0"/>
                <a:cs typeface="Arial"/>
              </a:rPr>
              <a:t>10 (formerly Planning 10</a:t>
            </a:r>
            <a:r>
              <a:rPr lang="en-CA" sz="1600" b="1" dirty="0" smtClean="0">
                <a:solidFill>
                  <a:srgbClr val="C00000"/>
                </a:solidFill>
                <a:latin typeface="Candara" pitchFamily="34" charset="0"/>
                <a:cs typeface="Arial"/>
              </a:rPr>
              <a:t>)</a:t>
            </a:r>
            <a:endParaRPr sz="1600" b="1" dirty="0">
              <a:solidFill>
                <a:srgbClr val="C00000"/>
              </a:solidFill>
              <a:latin typeface="Candara" pitchFamily="34" charset="0"/>
              <a:cs typeface="Arial"/>
            </a:endParaRPr>
          </a:p>
          <a:p>
            <a:pPr marL="413385" indent="-285750">
              <a:lnSpc>
                <a:spcPct val="100000"/>
              </a:lnSpc>
              <a:spcBef>
                <a:spcPts val="20"/>
              </a:spcBef>
              <a:buFont typeface="Wingdings" panose="05000000000000000000" pitchFamily="2" charset="2"/>
              <a:buChar char="§"/>
            </a:pPr>
            <a:r>
              <a:rPr sz="1600" dirty="0">
                <a:latin typeface="Candara" pitchFamily="34" charset="0"/>
                <a:cs typeface="Arial"/>
              </a:rPr>
              <a:t>Physical Education</a:t>
            </a:r>
            <a:r>
              <a:rPr sz="1600" spc="-100" dirty="0">
                <a:latin typeface="Candara" pitchFamily="34" charset="0"/>
                <a:cs typeface="Arial"/>
              </a:rPr>
              <a:t> </a:t>
            </a:r>
            <a:r>
              <a:rPr sz="1600" dirty="0">
                <a:latin typeface="Candara" pitchFamily="34" charset="0"/>
                <a:cs typeface="Arial"/>
              </a:rPr>
              <a:t>10</a:t>
            </a:r>
          </a:p>
          <a:p>
            <a:pPr marL="403225" marR="1727835" indent="-285750">
              <a:lnSpc>
                <a:spcPts val="1600"/>
              </a:lnSpc>
              <a:spcBef>
                <a:spcPts val="140"/>
              </a:spcBef>
              <a:buFont typeface="Wingdings" panose="05000000000000000000" pitchFamily="2" charset="2"/>
              <a:buChar char="§"/>
            </a:pPr>
            <a:r>
              <a:rPr sz="1600" dirty="0">
                <a:latin typeface="Candara" pitchFamily="34" charset="0"/>
                <a:cs typeface="Arial"/>
              </a:rPr>
              <a:t>A Fine Art or</a:t>
            </a:r>
            <a:r>
              <a:rPr sz="1600" spc="-285" dirty="0">
                <a:latin typeface="Candara" pitchFamily="34" charset="0"/>
                <a:cs typeface="Arial"/>
              </a:rPr>
              <a:t> </a:t>
            </a:r>
            <a:r>
              <a:rPr sz="1600" dirty="0">
                <a:latin typeface="Candara" pitchFamily="34" charset="0"/>
                <a:cs typeface="Arial"/>
              </a:rPr>
              <a:t>Applied Skill 10, </a:t>
            </a:r>
            <a:r>
              <a:rPr sz="1600" spc="-55" dirty="0">
                <a:latin typeface="Candara" pitchFamily="34" charset="0"/>
                <a:cs typeface="Arial"/>
              </a:rPr>
              <a:t>11 </a:t>
            </a:r>
            <a:r>
              <a:rPr sz="1600" dirty="0">
                <a:latin typeface="Candara" pitchFamily="34" charset="0"/>
                <a:cs typeface="Arial"/>
              </a:rPr>
              <a:t>or 12  </a:t>
            </a:r>
            <a:endParaRPr lang="en-CA" sz="1600" dirty="0">
              <a:latin typeface="Candara" pitchFamily="34" charset="0"/>
              <a:cs typeface="Arial"/>
            </a:endParaRPr>
          </a:p>
          <a:p>
            <a:pPr marL="413385" indent="-285750">
              <a:lnSpc>
                <a:spcPts val="1660"/>
              </a:lnSpc>
              <a:buFont typeface="Wingdings" panose="05000000000000000000" pitchFamily="2" charset="2"/>
              <a:buChar char="§"/>
              <a:tabLst>
                <a:tab pos="3785235" algn="l"/>
              </a:tabLst>
            </a:pPr>
            <a:r>
              <a:rPr lang="en-CA" sz="1600" spc="-5" dirty="0" smtClean="0">
                <a:latin typeface="Candara" pitchFamily="34" charset="0"/>
                <a:cs typeface="Arial"/>
              </a:rPr>
              <a:t>Career Connects 12 (formerly Grad Trans)</a:t>
            </a:r>
            <a:r>
              <a:rPr sz="1600" spc="-5" dirty="0">
                <a:latin typeface="Candara" pitchFamily="34" charset="0"/>
                <a:cs typeface="Arial"/>
              </a:rPr>
              <a:t>	</a:t>
            </a:r>
            <a:r>
              <a:rPr sz="1600" b="1" dirty="0">
                <a:latin typeface="Candara" pitchFamily="34" charset="0"/>
                <a:cs typeface="Arial"/>
              </a:rPr>
              <a:t>52</a:t>
            </a:r>
            <a:r>
              <a:rPr sz="1600" b="1" spc="-100" dirty="0">
                <a:latin typeface="Candara" pitchFamily="34" charset="0"/>
                <a:cs typeface="Arial"/>
              </a:rPr>
              <a:t> </a:t>
            </a:r>
            <a:r>
              <a:rPr sz="1600" b="1" dirty="0">
                <a:latin typeface="Candara" pitchFamily="34" charset="0"/>
                <a:cs typeface="Arial"/>
              </a:rPr>
              <a:t>CREDITS</a:t>
            </a:r>
            <a:endParaRPr sz="1600" dirty="0">
              <a:latin typeface="Candara" pitchFamily="34" charset="0"/>
              <a:cs typeface="Arial"/>
            </a:endParaRPr>
          </a:p>
        </p:txBody>
      </p:sp>
      <p:sp>
        <p:nvSpPr>
          <p:cNvPr id="9" name="TextBox 8"/>
          <p:cNvSpPr txBox="1"/>
          <p:nvPr/>
        </p:nvSpPr>
        <p:spPr>
          <a:xfrm>
            <a:off x="1132370" y="2209800"/>
            <a:ext cx="1395399" cy="381000"/>
          </a:xfrm>
          <a:prstGeom prst="rect">
            <a:avLst/>
          </a:prstGeom>
          <a:noFill/>
        </p:spPr>
        <p:txBody>
          <a:bodyPr wrap="square" rtlCol="0">
            <a:spAutoFit/>
          </a:bodyPr>
          <a:lstStyle/>
          <a:p>
            <a:r>
              <a:rPr lang="en-US" b="1" dirty="0" smtClean="0">
                <a:latin typeface="Candara" pitchFamily="34" charset="0"/>
              </a:rPr>
              <a:t>REQUIRED</a:t>
            </a:r>
            <a:endParaRPr lang="en-US" b="1" dirty="0">
              <a:latin typeface="Candara" pitchFamily="34" charset="0"/>
            </a:endParaRPr>
          </a:p>
        </p:txBody>
      </p:sp>
      <p:sp>
        <p:nvSpPr>
          <p:cNvPr id="10" name="object 6"/>
          <p:cNvSpPr txBox="1"/>
          <p:nvPr/>
        </p:nvSpPr>
        <p:spPr>
          <a:xfrm>
            <a:off x="1221740" y="5786120"/>
            <a:ext cx="1216660" cy="276999"/>
          </a:xfrm>
          <a:prstGeom prst="rect">
            <a:avLst/>
          </a:prstGeom>
        </p:spPr>
        <p:txBody>
          <a:bodyPr vert="horz" wrap="square" lIns="0" tIns="0" rIns="0" bIns="0" rtlCol="0">
            <a:spAutoFit/>
          </a:bodyPr>
          <a:lstStyle/>
          <a:p>
            <a:pPr marL="12700">
              <a:lnSpc>
                <a:spcPct val="100000"/>
              </a:lnSpc>
            </a:pPr>
            <a:r>
              <a:rPr b="1" dirty="0">
                <a:latin typeface="Candara" pitchFamily="34" charset="0"/>
                <a:cs typeface="Arial"/>
              </a:rPr>
              <a:t>ELECTIVES</a:t>
            </a:r>
            <a:endParaRPr dirty="0">
              <a:latin typeface="Candara" pitchFamily="34" charset="0"/>
              <a:cs typeface="Arial"/>
            </a:endParaRPr>
          </a:p>
        </p:txBody>
      </p:sp>
      <p:sp>
        <p:nvSpPr>
          <p:cNvPr id="11" name="object 7"/>
          <p:cNvSpPr txBox="1"/>
          <p:nvPr/>
        </p:nvSpPr>
        <p:spPr>
          <a:xfrm>
            <a:off x="5946140" y="5786120"/>
            <a:ext cx="1053465" cy="246221"/>
          </a:xfrm>
          <a:prstGeom prst="rect">
            <a:avLst/>
          </a:prstGeom>
        </p:spPr>
        <p:txBody>
          <a:bodyPr vert="horz" wrap="square" lIns="0" tIns="0" rIns="0" bIns="0" rtlCol="0">
            <a:spAutoFit/>
          </a:bodyPr>
          <a:lstStyle/>
          <a:p>
            <a:pPr marL="12700">
              <a:lnSpc>
                <a:spcPct val="100000"/>
              </a:lnSpc>
            </a:pPr>
            <a:r>
              <a:rPr sz="1600" b="1" dirty="0">
                <a:latin typeface="Candara" pitchFamily="34" charset="0"/>
                <a:cs typeface="Arial"/>
              </a:rPr>
              <a:t>28</a:t>
            </a:r>
            <a:r>
              <a:rPr sz="1600" b="1" spc="-100" dirty="0">
                <a:latin typeface="Candara" pitchFamily="34" charset="0"/>
                <a:cs typeface="Arial"/>
              </a:rPr>
              <a:t> </a:t>
            </a:r>
            <a:r>
              <a:rPr sz="1600" b="1" dirty="0">
                <a:latin typeface="Candara" pitchFamily="34" charset="0"/>
                <a:cs typeface="Arial"/>
              </a:rPr>
              <a:t>CREDITS</a:t>
            </a:r>
            <a:endParaRPr sz="1600" dirty="0">
              <a:latin typeface="Candara" pitchFamily="34" charset="0"/>
              <a:cs typeface="Arial"/>
            </a:endParaRPr>
          </a:p>
        </p:txBody>
      </p:sp>
      <p:sp>
        <p:nvSpPr>
          <p:cNvPr id="12" name="object 7"/>
          <p:cNvSpPr/>
          <p:nvPr/>
        </p:nvSpPr>
        <p:spPr>
          <a:xfrm>
            <a:off x="6631555" y="3581400"/>
            <a:ext cx="1725612" cy="1728787"/>
          </a:xfrm>
          <a:prstGeom prst="rect">
            <a:avLst/>
          </a:prstGeom>
          <a:blipFill>
            <a:blip r:embed="rId2" cstate="print"/>
            <a:stretch>
              <a:fillRect/>
            </a:stretch>
          </a:blipFill>
        </p:spPr>
        <p:txBody>
          <a:bodyPr wrap="square" lIns="0" tIns="0" rIns="0" bIns="0" rtlCol="0"/>
          <a:lstStyle/>
          <a:p>
            <a:endParaRPr/>
          </a:p>
        </p:txBody>
      </p:sp>
      <p:pic>
        <p:nvPicPr>
          <p:cNvPr id="13" name="image4.png"/>
          <p:cNvPicPr/>
          <p:nvPr/>
        </p:nvPicPr>
        <p:blipFill>
          <a:blip r:embed="rId3">
            <a:alphaModFix amt="30000"/>
            <a:extLst/>
          </a:blip>
          <a:stretch>
            <a:fillRect/>
          </a:stretch>
        </p:blipFill>
        <p:spPr>
          <a:xfrm>
            <a:off x="-127977" y="4972050"/>
            <a:ext cx="2496527" cy="1943100"/>
          </a:xfrm>
          <a:prstGeom prst="rect">
            <a:avLst/>
          </a:prstGeom>
          <a:ln w="12700">
            <a:miter lim="400000"/>
          </a:ln>
        </p:spPr>
      </p:pic>
    </p:spTree>
    <p:extLst>
      <p:ext uri="{BB962C8B-B14F-4D97-AF65-F5344CB8AC3E}">
        <p14:creationId xmlns:p14="http://schemas.microsoft.com/office/powerpoint/2010/main" val="344912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7875" y="533400"/>
            <a:ext cx="7832725" cy="646331"/>
          </a:xfrm>
          <a:prstGeom prst="rect">
            <a:avLst/>
          </a:prstGeom>
          <a:noFill/>
        </p:spPr>
        <p:txBody>
          <a:bodyPr wrap="square" rtlCol="0">
            <a:spAutoFit/>
          </a:bodyPr>
          <a:lstStyle/>
          <a:p>
            <a:r>
              <a:rPr lang="en-US" sz="3600" b="1" dirty="0" smtClean="0">
                <a:latin typeface="Candara" pitchFamily="34" charset="0"/>
              </a:rPr>
              <a:t>Dogwood Graduation Requirements </a:t>
            </a:r>
            <a:endParaRPr lang="en-US" sz="3600" b="1" dirty="0">
              <a:latin typeface="Candara" pitchFamily="34" charset="0"/>
            </a:endParaRPr>
          </a:p>
        </p:txBody>
      </p:sp>
      <p:sp>
        <p:nvSpPr>
          <p:cNvPr id="6" name="object 5"/>
          <p:cNvSpPr txBox="1"/>
          <p:nvPr/>
        </p:nvSpPr>
        <p:spPr>
          <a:xfrm>
            <a:off x="2173274" y="1292860"/>
            <a:ext cx="5903926" cy="4375300"/>
          </a:xfrm>
          <a:prstGeom prst="rect">
            <a:avLst/>
          </a:prstGeom>
        </p:spPr>
        <p:txBody>
          <a:bodyPr vert="horz" wrap="square" lIns="0" tIns="0" rIns="0" bIns="0" rtlCol="0">
            <a:spAutoFit/>
          </a:bodyPr>
          <a:lstStyle/>
          <a:p>
            <a:pPr marL="12700" marR="332740" algn="ctr">
              <a:lnSpc>
                <a:spcPts val="2100"/>
              </a:lnSpc>
            </a:pPr>
            <a:r>
              <a:rPr sz="1800" b="1" dirty="0">
                <a:latin typeface="Candara" pitchFamily="34" charset="0"/>
                <a:cs typeface="Arial"/>
              </a:rPr>
              <a:t>Students must earn a minimum of 80</a:t>
            </a:r>
            <a:r>
              <a:rPr sz="1800" b="1" spc="-110" dirty="0">
                <a:latin typeface="Candara" pitchFamily="34" charset="0"/>
                <a:cs typeface="Arial"/>
              </a:rPr>
              <a:t> </a:t>
            </a:r>
            <a:r>
              <a:rPr sz="1800" b="1" dirty="0">
                <a:latin typeface="Candara" pitchFamily="34" charset="0"/>
                <a:cs typeface="Arial"/>
              </a:rPr>
              <a:t>credits  52 required </a:t>
            </a:r>
            <a:r>
              <a:rPr sz="1800" b="1" dirty="0" smtClean="0">
                <a:latin typeface="Candara" pitchFamily="34" charset="0"/>
                <a:cs typeface="Arial"/>
              </a:rPr>
              <a:t>credits </a:t>
            </a:r>
            <a:r>
              <a:rPr lang="en-US" sz="1800" b="1" dirty="0" smtClean="0">
                <a:latin typeface="Candara" pitchFamily="34" charset="0"/>
                <a:cs typeface="Arial"/>
              </a:rPr>
              <a:t>+ </a:t>
            </a:r>
            <a:r>
              <a:rPr sz="1800" b="1" dirty="0" smtClean="0">
                <a:latin typeface="Candara" pitchFamily="34" charset="0"/>
                <a:cs typeface="Arial"/>
              </a:rPr>
              <a:t>28 </a:t>
            </a:r>
            <a:r>
              <a:rPr sz="1800" b="1" dirty="0">
                <a:latin typeface="Candara" pitchFamily="34" charset="0"/>
                <a:cs typeface="Arial"/>
              </a:rPr>
              <a:t>elective</a:t>
            </a:r>
            <a:r>
              <a:rPr sz="1800" b="1" spc="-105" dirty="0">
                <a:latin typeface="Candara" pitchFamily="34" charset="0"/>
                <a:cs typeface="Arial"/>
              </a:rPr>
              <a:t> </a:t>
            </a:r>
            <a:r>
              <a:rPr sz="1800" b="1" dirty="0" smtClean="0">
                <a:latin typeface="Candara" pitchFamily="34" charset="0"/>
                <a:cs typeface="Arial"/>
              </a:rPr>
              <a:t>credits</a:t>
            </a:r>
            <a:endParaRPr sz="1800" b="1" dirty="0">
              <a:latin typeface="Candara" pitchFamily="34" charset="0"/>
              <a:cs typeface="Arial"/>
            </a:endParaRPr>
          </a:p>
          <a:p>
            <a:pPr marR="320040" algn="ctr">
              <a:lnSpc>
                <a:spcPts val="2140"/>
              </a:lnSpc>
            </a:pPr>
            <a:r>
              <a:rPr sz="1800" b="1" dirty="0">
                <a:latin typeface="Candara" pitchFamily="34" charset="0"/>
                <a:cs typeface="Arial"/>
              </a:rPr>
              <a:t>Each course earns 4</a:t>
            </a:r>
            <a:r>
              <a:rPr sz="1800" b="1" spc="-100" dirty="0">
                <a:latin typeface="Candara" pitchFamily="34" charset="0"/>
                <a:cs typeface="Arial"/>
              </a:rPr>
              <a:t> </a:t>
            </a:r>
            <a:r>
              <a:rPr sz="1800" b="1" dirty="0" smtClean="0">
                <a:latin typeface="Candara" pitchFamily="34" charset="0"/>
                <a:cs typeface="Arial"/>
              </a:rPr>
              <a:t>credits</a:t>
            </a:r>
            <a:endParaRPr sz="1800" b="1" dirty="0">
              <a:latin typeface="Candara" pitchFamily="34" charset="0"/>
              <a:cs typeface="Times New Roman"/>
            </a:endParaRPr>
          </a:p>
          <a:p>
            <a:pPr>
              <a:lnSpc>
                <a:spcPct val="100000"/>
              </a:lnSpc>
              <a:spcBef>
                <a:spcPts val="30"/>
              </a:spcBef>
            </a:pPr>
            <a:endParaRPr lang="en-US" sz="1600" dirty="0" smtClean="0">
              <a:latin typeface="Candara" pitchFamily="34" charset="0"/>
              <a:cs typeface="Times New Roman"/>
            </a:endParaRPr>
          </a:p>
          <a:p>
            <a:pPr>
              <a:lnSpc>
                <a:spcPct val="100000"/>
              </a:lnSpc>
              <a:spcBef>
                <a:spcPts val="30"/>
              </a:spcBef>
            </a:pPr>
            <a:endParaRPr sz="1600" dirty="0">
              <a:latin typeface="Candara" pitchFamily="34" charset="0"/>
              <a:cs typeface="Times New Roman"/>
            </a:endParaRPr>
          </a:p>
          <a:p>
            <a:pPr marL="413385" indent="-285750">
              <a:lnSpc>
                <a:spcPct val="100000"/>
              </a:lnSpc>
              <a:buFont typeface="Wingdings" panose="05000000000000000000" pitchFamily="2" charset="2"/>
              <a:buChar char="§"/>
            </a:pPr>
            <a:r>
              <a:rPr sz="1600" dirty="0" smtClean="0">
                <a:latin typeface="Candara" pitchFamily="34" charset="0"/>
                <a:cs typeface="Arial"/>
              </a:rPr>
              <a:t>English</a:t>
            </a:r>
            <a:r>
              <a:rPr sz="1600" spc="-105" dirty="0" smtClean="0">
                <a:latin typeface="Candara" pitchFamily="34" charset="0"/>
                <a:cs typeface="Arial"/>
              </a:rPr>
              <a:t> </a:t>
            </a:r>
            <a:r>
              <a:rPr sz="1600" dirty="0">
                <a:latin typeface="Candara" pitchFamily="34" charset="0"/>
                <a:cs typeface="Arial"/>
              </a:rPr>
              <a:t>10</a:t>
            </a:r>
          </a:p>
          <a:p>
            <a:pPr marL="413385" indent="-285750">
              <a:lnSpc>
                <a:spcPct val="100000"/>
              </a:lnSpc>
              <a:spcBef>
                <a:spcPts val="140"/>
              </a:spcBef>
              <a:buFont typeface="Wingdings" panose="05000000000000000000" pitchFamily="2" charset="2"/>
              <a:buChar char="§"/>
            </a:pPr>
            <a:r>
              <a:rPr sz="1600" dirty="0">
                <a:latin typeface="Candara" pitchFamily="34" charset="0"/>
                <a:cs typeface="Arial"/>
              </a:rPr>
              <a:t>English </a:t>
            </a:r>
            <a:r>
              <a:rPr sz="1600" spc="-50" dirty="0">
                <a:latin typeface="Candara" pitchFamily="34" charset="0"/>
                <a:cs typeface="Arial"/>
              </a:rPr>
              <a:t>11 </a:t>
            </a:r>
            <a:r>
              <a:rPr sz="1600" dirty="0">
                <a:latin typeface="Candara" pitchFamily="34" charset="0"/>
                <a:cs typeface="Arial"/>
              </a:rPr>
              <a:t>or Communications</a:t>
            </a:r>
            <a:r>
              <a:rPr sz="1600" spc="-55" dirty="0">
                <a:latin typeface="Candara" pitchFamily="34" charset="0"/>
                <a:cs typeface="Arial"/>
              </a:rPr>
              <a:t> </a:t>
            </a:r>
            <a:r>
              <a:rPr sz="1600" spc="-50" dirty="0">
                <a:latin typeface="Candara" pitchFamily="34" charset="0"/>
                <a:cs typeface="Arial"/>
              </a:rPr>
              <a:t>11</a:t>
            </a:r>
            <a:endParaRPr sz="1600" dirty="0">
              <a:latin typeface="Candara" pitchFamily="34" charset="0"/>
              <a:cs typeface="Arial"/>
            </a:endParaRPr>
          </a:p>
          <a:p>
            <a:pPr marL="413385" indent="-285750">
              <a:lnSpc>
                <a:spcPts val="2130"/>
              </a:lnSpc>
              <a:spcBef>
                <a:spcPts val="40"/>
              </a:spcBef>
              <a:buFont typeface="Wingdings" panose="05000000000000000000" pitchFamily="2" charset="2"/>
              <a:buChar char="§"/>
            </a:pPr>
            <a:r>
              <a:rPr sz="1600" dirty="0" smtClean="0">
                <a:latin typeface="Candara" pitchFamily="34" charset="0"/>
                <a:cs typeface="Arial"/>
              </a:rPr>
              <a:t>English </a:t>
            </a:r>
            <a:r>
              <a:rPr sz="1600" dirty="0">
                <a:latin typeface="Candara" pitchFamily="34" charset="0"/>
                <a:cs typeface="Arial"/>
              </a:rPr>
              <a:t>12 or Communications</a:t>
            </a:r>
            <a:r>
              <a:rPr sz="1600" spc="-105" dirty="0">
                <a:latin typeface="Candara" pitchFamily="34" charset="0"/>
                <a:cs typeface="Arial"/>
              </a:rPr>
              <a:t> </a:t>
            </a:r>
            <a:r>
              <a:rPr sz="1600" dirty="0">
                <a:latin typeface="Candara" pitchFamily="34" charset="0"/>
                <a:cs typeface="Arial"/>
              </a:rPr>
              <a:t>12</a:t>
            </a:r>
          </a:p>
          <a:p>
            <a:pPr marL="413385" indent="-285750">
              <a:lnSpc>
                <a:spcPts val="1650"/>
              </a:lnSpc>
              <a:buFont typeface="Wingdings" panose="05000000000000000000" pitchFamily="2" charset="2"/>
              <a:buChar char="§"/>
            </a:pPr>
            <a:r>
              <a:rPr sz="1600" dirty="0">
                <a:latin typeface="Candara" pitchFamily="34" charset="0"/>
                <a:cs typeface="Arial"/>
              </a:rPr>
              <a:t>Social Studies</a:t>
            </a:r>
            <a:r>
              <a:rPr sz="1600" spc="-100" dirty="0">
                <a:latin typeface="Candara" pitchFamily="34" charset="0"/>
                <a:cs typeface="Arial"/>
              </a:rPr>
              <a:t> </a:t>
            </a:r>
            <a:r>
              <a:rPr sz="1600" dirty="0">
                <a:latin typeface="Candara" pitchFamily="34" charset="0"/>
                <a:cs typeface="Arial"/>
              </a:rPr>
              <a:t>10</a:t>
            </a:r>
          </a:p>
          <a:p>
            <a:pPr marL="413385" marR="888365" indent="-285750">
              <a:lnSpc>
                <a:spcPct val="101200"/>
              </a:lnSpc>
              <a:buFont typeface="Wingdings" panose="05000000000000000000" pitchFamily="2" charset="2"/>
              <a:buChar char="§"/>
            </a:pPr>
            <a:r>
              <a:rPr sz="1600" dirty="0">
                <a:latin typeface="Candara" pitchFamily="34" charset="0"/>
                <a:cs typeface="Arial"/>
              </a:rPr>
              <a:t>Social Studies </a:t>
            </a:r>
            <a:r>
              <a:rPr sz="1600" spc="-55" dirty="0">
                <a:latin typeface="Candara" pitchFamily="34" charset="0"/>
                <a:cs typeface="Arial"/>
              </a:rPr>
              <a:t>11 </a:t>
            </a:r>
            <a:r>
              <a:rPr sz="1600" dirty="0">
                <a:latin typeface="Candara" pitchFamily="34" charset="0"/>
                <a:cs typeface="Arial"/>
              </a:rPr>
              <a:t>or </a:t>
            </a:r>
            <a:r>
              <a:rPr sz="1600" dirty="0" smtClean="0">
                <a:latin typeface="Candara" pitchFamily="34" charset="0"/>
                <a:cs typeface="Arial"/>
              </a:rPr>
              <a:t>12  </a:t>
            </a:r>
            <a:endParaRPr lang="en-CA" sz="1600" dirty="0" smtClean="0">
              <a:latin typeface="Candara" pitchFamily="34" charset="0"/>
              <a:cs typeface="Arial"/>
            </a:endParaRPr>
          </a:p>
          <a:p>
            <a:pPr marL="413385" marR="888365" indent="-285750">
              <a:lnSpc>
                <a:spcPct val="101200"/>
              </a:lnSpc>
              <a:buFont typeface="Wingdings" panose="05000000000000000000" pitchFamily="2" charset="2"/>
              <a:buChar char="§"/>
            </a:pPr>
            <a:r>
              <a:rPr sz="1600" dirty="0" smtClean="0">
                <a:latin typeface="Candara" pitchFamily="34" charset="0"/>
                <a:cs typeface="Arial"/>
              </a:rPr>
              <a:t>Science</a:t>
            </a:r>
            <a:r>
              <a:rPr sz="1600" spc="-100" dirty="0" smtClean="0">
                <a:latin typeface="Candara" pitchFamily="34" charset="0"/>
                <a:cs typeface="Arial"/>
              </a:rPr>
              <a:t> </a:t>
            </a:r>
            <a:r>
              <a:rPr sz="1600" dirty="0">
                <a:latin typeface="Candara" pitchFamily="34" charset="0"/>
                <a:cs typeface="Arial"/>
              </a:rPr>
              <a:t>10</a:t>
            </a:r>
          </a:p>
          <a:p>
            <a:pPr marL="403860" indent="-285750">
              <a:lnSpc>
                <a:spcPts val="1639"/>
              </a:lnSpc>
              <a:spcBef>
                <a:spcPts val="20"/>
              </a:spcBef>
              <a:buFont typeface="Wingdings" panose="05000000000000000000" pitchFamily="2" charset="2"/>
              <a:buChar char="§"/>
            </a:pPr>
            <a:r>
              <a:rPr sz="1600" dirty="0">
                <a:latin typeface="Candara" pitchFamily="34" charset="0"/>
                <a:cs typeface="Arial"/>
              </a:rPr>
              <a:t>A Science </a:t>
            </a:r>
            <a:r>
              <a:rPr sz="1600" spc="-55" dirty="0">
                <a:latin typeface="Candara" pitchFamily="34" charset="0"/>
                <a:cs typeface="Arial"/>
              </a:rPr>
              <a:t>11 </a:t>
            </a:r>
            <a:r>
              <a:rPr sz="1600" dirty="0">
                <a:latin typeface="Candara" pitchFamily="34" charset="0"/>
                <a:cs typeface="Arial"/>
              </a:rPr>
              <a:t>or</a:t>
            </a:r>
            <a:r>
              <a:rPr sz="1600" spc="-120" dirty="0">
                <a:latin typeface="Candara" pitchFamily="34" charset="0"/>
                <a:cs typeface="Arial"/>
              </a:rPr>
              <a:t> </a:t>
            </a:r>
            <a:r>
              <a:rPr sz="1600" dirty="0">
                <a:latin typeface="Candara" pitchFamily="34" charset="0"/>
                <a:cs typeface="Arial"/>
              </a:rPr>
              <a:t>12</a:t>
            </a:r>
          </a:p>
          <a:p>
            <a:pPr marL="403860" indent="-285750">
              <a:lnSpc>
                <a:spcPts val="1639"/>
              </a:lnSpc>
              <a:buFont typeface="Wingdings" panose="05000000000000000000" pitchFamily="2" charset="2"/>
              <a:buChar char="§"/>
            </a:pPr>
            <a:r>
              <a:rPr sz="1600" dirty="0">
                <a:latin typeface="Candara" pitchFamily="34" charset="0"/>
                <a:cs typeface="Arial"/>
              </a:rPr>
              <a:t>A Mathematics</a:t>
            </a:r>
            <a:r>
              <a:rPr sz="1600" spc="-180" dirty="0">
                <a:latin typeface="Candara" pitchFamily="34" charset="0"/>
                <a:cs typeface="Arial"/>
              </a:rPr>
              <a:t> </a:t>
            </a:r>
            <a:r>
              <a:rPr sz="1600" dirty="0">
                <a:latin typeface="Candara" pitchFamily="34" charset="0"/>
                <a:cs typeface="Arial"/>
              </a:rPr>
              <a:t>10</a:t>
            </a:r>
          </a:p>
          <a:p>
            <a:pPr marL="403860" indent="-285750">
              <a:lnSpc>
                <a:spcPct val="100000"/>
              </a:lnSpc>
              <a:spcBef>
                <a:spcPts val="20"/>
              </a:spcBef>
              <a:buFont typeface="Wingdings" panose="05000000000000000000" pitchFamily="2" charset="2"/>
              <a:buChar char="§"/>
            </a:pPr>
            <a:r>
              <a:rPr sz="1600" dirty="0">
                <a:latin typeface="Candara" pitchFamily="34" charset="0"/>
                <a:cs typeface="Arial"/>
              </a:rPr>
              <a:t>A Mathematics </a:t>
            </a:r>
            <a:r>
              <a:rPr sz="1600" spc="-55" dirty="0">
                <a:latin typeface="Candara" pitchFamily="34" charset="0"/>
                <a:cs typeface="Arial"/>
              </a:rPr>
              <a:t>11 </a:t>
            </a:r>
            <a:r>
              <a:rPr sz="1600" dirty="0">
                <a:latin typeface="Candara" pitchFamily="34" charset="0"/>
                <a:cs typeface="Arial"/>
              </a:rPr>
              <a:t>or</a:t>
            </a:r>
            <a:r>
              <a:rPr sz="1600" spc="-120" dirty="0">
                <a:latin typeface="Candara" pitchFamily="34" charset="0"/>
                <a:cs typeface="Arial"/>
              </a:rPr>
              <a:t> </a:t>
            </a:r>
            <a:r>
              <a:rPr sz="1600" dirty="0" smtClean="0">
                <a:latin typeface="Candara" pitchFamily="34" charset="0"/>
                <a:cs typeface="Arial"/>
              </a:rPr>
              <a:t>12</a:t>
            </a:r>
            <a:endParaRPr lang="en-CA" sz="1600" dirty="0" smtClean="0">
              <a:latin typeface="Candara" pitchFamily="34" charset="0"/>
              <a:cs typeface="Arial"/>
            </a:endParaRPr>
          </a:p>
          <a:p>
            <a:pPr marL="403860" indent="-285750">
              <a:spcBef>
                <a:spcPts val="20"/>
              </a:spcBef>
              <a:buFont typeface="Wingdings" panose="05000000000000000000" pitchFamily="2" charset="2"/>
              <a:buChar char="§"/>
            </a:pPr>
            <a:r>
              <a:rPr lang="en-CA" sz="1600" dirty="0">
                <a:latin typeface="Candara" pitchFamily="34" charset="0"/>
                <a:cs typeface="Arial"/>
              </a:rPr>
              <a:t>Career Life Ed</a:t>
            </a:r>
            <a:r>
              <a:rPr lang="en-CA" sz="1600" spc="-100" dirty="0">
                <a:latin typeface="Candara" pitchFamily="34" charset="0"/>
                <a:cs typeface="Arial"/>
              </a:rPr>
              <a:t> </a:t>
            </a:r>
            <a:r>
              <a:rPr lang="en-CA" sz="1600" dirty="0">
                <a:latin typeface="Candara" pitchFamily="34" charset="0"/>
                <a:cs typeface="Arial"/>
              </a:rPr>
              <a:t>10 (formerly Planning 10</a:t>
            </a:r>
            <a:r>
              <a:rPr lang="en-CA" sz="1600" dirty="0" smtClean="0">
                <a:latin typeface="Candara" pitchFamily="34" charset="0"/>
                <a:cs typeface="Arial"/>
              </a:rPr>
              <a:t>)</a:t>
            </a:r>
            <a:endParaRPr sz="1600" dirty="0" smtClean="0">
              <a:latin typeface="Candara" pitchFamily="34" charset="0"/>
              <a:cs typeface="Arial"/>
            </a:endParaRPr>
          </a:p>
          <a:p>
            <a:pPr marL="413385" indent="-285750">
              <a:lnSpc>
                <a:spcPct val="100000"/>
              </a:lnSpc>
              <a:spcBef>
                <a:spcPts val="20"/>
              </a:spcBef>
              <a:buFont typeface="Wingdings" panose="05000000000000000000" pitchFamily="2" charset="2"/>
              <a:buChar char="§"/>
            </a:pPr>
            <a:r>
              <a:rPr sz="1600" b="1" dirty="0" smtClean="0">
                <a:solidFill>
                  <a:srgbClr val="C00000"/>
                </a:solidFill>
                <a:latin typeface="Candara" pitchFamily="34" charset="0"/>
                <a:cs typeface="Arial"/>
              </a:rPr>
              <a:t>Physical </a:t>
            </a:r>
            <a:r>
              <a:rPr sz="1600" b="1" dirty="0">
                <a:solidFill>
                  <a:srgbClr val="C00000"/>
                </a:solidFill>
                <a:latin typeface="Candara" pitchFamily="34" charset="0"/>
                <a:cs typeface="Arial"/>
              </a:rPr>
              <a:t>Education</a:t>
            </a:r>
            <a:r>
              <a:rPr sz="1600" b="1" spc="-100" dirty="0">
                <a:solidFill>
                  <a:srgbClr val="C00000"/>
                </a:solidFill>
                <a:latin typeface="Candara" pitchFamily="34" charset="0"/>
                <a:cs typeface="Arial"/>
              </a:rPr>
              <a:t> </a:t>
            </a:r>
            <a:r>
              <a:rPr sz="1600" b="1" dirty="0">
                <a:solidFill>
                  <a:srgbClr val="C00000"/>
                </a:solidFill>
                <a:latin typeface="Candara" pitchFamily="34" charset="0"/>
                <a:cs typeface="Arial"/>
              </a:rPr>
              <a:t>10</a:t>
            </a:r>
          </a:p>
          <a:p>
            <a:pPr marL="403225" marR="1727835" indent="-285750">
              <a:lnSpc>
                <a:spcPts val="1600"/>
              </a:lnSpc>
              <a:spcBef>
                <a:spcPts val="140"/>
              </a:spcBef>
              <a:buFont typeface="Wingdings" panose="05000000000000000000" pitchFamily="2" charset="2"/>
              <a:buChar char="§"/>
            </a:pPr>
            <a:r>
              <a:rPr sz="1600" b="1" dirty="0">
                <a:latin typeface="Candara" pitchFamily="34" charset="0"/>
                <a:cs typeface="Arial"/>
              </a:rPr>
              <a:t>A Fine Art or</a:t>
            </a:r>
            <a:r>
              <a:rPr sz="1600" b="1" spc="-285" dirty="0">
                <a:latin typeface="Candara" pitchFamily="34" charset="0"/>
                <a:cs typeface="Arial"/>
              </a:rPr>
              <a:t> </a:t>
            </a:r>
            <a:r>
              <a:rPr sz="1600" b="1" dirty="0">
                <a:latin typeface="Candara" pitchFamily="34" charset="0"/>
                <a:cs typeface="Arial"/>
              </a:rPr>
              <a:t>Applied Skill 10, </a:t>
            </a:r>
            <a:r>
              <a:rPr sz="1600" b="1" spc="-55" dirty="0">
                <a:latin typeface="Candara" pitchFamily="34" charset="0"/>
                <a:cs typeface="Arial"/>
              </a:rPr>
              <a:t>11 </a:t>
            </a:r>
            <a:r>
              <a:rPr sz="1600" b="1" dirty="0">
                <a:latin typeface="Candara" pitchFamily="34" charset="0"/>
                <a:cs typeface="Arial"/>
              </a:rPr>
              <a:t>or 12  </a:t>
            </a:r>
            <a:endParaRPr lang="en-CA" sz="1600" b="1" dirty="0" smtClean="0">
              <a:latin typeface="Candara" pitchFamily="34" charset="0"/>
              <a:cs typeface="Arial"/>
            </a:endParaRPr>
          </a:p>
          <a:p>
            <a:pPr marL="413385" indent="-285750">
              <a:lnSpc>
                <a:spcPts val="1660"/>
              </a:lnSpc>
              <a:buFont typeface="Wingdings" panose="05000000000000000000" pitchFamily="2" charset="2"/>
              <a:buChar char="§"/>
              <a:tabLst>
                <a:tab pos="3785235" algn="l"/>
              </a:tabLst>
            </a:pPr>
            <a:r>
              <a:rPr lang="en-CA" sz="1600" spc="-5" dirty="0">
                <a:latin typeface="Candara" pitchFamily="34" charset="0"/>
                <a:cs typeface="Arial"/>
              </a:rPr>
              <a:t>Career Connects 12 (formerly Grad Trans) </a:t>
            </a:r>
            <a:r>
              <a:rPr sz="1600" spc="-5" dirty="0">
                <a:latin typeface="Candara" pitchFamily="34" charset="0"/>
                <a:cs typeface="Arial"/>
              </a:rPr>
              <a:t>	</a:t>
            </a:r>
            <a:r>
              <a:rPr sz="1600" b="1" dirty="0">
                <a:latin typeface="Candara" pitchFamily="34" charset="0"/>
                <a:cs typeface="Arial"/>
              </a:rPr>
              <a:t>52</a:t>
            </a:r>
            <a:r>
              <a:rPr sz="1600" b="1" spc="-100" dirty="0">
                <a:latin typeface="Candara" pitchFamily="34" charset="0"/>
                <a:cs typeface="Arial"/>
              </a:rPr>
              <a:t> </a:t>
            </a:r>
            <a:r>
              <a:rPr sz="1600" b="1" dirty="0">
                <a:latin typeface="Candara" pitchFamily="34" charset="0"/>
                <a:cs typeface="Arial"/>
              </a:rPr>
              <a:t>CREDITS</a:t>
            </a:r>
            <a:endParaRPr sz="1600" dirty="0">
              <a:latin typeface="Candara" pitchFamily="34" charset="0"/>
              <a:cs typeface="Arial"/>
            </a:endParaRPr>
          </a:p>
        </p:txBody>
      </p:sp>
      <p:sp>
        <p:nvSpPr>
          <p:cNvPr id="9" name="TextBox 8"/>
          <p:cNvSpPr txBox="1"/>
          <p:nvPr/>
        </p:nvSpPr>
        <p:spPr>
          <a:xfrm>
            <a:off x="1132370" y="2209800"/>
            <a:ext cx="1395399" cy="381000"/>
          </a:xfrm>
          <a:prstGeom prst="rect">
            <a:avLst/>
          </a:prstGeom>
          <a:noFill/>
        </p:spPr>
        <p:txBody>
          <a:bodyPr wrap="square" rtlCol="0">
            <a:spAutoFit/>
          </a:bodyPr>
          <a:lstStyle/>
          <a:p>
            <a:r>
              <a:rPr lang="en-US" b="1" dirty="0" smtClean="0">
                <a:latin typeface="Candara" pitchFamily="34" charset="0"/>
              </a:rPr>
              <a:t>REQUIRED</a:t>
            </a:r>
            <a:endParaRPr lang="en-US" b="1" dirty="0">
              <a:latin typeface="Candara" pitchFamily="34" charset="0"/>
            </a:endParaRPr>
          </a:p>
        </p:txBody>
      </p:sp>
      <p:sp>
        <p:nvSpPr>
          <p:cNvPr id="10" name="object 6"/>
          <p:cNvSpPr txBox="1"/>
          <p:nvPr/>
        </p:nvSpPr>
        <p:spPr>
          <a:xfrm>
            <a:off x="1221740" y="5786120"/>
            <a:ext cx="1216660" cy="276999"/>
          </a:xfrm>
          <a:prstGeom prst="rect">
            <a:avLst/>
          </a:prstGeom>
        </p:spPr>
        <p:txBody>
          <a:bodyPr vert="horz" wrap="square" lIns="0" tIns="0" rIns="0" bIns="0" rtlCol="0">
            <a:spAutoFit/>
          </a:bodyPr>
          <a:lstStyle/>
          <a:p>
            <a:pPr marL="12700">
              <a:lnSpc>
                <a:spcPct val="100000"/>
              </a:lnSpc>
            </a:pPr>
            <a:r>
              <a:rPr b="1" dirty="0">
                <a:solidFill>
                  <a:srgbClr val="C00000"/>
                </a:solidFill>
                <a:latin typeface="Candara" pitchFamily="34" charset="0"/>
                <a:cs typeface="Arial"/>
              </a:rPr>
              <a:t>ELECTIVES</a:t>
            </a:r>
          </a:p>
        </p:txBody>
      </p:sp>
      <p:sp>
        <p:nvSpPr>
          <p:cNvPr id="11" name="object 7"/>
          <p:cNvSpPr txBox="1"/>
          <p:nvPr/>
        </p:nvSpPr>
        <p:spPr>
          <a:xfrm>
            <a:off x="5946140" y="5786120"/>
            <a:ext cx="1053465" cy="246221"/>
          </a:xfrm>
          <a:prstGeom prst="rect">
            <a:avLst/>
          </a:prstGeom>
        </p:spPr>
        <p:txBody>
          <a:bodyPr vert="horz" wrap="square" lIns="0" tIns="0" rIns="0" bIns="0" rtlCol="0">
            <a:spAutoFit/>
          </a:bodyPr>
          <a:lstStyle/>
          <a:p>
            <a:pPr marL="12700">
              <a:lnSpc>
                <a:spcPct val="100000"/>
              </a:lnSpc>
            </a:pPr>
            <a:r>
              <a:rPr sz="1600" b="1" dirty="0">
                <a:solidFill>
                  <a:srgbClr val="C00000"/>
                </a:solidFill>
                <a:latin typeface="Candara" pitchFamily="34" charset="0"/>
                <a:cs typeface="Arial"/>
              </a:rPr>
              <a:t>28</a:t>
            </a:r>
            <a:r>
              <a:rPr sz="1600" b="1" spc="-100" dirty="0">
                <a:solidFill>
                  <a:srgbClr val="C00000"/>
                </a:solidFill>
                <a:latin typeface="Candara" pitchFamily="34" charset="0"/>
                <a:cs typeface="Arial"/>
              </a:rPr>
              <a:t> </a:t>
            </a:r>
            <a:r>
              <a:rPr sz="1600" b="1" dirty="0">
                <a:solidFill>
                  <a:srgbClr val="C00000"/>
                </a:solidFill>
                <a:latin typeface="Candara" pitchFamily="34" charset="0"/>
                <a:cs typeface="Arial"/>
              </a:rPr>
              <a:t>CREDITS</a:t>
            </a:r>
            <a:endParaRPr sz="1600" dirty="0">
              <a:solidFill>
                <a:srgbClr val="C00000"/>
              </a:solidFill>
              <a:latin typeface="Candara" pitchFamily="34" charset="0"/>
              <a:cs typeface="Arial"/>
            </a:endParaRPr>
          </a:p>
        </p:txBody>
      </p:sp>
      <p:sp>
        <p:nvSpPr>
          <p:cNvPr id="12" name="object 7"/>
          <p:cNvSpPr/>
          <p:nvPr/>
        </p:nvSpPr>
        <p:spPr>
          <a:xfrm>
            <a:off x="6631555" y="3581400"/>
            <a:ext cx="1725612" cy="172878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03432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7875" y="533400"/>
            <a:ext cx="7832725" cy="646331"/>
          </a:xfrm>
          <a:prstGeom prst="rect">
            <a:avLst/>
          </a:prstGeom>
          <a:noFill/>
        </p:spPr>
        <p:txBody>
          <a:bodyPr wrap="square" rtlCol="0">
            <a:spAutoFit/>
          </a:bodyPr>
          <a:lstStyle/>
          <a:p>
            <a:r>
              <a:rPr lang="en-US" sz="3600" b="1" dirty="0" smtClean="0">
                <a:latin typeface="Candara" pitchFamily="34" charset="0"/>
              </a:rPr>
              <a:t>Dogwood Graduation Requirements </a:t>
            </a:r>
            <a:endParaRPr lang="en-US" sz="3600" b="1" dirty="0">
              <a:latin typeface="Candara" pitchFamily="34" charset="0"/>
            </a:endParaRPr>
          </a:p>
        </p:txBody>
      </p:sp>
      <p:sp>
        <p:nvSpPr>
          <p:cNvPr id="5" name="object 5"/>
          <p:cNvSpPr txBox="1"/>
          <p:nvPr/>
        </p:nvSpPr>
        <p:spPr>
          <a:xfrm>
            <a:off x="2173274" y="1292860"/>
            <a:ext cx="5903926" cy="4375300"/>
          </a:xfrm>
          <a:prstGeom prst="rect">
            <a:avLst/>
          </a:prstGeom>
        </p:spPr>
        <p:txBody>
          <a:bodyPr vert="horz" wrap="square" lIns="0" tIns="0" rIns="0" bIns="0" rtlCol="0">
            <a:spAutoFit/>
          </a:bodyPr>
          <a:lstStyle/>
          <a:p>
            <a:pPr marL="12700" marR="332740" algn="ctr">
              <a:lnSpc>
                <a:spcPts val="2100"/>
              </a:lnSpc>
            </a:pPr>
            <a:r>
              <a:rPr sz="1800" b="1" dirty="0">
                <a:latin typeface="Candara" pitchFamily="34" charset="0"/>
                <a:cs typeface="Arial"/>
              </a:rPr>
              <a:t>Students must earn a minimum of 80</a:t>
            </a:r>
            <a:r>
              <a:rPr sz="1800" b="1" spc="-110" dirty="0">
                <a:latin typeface="Candara" pitchFamily="34" charset="0"/>
                <a:cs typeface="Arial"/>
              </a:rPr>
              <a:t> </a:t>
            </a:r>
            <a:r>
              <a:rPr sz="1800" b="1" dirty="0">
                <a:latin typeface="Candara" pitchFamily="34" charset="0"/>
                <a:cs typeface="Arial"/>
              </a:rPr>
              <a:t>credits  52 required </a:t>
            </a:r>
            <a:r>
              <a:rPr sz="1800" b="1" dirty="0" smtClean="0">
                <a:latin typeface="Candara" pitchFamily="34" charset="0"/>
                <a:cs typeface="Arial"/>
              </a:rPr>
              <a:t>credits </a:t>
            </a:r>
            <a:r>
              <a:rPr lang="en-US" sz="1800" b="1" dirty="0" smtClean="0">
                <a:latin typeface="Candara" pitchFamily="34" charset="0"/>
                <a:cs typeface="Arial"/>
              </a:rPr>
              <a:t>+ </a:t>
            </a:r>
            <a:r>
              <a:rPr sz="1800" b="1" dirty="0" smtClean="0">
                <a:latin typeface="Candara" pitchFamily="34" charset="0"/>
                <a:cs typeface="Arial"/>
              </a:rPr>
              <a:t>28 </a:t>
            </a:r>
            <a:r>
              <a:rPr sz="1800" b="1" dirty="0">
                <a:latin typeface="Candara" pitchFamily="34" charset="0"/>
                <a:cs typeface="Arial"/>
              </a:rPr>
              <a:t>elective</a:t>
            </a:r>
            <a:r>
              <a:rPr sz="1800" b="1" spc="-105" dirty="0">
                <a:latin typeface="Candara" pitchFamily="34" charset="0"/>
                <a:cs typeface="Arial"/>
              </a:rPr>
              <a:t> </a:t>
            </a:r>
            <a:r>
              <a:rPr sz="1800" b="1" dirty="0" smtClean="0">
                <a:latin typeface="Candara" pitchFamily="34" charset="0"/>
                <a:cs typeface="Arial"/>
              </a:rPr>
              <a:t>credits</a:t>
            </a:r>
            <a:endParaRPr sz="1800" b="1" dirty="0">
              <a:latin typeface="Candara" pitchFamily="34" charset="0"/>
              <a:cs typeface="Arial"/>
            </a:endParaRPr>
          </a:p>
          <a:p>
            <a:pPr marR="320040" algn="ctr">
              <a:lnSpc>
                <a:spcPts val="2140"/>
              </a:lnSpc>
            </a:pPr>
            <a:r>
              <a:rPr sz="1800" b="1" dirty="0">
                <a:latin typeface="Candara" pitchFamily="34" charset="0"/>
                <a:cs typeface="Arial"/>
              </a:rPr>
              <a:t>Each course earns 4</a:t>
            </a:r>
            <a:r>
              <a:rPr sz="1800" b="1" spc="-100" dirty="0">
                <a:latin typeface="Candara" pitchFamily="34" charset="0"/>
                <a:cs typeface="Arial"/>
              </a:rPr>
              <a:t> </a:t>
            </a:r>
            <a:r>
              <a:rPr sz="1800" b="1" dirty="0" smtClean="0">
                <a:latin typeface="Candara" pitchFamily="34" charset="0"/>
                <a:cs typeface="Arial"/>
              </a:rPr>
              <a:t>credits</a:t>
            </a:r>
            <a:endParaRPr sz="1800" b="1" dirty="0">
              <a:latin typeface="Candara" pitchFamily="34" charset="0"/>
              <a:cs typeface="Times New Roman"/>
            </a:endParaRPr>
          </a:p>
          <a:p>
            <a:pPr>
              <a:lnSpc>
                <a:spcPct val="100000"/>
              </a:lnSpc>
              <a:spcBef>
                <a:spcPts val="30"/>
              </a:spcBef>
            </a:pPr>
            <a:endParaRPr lang="en-US" sz="1600" dirty="0" smtClean="0">
              <a:latin typeface="Candara" pitchFamily="34" charset="0"/>
              <a:cs typeface="Times New Roman"/>
            </a:endParaRPr>
          </a:p>
          <a:p>
            <a:pPr>
              <a:lnSpc>
                <a:spcPct val="100000"/>
              </a:lnSpc>
              <a:spcBef>
                <a:spcPts val="30"/>
              </a:spcBef>
            </a:pPr>
            <a:endParaRPr sz="1600" dirty="0">
              <a:latin typeface="Candara" pitchFamily="34" charset="0"/>
              <a:cs typeface="Times New Roman"/>
            </a:endParaRPr>
          </a:p>
          <a:p>
            <a:pPr marL="413385" indent="-285750">
              <a:lnSpc>
                <a:spcPct val="100000"/>
              </a:lnSpc>
              <a:buFont typeface="Wingdings" panose="05000000000000000000" pitchFamily="2" charset="2"/>
              <a:buChar char="§"/>
            </a:pPr>
            <a:r>
              <a:rPr sz="1600" dirty="0" smtClean="0">
                <a:latin typeface="Candara" pitchFamily="34" charset="0"/>
                <a:cs typeface="Arial"/>
              </a:rPr>
              <a:t>English</a:t>
            </a:r>
            <a:r>
              <a:rPr sz="1600" spc="-105" dirty="0" smtClean="0">
                <a:latin typeface="Candara" pitchFamily="34" charset="0"/>
                <a:cs typeface="Arial"/>
              </a:rPr>
              <a:t> </a:t>
            </a:r>
            <a:r>
              <a:rPr sz="1600" dirty="0">
                <a:latin typeface="Candara" pitchFamily="34" charset="0"/>
                <a:cs typeface="Arial"/>
              </a:rPr>
              <a:t>10</a:t>
            </a:r>
          </a:p>
          <a:p>
            <a:pPr marL="413385" indent="-285750">
              <a:lnSpc>
                <a:spcPct val="100000"/>
              </a:lnSpc>
              <a:spcBef>
                <a:spcPts val="140"/>
              </a:spcBef>
              <a:buFont typeface="Wingdings" panose="05000000000000000000" pitchFamily="2" charset="2"/>
              <a:buChar char="§"/>
            </a:pPr>
            <a:r>
              <a:rPr sz="1600" dirty="0">
                <a:latin typeface="Candara" pitchFamily="34" charset="0"/>
                <a:cs typeface="Arial"/>
              </a:rPr>
              <a:t>English </a:t>
            </a:r>
            <a:r>
              <a:rPr sz="1600" spc="-50" dirty="0">
                <a:latin typeface="Candara" pitchFamily="34" charset="0"/>
                <a:cs typeface="Arial"/>
              </a:rPr>
              <a:t>11 </a:t>
            </a:r>
            <a:r>
              <a:rPr sz="1600" dirty="0">
                <a:latin typeface="Candara" pitchFamily="34" charset="0"/>
                <a:cs typeface="Arial"/>
              </a:rPr>
              <a:t>or Communications</a:t>
            </a:r>
            <a:r>
              <a:rPr sz="1600" spc="-55" dirty="0">
                <a:latin typeface="Candara" pitchFamily="34" charset="0"/>
                <a:cs typeface="Arial"/>
              </a:rPr>
              <a:t> </a:t>
            </a:r>
            <a:r>
              <a:rPr sz="1600" spc="-50" dirty="0">
                <a:latin typeface="Candara" pitchFamily="34" charset="0"/>
                <a:cs typeface="Arial"/>
              </a:rPr>
              <a:t>11</a:t>
            </a:r>
            <a:endParaRPr sz="1600" dirty="0">
              <a:latin typeface="Candara" pitchFamily="34" charset="0"/>
              <a:cs typeface="Arial"/>
            </a:endParaRPr>
          </a:p>
          <a:p>
            <a:pPr marL="413385" indent="-285750">
              <a:lnSpc>
                <a:spcPts val="2130"/>
              </a:lnSpc>
              <a:spcBef>
                <a:spcPts val="40"/>
              </a:spcBef>
              <a:buFont typeface="Wingdings" panose="05000000000000000000" pitchFamily="2" charset="2"/>
              <a:buChar char="§"/>
            </a:pPr>
            <a:r>
              <a:rPr sz="1600" dirty="0" smtClean="0">
                <a:latin typeface="Candara" pitchFamily="34" charset="0"/>
                <a:cs typeface="Arial"/>
              </a:rPr>
              <a:t>English </a:t>
            </a:r>
            <a:r>
              <a:rPr sz="1600" dirty="0">
                <a:latin typeface="Candara" pitchFamily="34" charset="0"/>
                <a:cs typeface="Arial"/>
              </a:rPr>
              <a:t>12 or Communications</a:t>
            </a:r>
            <a:r>
              <a:rPr sz="1600" spc="-105" dirty="0">
                <a:latin typeface="Candara" pitchFamily="34" charset="0"/>
                <a:cs typeface="Arial"/>
              </a:rPr>
              <a:t> </a:t>
            </a:r>
            <a:r>
              <a:rPr sz="1600" dirty="0">
                <a:latin typeface="Candara" pitchFamily="34" charset="0"/>
                <a:cs typeface="Arial"/>
              </a:rPr>
              <a:t>12</a:t>
            </a:r>
          </a:p>
          <a:p>
            <a:pPr marL="413385" indent="-285750">
              <a:lnSpc>
                <a:spcPts val="1650"/>
              </a:lnSpc>
              <a:buFont typeface="Wingdings" panose="05000000000000000000" pitchFamily="2" charset="2"/>
              <a:buChar char="§"/>
            </a:pPr>
            <a:r>
              <a:rPr sz="1600" dirty="0">
                <a:latin typeface="Candara" pitchFamily="34" charset="0"/>
                <a:cs typeface="Arial"/>
              </a:rPr>
              <a:t>Social Studies</a:t>
            </a:r>
            <a:r>
              <a:rPr sz="1600" spc="-100" dirty="0">
                <a:latin typeface="Candara" pitchFamily="34" charset="0"/>
                <a:cs typeface="Arial"/>
              </a:rPr>
              <a:t> </a:t>
            </a:r>
            <a:r>
              <a:rPr sz="1600" dirty="0">
                <a:latin typeface="Candara" pitchFamily="34" charset="0"/>
                <a:cs typeface="Arial"/>
              </a:rPr>
              <a:t>10</a:t>
            </a:r>
          </a:p>
          <a:p>
            <a:pPr marL="413385" marR="888365" indent="-285750">
              <a:lnSpc>
                <a:spcPct val="101200"/>
              </a:lnSpc>
              <a:buFont typeface="Wingdings" panose="05000000000000000000" pitchFamily="2" charset="2"/>
              <a:buChar char="§"/>
            </a:pPr>
            <a:r>
              <a:rPr sz="1600" dirty="0">
                <a:latin typeface="Candara" pitchFamily="34" charset="0"/>
                <a:cs typeface="Arial"/>
              </a:rPr>
              <a:t>Social Studies </a:t>
            </a:r>
            <a:r>
              <a:rPr sz="1600" spc="-55" dirty="0">
                <a:latin typeface="Candara" pitchFamily="34" charset="0"/>
                <a:cs typeface="Arial"/>
              </a:rPr>
              <a:t>11 </a:t>
            </a:r>
            <a:r>
              <a:rPr sz="1600" dirty="0">
                <a:latin typeface="Candara" pitchFamily="34" charset="0"/>
                <a:cs typeface="Arial"/>
              </a:rPr>
              <a:t>or </a:t>
            </a:r>
            <a:r>
              <a:rPr sz="1600" dirty="0" smtClean="0">
                <a:latin typeface="Candara" pitchFamily="34" charset="0"/>
                <a:cs typeface="Arial"/>
              </a:rPr>
              <a:t>12  </a:t>
            </a:r>
            <a:endParaRPr lang="en-CA" sz="1600" dirty="0" smtClean="0">
              <a:latin typeface="Candara" pitchFamily="34" charset="0"/>
              <a:cs typeface="Arial"/>
            </a:endParaRPr>
          </a:p>
          <a:p>
            <a:pPr marL="413385" marR="888365" indent="-285750">
              <a:lnSpc>
                <a:spcPct val="101200"/>
              </a:lnSpc>
              <a:buFont typeface="Wingdings" panose="05000000000000000000" pitchFamily="2" charset="2"/>
              <a:buChar char="§"/>
            </a:pPr>
            <a:r>
              <a:rPr sz="1600" dirty="0" smtClean="0">
                <a:latin typeface="Candara" pitchFamily="34" charset="0"/>
                <a:cs typeface="Arial"/>
              </a:rPr>
              <a:t>Science</a:t>
            </a:r>
            <a:r>
              <a:rPr sz="1600" spc="-100" dirty="0" smtClean="0">
                <a:latin typeface="Candara" pitchFamily="34" charset="0"/>
                <a:cs typeface="Arial"/>
              </a:rPr>
              <a:t> </a:t>
            </a:r>
            <a:r>
              <a:rPr sz="1600" dirty="0">
                <a:latin typeface="Candara" pitchFamily="34" charset="0"/>
                <a:cs typeface="Arial"/>
              </a:rPr>
              <a:t>10</a:t>
            </a:r>
          </a:p>
          <a:p>
            <a:pPr marL="403860" indent="-285750">
              <a:lnSpc>
                <a:spcPts val="1639"/>
              </a:lnSpc>
              <a:spcBef>
                <a:spcPts val="20"/>
              </a:spcBef>
              <a:buFont typeface="Wingdings" panose="05000000000000000000" pitchFamily="2" charset="2"/>
              <a:buChar char="§"/>
            </a:pPr>
            <a:r>
              <a:rPr sz="1600" dirty="0">
                <a:latin typeface="Candara" pitchFamily="34" charset="0"/>
                <a:cs typeface="Arial"/>
              </a:rPr>
              <a:t>A Science </a:t>
            </a:r>
            <a:r>
              <a:rPr sz="1600" spc="-55" dirty="0">
                <a:latin typeface="Candara" pitchFamily="34" charset="0"/>
                <a:cs typeface="Arial"/>
              </a:rPr>
              <a:t>11 </a:t>
            </a:r>
            <a:r>
              <a:rPr sz="1600" dirty="0">
                <a:latin typeface="Candara" pitchFamily="34" charset="0"/>
                <a:cs typeface="Arial"/>
              </a:rPr>
              <a:t>or</a:t>
            </a:r>
            <a:r>
              <a:rPr sz="1600" spc="-120" dirty="0">
                <a:latin typeface="Candara" pitchFamily="34" charset="0"/>
                <a:cs typeface="Arial"/>
              </a:rPr>
              <a:t> </a:t>
            </a:r>
            <a:r>
              <a:rPr sz="1600" dirty="0">
                <a:latin typeface="Candara" pitchFamily="34" charset="0"/>
                <a:cs typeface="Arial"/>
              </a:rPr>
              <a:t>12</a:t>
            </a:r>
          </a:p>
          <a:p>
            <a:pPr marL="403860" indent="-285750">
              <a:lnSpc>
                <a:spcPts val="1639"/>
              </a:lnSpc>
              <a:buFont typeface="Wingdings" panose="05000000000000000000" pitchFamily="2" charset="2"/>
              <a:buChar char="§"/>
            </a:pPr>
            <a:r>
              <a:rPr sz="1600" dirty="0">
                <a:latin typeface="Candara" pitchFamily="34" charset="0"/>
                <a:cs typeface="Arial"/>
              </a:rPr>
              <a:t>A Mathematics</a:t>
            </a:r>
            <a:r>
              <a:rPr sz="1600" spc="-180" dirty="0">
                <a:latin typeface="Candara" pitchFamily="34" charset="0"/>
                <a:cs typeface="Arial"/>
              </a:rPr>
              <a:t> </a:t>
            </a:r>
            <a:r>
              <a:rPr sz="1600" dirty="0">
                <a:latin typeface="Candara" pitchFamily="34" charset="0"/>
                <a:cs typeface="Arial"/>
              </a:rPr>
              <a:t>10</a:t>
            </a:r>
          </a:p>
          <a:p>
            <a:pPr marL="403860" indent="-285750">
              <a:lnSpc>
                <a:spcPct val="100000"/>
              </a:lnSpc>
              <a:spcBef>
                <a:spcPts val="20"/>
              </a:spcBef>
              <a:buFont typeface="Wingdings" panose="05000000000000000000" pitchFamily="2" charset="2"/>
              <a:buChar char="§"/>
            </a:pPr>
            <a:r>
              <a:rPr sz="1600" dirty="0">
                <a:latin typeface="Candara" pitchFamily="34" charset="0"/>
                <a:cs typeface="Arial"/>
              </a:rPr>
              <a:t>A Mathematics </a:t>
            </a:r>
            <a:r>
              <a:rPr sz="1600" spc="-55" dirty="0">
                <a:latin typeface="Candara" pitchFamily="34" charset="0"/>
                <a:cs typeface="Arial"/>
              </a:rPr>
              <a:t>11 </a:t>
            </a:r>
            <a:r>
              <a:rPr sz="1600" dirty="0">
                <a:latin typeface="Candara" pitchFamily="34" charset="0"/>
                <a:cs typeface="Arial"/>
              </a:rPr>
              <a:t>or</a:t>
            </a:r>
            <a:r>
              <a:rPr sz="1600" spc="-120" dirty="0">
                <a:latin typeface="Candara" pitchFamily="34" charset="0"/>
                <a:cs typeface="Arial"/>
              </a:rPr>
              <a:t> </a:t>
            </a:r>
            <a:r>
              <a:rPr sz="1600" dirty="0" smtClean="0">
                <a:latin typeface="Candara" pitchFamily="34" charset="0"/>
                <a:cs typeface="Arial"/>
              </a:rPr>
              <a:t>12</a:t>
            </a:r>
            <a:endParaRPr lang="en-CA" sz="1600" dirty="0" smtClean="0">
              <a:latin typeface="Candara" pitchFamily="34" charset="0"/>
              <a:cs typeface="Arial"/>
            </a:endParaRPr>
          </a:p>
          <a:p>
            <a:pPr marL="403860" indent="-285750">
              <a:spcBef>
                <a:spcPts val="20"/>
              </a:spcBef>
              <a:buFont typeface="Wingdings" panose="05000000000000000000" pitchFamily="2" charset="2"/>
              <a:buChar char="§"/>
            </a:pPr>
            <a:r>
              <a:rPr lang="en-CA" sz="1600" dirty="0">
                <a:latin typeface="Candara" pitchFamily="34" charset="0"/>
                <a:cs typeface="Arial"/>
              </a:rPr>
              <a:t>Career Life Ed</a:t>
            </a:r>
            <a:r>
              <a:rPr lang="en-CA" sz="1600" spc="-100" dirty="0">
                <a:latin typeface="Candara" pitchFamily="34" charset="0"/>
                <a:cs typeface="Arial"/>
              </a:rPr>
              <a:t> </a:t>
            </a:r>
            <a:r>
              <a:rPr lang="en-CA" sz="1600" dirty="0">
                <a:latin typeface="Candara" pitchFamily="34" charset="0"/>
                <a:cs typeface="Arial"/>
              </a:rPr>
              <a:t>10 (formerly Planning 10</a:t>
            </a:r>
            <a:r>
              <a:rPr lang="en-CA" sz="1600" dirty="0" smtClean="0">
                <a:latin typeface="Candara" pitchFamily="34" charset="0"/>
                <a:cs typeface="Arial"/>
              </a:rPr>
              <a:t>)</a:t>
            </a:r>
            <a:endParaRPr sz="1600" dirty="0" smtClean="0">
              <a:latin typeface="Candara" pitchFamily="34" charset="0"/>
              <a:cs typeface="Arial"/>
            </a:endParaRPr>
          </a:p>
          <a:p>
            <a:pPr marL="413385" indent="-285750">
              <a:lnSpc>
                <a:spcPct val="100000"/>
              </a:lnSpc>
              <a:spcBef>
                <a:spcPts val="20"/>
              </a:spcBef>
              <a:buFont typeface="Wingdings" panose="05000000000000000000" pitchFamily="2" charset="2"/>
              <a:buChar char="§"/>
            </a:pPr>
            <a:r>
              <a:rPr sz="1600" b="1" dirty="0" smtClean="0">
                <a:latin typeface="Candara" pitchFamily="34" charset="0"/>
                <a:cs typeface="Arial"/>
              </a:rPr>
              <a:t>Physical </a:t>
            </a:r>
            <a:r>
              <a:rPr sz="1600" b="1" dirty="0">
                <a:latin typeface="Candara" pitchFamily="34" charset="0"/>
                <a:cs typeface="Arial"/>
              </a:rPr>
              <a:t>Education</a:t>
            </a:r>
            <a:r>
              <a:rPr sz="1600" b="1" spc="-100" dirty="0">
                <a:latin typeface="Candara" pitchFamily="34" charset="0"/>
                <a:cs typeface="Arial"/>
              </a:rPr>
              <a:t> </a:t>
            </a:r>
            <a:r>
              <a:rPr sz="1600" b="1" dirty="0">
                <a:latin typeface="Candara" pitchFamily="34" charset="0"/>
                <a:cs typeface="Arial"/>
              </a:rPr>
              <a:t>10</a:t>
            </a:r>
          </a:p>
          <a:p>
            <a:pPr marL="403225" marR="1727835" indent="-285750">
              <a:lnSpc>
                <a:spcPts val="1600"/>
              </a:lnSpc>
              <a:spcBef>
                <a:spcPts val="140"/>
              </a:spcBef>
              <a:buFont typeface="Wingdings" panose="05000000000000000000" pitchFamily="2" charset="2"/>
              <a:buChar char="§"/>
            </a:pPr>
            <a:r>
              <a:rPr sz="1600" b="1" dirty="0">
                <a:solidFill>
                  <a:srgbClr val="C00000"/>
                </a:solidFill>
                <a:latin typeface="Candara" pitchFamily="34" charset="0"/>
                <a:cs typeface="Arial"/>
              </a:rPr>
              <a:t>A Fine Art or</a:t>
            </a:r>
            <a:r>
              <a:rPr sz="1600" b="1" spc="-285" dirty="0">
                <a:solidFill>
                  <a:srgbClr val="C00000"/>
                </a:solidFill>
                <a:latin typeface="Candara" pitchFamily="34" charset="0"/>
                <a:cs typeface="Arial"/>
              </a:rPr>
              <a:t> </a:t>
            </a:r>
            <a:r>
              <a:rPr sz="1600" b="1" dirty="0">
                <a:solidFill>
                  <a:srgbClr val="C00000"/>
                </a:solidFill>
                <a:latin typeface="Candara" pitchFamily="34" charset="0"/>
                <a:cs typeface="Arial"/>
              </a:rPr>
              <a:t>Applied Skill 10, </a:t>
            </a:r>
            <a:r>
              <a:rPr sz="1600" b="1" spc="-55" dirty="0">
                <a:solidFill>
                  <a:srgbClr val="C00000"/>
                </a:solidFill>
                <a:latin typeface="Candara" pitchFamily="34" charset="0"/>
                <a:cs typeface="Arial"/>
              </a:rPr>
              <a:t>11 </a:t>
            </a:r>
            <a:r>
              <a:rPr sz="1600" b="1" dirty="0">
                <a:solidFill>
                  <a:srgbClr val="C00000"/>
                </a:solidFill>
                <a:latin typeface="Candara" pitchFamily="34" charset="0"/>
                <a:cs typeface="Arial"/>
              </a:rPr>
              <a:t>or 12  </a:t>
            </a:r>
            <a:endParaRPr lang="en-CA" sz="1600" b="1" dirty="0" smtClean="0">
              <a:solidFill>
                <a:srgbClr val="C00000"/>
              </a:solidFill>
              <a:latin typeface="Candara" pitchFamily="34" charset="0"/>
              <a:cs typeface="Arial"/>
            </a:endParaRPr>
          </a:p>
          <a:p>
            <a:pPr marL="413385" indent="-285750">
              <a:lnSpc>
                <a:spcPts val="1660"/>
              </a:lnSpc>
              <a:buFont typeface="Wingdings" panose="05000000000000000000" pitchFamily="2" charset="2"/>
              <a:buChar char="§"/>
              <a:tabLst>
                <a:tab pos="3785235" algn="l"/>
              </a:tabLst>
            </a:pPr>
            <a:r>
              <a:rPr lang="en-CA" sz="1600" spc="-5" dirty="0">
                <a:latin typeface="Candara" pitchFamily="34" charset="0"/>
                <a:cs typeface="Arial"/>
              </a:rPr>
              <a:t>Career Connects 12 (formerly Grad Trans) </a:t>
            </a:r>
            <a:r>
              <a:rPr sz="1600" spc="-5" dirty="0">
                <a:latin typeface="Candara" pitchFamily="34" charset="0"/>
                <a:cs typeface="Arial"/>
              </a:rPr>
              <a:t>	</a:t>
            </a:r>
            <a:r>
              <a:rPr sz="1600" b="1" dirty="0">
                <a:latin typeface="Candara" pitchFamily="34" charset="0"/>
                <a:cs typeface="Arial"/>
              </a:rPr>
              <a:t>52</a:t>
            </a:r>
            <a:r>
              <a:rPr sz="1600" b="1" spc="-100" dirty="0">
                <a:latin typeface="Candara" pitchFamily="34" charset="0"/>
                <a:cs typeface="Arial"/>
              </a:rPr>
              <a:t> </a:t>
            </a:r>
            <a:r>
              <a:rPr sz="1600" b="1" dirty="0">
                <a:latin typeface="Candara" pitchFamily="34" charset="0"/>
                <a:cs typeface="Arial"/>
              </a:rPr>
              <a:t>CREDITS</a:t>
            </a:r>
            <a:endParaRPr sz="1600" dirty="0">
              <a:latin typeface="Candara" pitchFamily="34" charset="0"/>
              <a:cs typeface="Arial"/>
            </a:endParaRPr>
          </a:p>
        </p:txBody>
      </p:sp>
      <p:sp>
        <p:nvSpPr>
          <p:cNvPr id="6" name="TextBox 5"/>
          <p:cNvSpPr txBox="1"/>
          <p:nvPr/>
        </p:nvSpPr>
        <p:spPr>
          <a:xfrm>
            <a:off x="1132370" y="2209800"/>
            <a:ext cx="1395399" cy="381000"/>
          </a:xfrm>
          <a:prstGeom prst="rect">
            <a:avLst/>
          </a:prstGeom>
          <a:noFill/>
        </p:spPr>
        <p:txBody>
          <a:bodyPr wrap="square" rtlCol="0">
            <a:spAutoFit/>
          </a:bodyPr>
          <a:lstStyle/>
          <a:p>
            <a:r>
              <a:rPr lang="en-US" b="1" dirty="0" smtClean="0">
                <a:latin typeface="Candara" pitchFamily="34" charset="0"/>
              </a:rPr>
              <a:t>REQUIRED</a:t>
            </a:r>
            <a:endParaRPr lang="en-US" b="1" dirty="0">
              <a:latin typeface="Candara" pitchFamily="34" charset="0"/>
            </a:endParaRPr>
          </a:p>
        </p:txBody>
      </p:sp>
      <p:sp>
        <p:nvSpPr>
          <p:cNvPr id="7" name="object 6"/>
          <p:cNvSpPr txBox="1"/>
          <p:nvPr/>
        </p:nvSpPr>
        <p:spPr>
          <a:xfrm>
            <a:off x="1221740" y="5786120"/>
            <a:ext cx="1216660" cy="276999"/>
          </a:xfrm>
          <a:prstGeom prst="rect">
            <a:avLst/>
          </a:prstGeom>
        </p:spPr>
        <p:txBody>
          <a:bodyPr vert="horz" wrap="square" lIns="0" tIns="0" rIns="0" bIns="0" rtlCol="0">
            <a:spAutoFit/>
          </a:bodyPr>
          <a:lstStyle/>
          <a:p>
            <a:pPr marL="12700">
              <a:lnSpc>
                <a:spcPct val="100000"/>
              </a:lnSpc>
            </a:pPr>
            <a:r>
              <a:rPr b="1" dirty="0">
                <a:solidFill>
                  <a:srgbClr val="C00000"/>
                </a:solidFill>
                <a:latin typeface="Candara" pitchFamily="34" charset="0"/>
                <a:cs typeface="Arial"/>
              </a:rPr>
              <a:t>ELECTIVES</a:t>
            </a:r>
          </a:p>
        </p:txBody>
      </p:sp>
      <p:sp>
        <p:nvSpPr>
          <p:cNvPr id="8" name="object 7"/>
          <p:cNvSpPr txBox="1"/>
          <p:nvPr/>
        </p:nvSpPr>
        <p:spPr>
          <a:xfrm>
            <a:off x="5946140" y="5786120"/>
            <a:ext cx="1053465" cy="246221"/>
          </a:xfrm>
          <a:prstGeom prst="rect">
            <a:avLst/>
          </a:prstGeom>
        </p:spPr>
        <p:txBody>
          <a:bodyPr vert="horz" wrap="square" lIns="0" tIns="0" rIns="0" bIns="0" rtlCol="0">
            <a:spAutoFit/>
          </a:bodyPr>
          <a:lstStyle/>
          <a:p>
            <a:pPr marL="12700">
              <a:lnSpc>
                <a:spcPct val="100000"/>
              </a:lnSpc>
            </a:pPr>
            <a:r>
              <a:rPr sz="1600" b="1" dirty="0">
                <a:solidFill>
                  <a:srgbClr val="C00000"/>
                </a:solidFill>
                <a:latin typeface="Candara" pitchFamily="34" charset="0"/>
                <a:cs typeface="Arial"/>
              </a:rPr>
              <a:t>28</a:t>
            </a:r>
            <a:r>
              <a:rPr sz="1600" b="1" spc="-100" dirty="0">
                <a:solidFill>
                  <a:srgbClr val="C00000"/>
                </a:solidFill>
                <a:latin typeface="Candara" pitchFamily="34" charset="0"/>
                <a:cs typeface="Arial"/>
              </a:rPr>
              <a:t> </a:t>
            </a:r>
            <a:r>
              <a:rPr sz="1600" b="1" dirty="0">
                <a:solidFill>
                  <a:srgbClr val="C00000"/>
                </a:solidFill>
                <a:latin typeface="Candara" pitchFamily="34" charset="0"/>
                <a:cs typeface="Arial"/>
              </a:rPr>
              <a:t>CREDITS</a:t>
            </a:r>
            <a:endParaRPr sz="1600" dirty="0">
              <a:solidFill>
                <a:srgbClr val="C00000"/>
              </a:solidFill>
              <a:latin typeface="Candara" pitchFamily="34" charset="0"/>
              <a:cs typeface="Arial"/>
            </a:endParaRPr>
          </a:p>
        </p:txBody>
      </p:sp>
      <p:sp>
        <p:nvSpPr>
          <p:cNvPr id="9" name="object 7"/>
          <p:cNvSpPr/>
          <p:nvPr/>
        </p:nvSpPr>
        <p:spPr>
          <a:xfrm>
            <a:off x="6631555" y="3581400"/>
            <a:ext cx="1725612" cy="172878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08354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7875" y="533400"/>
            <a:ext cx="7832725" cy="646331"/>
          </a:xfrm>
          <a:prstGeom prst="rect">
            <a:avLst/>
          </a:prstGeom>
          <a:noFill/>
        </p:spPr>
        <p:txBody>
          <a:bodyPr wrap="square" rtlCol="0">
            <a:spAutoFit/>
          </a:bodyPr>
          <a:lstStyle/>
          <a:p>
            <a:r>
              <a:rPr lang="en-US" sz="3600" b="1" dirty="0" smtClean="0">
                <a:latin typeface="Candara" pitchFamily="34" charset="0"/>
              </a:rPr>
              <a:t>Dogwood Graduation Requirements </a:t>
            </a:r>
            <a:endParaRPr lang="en-US" sz="3600" b="1" dirty="0">
              <a:latin typeface="Candara" pitchFamily="34" charset="0"/>
            </a:endParaRPr>
          </a:p>
        </p:txBody>
      </p:sp>
      <p:sp>
        <p:nvSpPr>
          <p:cNvPr id="6" name="object 5"/>
          <p:cNvSpPr txBox="1"/>
          <p:nvPr/>
        </p:nvSpPr>
        <p:spPr>
          <a:xfrm>
            <a:off x="2173274" y="1292860"/>
            <a:ext cx="5903926" cy="4375300"/>
          </a:xfrm>
          <a:prstGeom prst="rect">
            <a:avLst/>
          </a:prstGeom>
        </p:spPr>
        <p:txBody>
          <a:bodyPr vert="horz" wrap="square" lIns="0" tIns="0" rIns="0" bIns="0" rtlCol="0">
            <a:spAutoFit/>
          </a:bodyPr>
          <a:lstStyle/>
          <a:p>
            <a:pPr marL="12700" marR="332740" algn="ctr">
              <a:lnSpc>
                <a:spcPts val="2100"/>
              </a:lnSpc>
            </a:pPr>
            <a:r>
              <a:rPr sz="1800" b="1" dirty="0">
                <a:latin typeface="Candara" pitchFamily="34" charset="0"/>
                <a:cs typeface="Arial"/>
              </a:rPr>
              <a:t>Students must earn a minimum of 80</a:t>
            </a:r>
            <a:r>
              <a:rPr sz="1800" b="1" spc="-110" dirty="0">
                <a:latin typeface="Candara" pitchFamily="34" charset="0"/>
                <a:cs typeface="Arial"/>
              </a:rPr>
              <a:t> </a:t>
            </a:r>
            <a:r>
              <a:rPr sz="1800" b="1" dirty="0">
                <a:latin typeface="Candara" pitchFamily="34" charset="0"/>
                <a:cs typeface="Arial"/>
              </a:rPr>
              <a:t>credits  52 required </a:t>
            </a:r>
            <a:r>
              <a:rPr sz="1800" b="1" dirty="0" smtClean="0">
                <a:latin typeface="Candara" pitchFamily="34" charset="0"/>
                <a:cs typeface="Arial"/>
              </a:rPr>
              <a:t>credits </a:t>
            </a:r>
            <a:r>
              <a:rPr lang="en-US" sz="1800" b="1" dirty="0" smtClean="0">
                <a:latin typeface="Candara" pitchFamily="34" charset="0"/>
                <a:cs typeface="Arial"/>
              </a:rPr>
              <a:t>+ </a:t>
            </a:r>
            <a:r>
              <a:rPr sz="1800" b="1" dirty="0" smtClean="0">
                <a:latin typeface="Candara" pitchFamily="34" charset="0"/>
                <a:cs typeface="Arial"/>
              </a:rPr>
              <a:t>28 </a:t>
            </a:r>
            <a:r>
              <a:rPr sz="1800" b="1" dirty="0">
                <a:latin typeface="Candara" pitchFamily="34" charset="0"/>
                <a:cs typeface="Arial"/>
              </a:rPr>
              <a:t>elective</a:t>
            </a:r>
            <a:r>
              <a:rPr sz="1800" b="1" spc="-105" dirty="0">
                <a:latin typeface="Candara" pitchFamily="34" charset="0"/>
                <a:cs typeface="Arial"/>
              </a:rPr>
              <a:t> </a:t>
            </a:r>
            <a:r>
              <a:rPr sz="1800" b="1" dirty="0" smtClean="0">
                <a:latin typeface="Candara" pitchFamily="34" charset="0"/>
                <a:cs typeface="Arial"/>
              </a:rPr>
              <a:t>credits</a:t>
            </a:r>
            <a:endParaRPr sz="1800" b="1" dirty="0">
              <a:latin typeface="Candara" pitchFamily="34" charset="0"/>
              <a:cs typeface="Arial"/>
            </a:endParaRPr>
          </a:p>
          <a:p>
            <a:pPr marR="320040" algn="ctr">
              <a:lnSpc>
                <a:spcPts val="2140"/>
              </a:lnSpc>
            </a:pPr>
            <a:r>
              <a:rPr sz="1800" b="1" dirty="0">
                <a:latin typeface="Candara" pitchFamily="34" charset="0"/>
                <a:cs typeface="Arial"/>
              </a:rPr>
              <a:t>Each course earns 4</a:t>
            </a:r>
            <a:r>
              <a:rPr sz="1800" b="1" spc="-100" dirty="0">
                <a:latin typeface="Candara" pitchFamily="34" charset="0"/>
                <a:cs typeface="Arial"/>
              </a:rPr>
              <a:t> </a:t>
            </a:r>
            <a:r>
              <a:rPr sz="1800" b="1" dirty="0" smtClean="0">
                <a:latin typeface="Candara" pitchFamily="34" charset="0"/>
                <a:cs typeface="Arial"/>
              </a:rPr>
              <a:t>credits</a:t>
            </a:r>
            <a:endParaRPr sz="1800" b="1" dirty="0">
              <a:latin typeface="Candara" pitchFamily="34" charset="0"/>
              <a:cs typeface="Times New Roman"/>
            </a:endParaRPr>
          </a:p>
          <a:p>
            <a:pPr>
              <a:lnSpc>
                <a:spcPct val="100000"/>
              </a:lnSpc>
              <a:spcBef>
                <a:spcPts val="30"/>
              </a:spcBef>
            </a:pPr>
            <a:endParaRPr lang="en-US" sz="1600" dirty="0" smtClean="0">
              <a:latin typeface="Candara" pitchFamily="34" charset="0"/>
              <a:cs typeface="Times New Roman"/>
            </a:endParaRPr>
          </a:p>
          <a:p>
            <a:pPr>
              <a:lnSpc>
                <a:spcPct val="100000"/>
              </a:lnSpc>
              <a:spcBef>
                <a:spcPts val="30"/>
              </a:spcBef>
            </a:pPr>
            <a:endParaRPr sz="1600" dirty="0">
              <a:latin typeface="Candara" pitchFamily="34" charset="0"/>
              <a:cs typeface="Times New Roman"/>
            </a:endParaRPr>
          </a:p>
          <a:p>
            <a:pPr marL="413385" indent="-285750">
              <a:lnSpc>
                <a:spcPct val="100000"/>
              </a:lnSpc>
              <a:buFont typeface="Wingdings" panose="05000000000000000000" pitchFamily="2" charset="2"/>
              <a:buChar char="§"/>
            </a:pPr>
            <a:r>
              <a:rPr sz="1600" dirty="0" smtClean="0">
                <a:latin typeface="Candara" pitchFamily="34" charset="0"/>
                <a:cs typeface="Arial"/>
              </a:rPr>
              <a:t>English</a:t>
            </a:r>
            <a:r>
              <a:rPr sz="1600" spc="-105" dirty="0" smtClean="0">
                <a:latin typeface="Candara" pitchFamily="34" charset="0"/>
                <a:cs typeface="Arial"/>
              </a:rPr>
              <a:t> </a:t>
            </a:r>
            <a:r>
              <a:rPr sz="1600" dirty="0">
                <a:latin typeface="Candara" pitchFamily="34" charset="0"/>
                <a:cs typeface="Arial"/>
              </a:rPr>
              <a:t>10</a:t>
            </a:r>
          </a:p>
          <a:p>
            <a:pPr marL="413385" indent="-285750">
              <a:lnSpc>
                <a:spcPct val="100000"/>
              </a:lnSpc>
              <a:spcBef>
                <a:spcPts val="140"/>
              </a:spcBef>
              <a:buFont typeface="Wingdings" panose="05000000000000000000" pitchFamily="2" charset="2"/>
              <a:buChar char="§"/>
            </a:pPr>
            <a:r>
              <a:rPr sz="1600" dirty="0">
                <a:latin typeface="Candara" pitchFamily="34" charset="0"/>
                <a:cs typeface="Arial"/>
              </a:rPr>
              <a:t>English </a:t>
            </a:r>
            <a:r>
              <a:rPr sz="1600" spc="-50" dirty="0">
                <a:latin typeface="Candara" pitchFamily="34" charset="0"/>
                <a:cs typeface="Arial"/>
              </a:rPr>
              <a:t>11 </a:t>
            </a:r>
            <a:r>
              <a:rPr sz="1600" dirty="0">
                <a:latin typeface="Candara" pitchFamily="34" charset="0"/>
                <a:cs typeface="Arial"/>
              </a:rPr>
              <a:t>or Communications</a:t>
            </a:r>
            <a:r>
              <a:rPr sz="1600" spc="-55" dirty="0">
                <a:latin typeface="Candara" pitchFamily="34" charset="0"/>
                <a:cs typeface="Arial"/>
              </a:rPr>
              <a:t> </a:t>
            </a:r>
            <a:r>
              <a:rPr sz="1600" spc="-50" dirty="0">
                <a:latin typeface="Candara" pitchFamily="34" charset="0"/>
                <a:cs typeface="Arial"/>
              </a:rPr>
              <a:t>11</a:t>
            </a:r>
            <a:endParaRPr sz="1600" dirty="0">
              <a:latin typeface="Candara" pitchFamily="34" charset="0"/>
              <a:cs typeface="Arial"/>
            </a:endParaRPr>
          </a:p>
          <a:p>
            <a:pPr marL="413385" indent="-285750">
              <a:lnSpc>
                <a:spcPts val="2130"/>
              </a:lnSpc>
              <a:spcBef>
                <a:spcPts val="40"/>
              </a:spcBef>
              <a:buFont typeface="Wingdings" panose="05000000000000000000" pitchFamily="2" charset="2"/>
              <a:buChar char="§"/>
            </a:pPr>
            <a:r>
              <a:rPr sz="1600" dirty="0" smtClean="0">
                <a:latin typeface="Candara" pitchFamily="34" charset="0"/>
                <a:cs typeface="Arial"/>
              </a:rPr>
              <a:t>English </a:t>
            </a:r>
            <a:r>
              <a:rPr sz="1600" dirty="0">
                <a:latin typeface="Candara" pitchFamily="34" charset="0"/>
                <a:cs typeface="Arial"/>
              </a:rPr>
              <a:t>12 or Communications</a:t>
            </a:r>
            <a:r>
              <a:rPr sz="1600" spc="-105" dirty="0">
                <a:latin typeface="Candara" pitchFamily="34" charset="0"/>
                <a:cs typeface="Arial"/>
              </a:rPr>
              <a:t> </a:t>
            </a:r>
            <a:r>
              <a:rPr sz="1600" dirty="0">
                <a:latin typeface="Candara" pitchFamily="34" charset="0"/>
                <a:cs typeface="Arial"/>
              </a:rPr>
              <a:t>12</a:t>
            </a:r>
          </a:p>
          <a:p>
            <a:pPr marL="413385" indent="-285750">
              <a:lnSpc>
                <a:spcPts val="1650"/>
              </a:lnSpc>
              <a:buFont typeface="Wingdings" panose="05000000000000000000" pitchFamily="2" charset="2"/>
              <a:buChar char="§"/>
            </a:pPr>
            <a:r>
              <a:rPr sz="1600" dirty="0">
                <a:latin typeface="Candara" pitchFamily="34" charset="0"/>
                <a:cs typeface="Arial"/>
              </a:rPr>
              <a:t>Social Studies</a:t>
            </a:r>
            <a:r>
              <a:rPr sz="1600" spc="-100" dirty="0">
                <a:latin typeface="Candara" pitchFamily="34" charset="0"/>
                <a:cs typeface="Arial"/>
              </a:rPr>
              <a:t> </a:t>
            </a:r>
            <a:r>
              <a:rPr sz="1600" dirty="0">
                <a:latin typeface="Candara" pitchFamily="34" charset="0"/>
                <a:cs typeface="Arial"/>
              </a:rPr>
              <a:t>10</a:t>
            </a:r>
          </a:p>
          <a:p>
            <a:pPr marL="413385" marR="888365" indent="-285750">
              <a:lnSpc>
                <a:spcPct val="101200"/>
              </a:lnSpc>
              <a:buFont typeface="Wingdings" panose="05000000000000000000" pitchFamily="2" charset="2"/>
              <a:buChar char="§"/>
            </a:pPr>
            <a:r>
              <a:rPr sz="1600" dirty="0">
                <a:latin typeface="Candara" pitchFamily="34" charset="0"/>
                <a:cs typeface="Arial"/>
              </a:rPr>
              <a:t>Social Studies </a:t>
            </a:r>
            <a:r>
              <a:rPr sz="1600" spc="-55" dirty="0">
                <a:latin typeface="Candara" pitchFamily="34" charset="0"/>
                <a:cs typeface="Arial"/>
              </a:rPr>
              <a:t>11 </a:t>
            </a:r>
            <a:r>
              <a:rPr sz="1600" dirty="0">
                <a:latin typeface="Candara" pitchFamily="34" charset="0"/>
                <a:cs typeface="Arial"/>
              </a:rPr>
              <a:t>or </a:t>
            </a:r>
            <a:r>
              <a:rPr sz="1600" dirty="0" smtClean="0">
                <a:latin typeface="Candara" pitchFamily="34" charset="0"/>
                <a:cs typeface="Arial"/>
              </a:rPr>
              <a:t>12  </a:t>
            </a:r>
            <a:endParaRPr lang="en-CA" sz="1600" dirty="0" smtClean="0">
              <a:latin typeface="Candara" pitchFamily="34" charset="0"/>
              <a:cs typeface="Arial"/>
            </a:endParaRPr>
          </a:p>
          <a:p>
            <a:pPr marL="413385" marR="888365" indent="-285750">
              <a:lnSpc>
                <a:spcPct val="101200"/>
              </a:lnSpc>
              <a:buFont typeface="Wingdings" panose="05000000000000000000" pitchFamily="2" charset="2"/>
              <a:buChar char="§"/>
            </a:pPr>
            <a:r>
              <a:rPr sz="1600" dirty="0" smtClean="0">
                <a:latin typeface="Candara" pitchFamily="34" charset="0"/>
                <a:cs typeface="Arial"/>
              </a:rPr>
              <a:t>Science</a:t>
            </a:r>
            <a:r>
              <a:rPr sz="1600" spc="-100" dirty="0" smtClean="0">
                <a:latin typeface="Candara" pitchFamily="34" charset="0"/>
                <a:cs typeface="Arial"/>
              </a:rPr>
              <a:t> </a:t>
            </a:r>
            <a:r>
              <a:rPr sz="1600" dirty="0">
                <a:latin typeface="Candara" pitchFamily="34" charset="0"/>
                <a:cs typeface="Arial"/>
              </a:rPr>
              <a:t>10</a:t>
            </a:r>
          </a:p>
          <a:p>
            <a:pPr marL="403860" indent="-285750">
              <a:lnSpc>
                <a:spcPts val="1639"/>
              </a:lnSpc>
              <a:spcBef>
                <a:spcPts val="20"/>
              </a:spcBef>
              <a:buFont typeface="Wingdings" panose="05000000000000000000" pitchFamily="2" charset="2"/>
              <a:buChar char="§"/>
            </a:pPr>
            <a:r>
              <a:rPr sz="1600" dirty="0">
                <a:latin typeface="Candara" pitchFamily="34" charset="0"/>
                <a:cs typeface="Arial"/>
              </a:rPr>
              <a:t>A Science </a:t>
            </a:r>
            <a:r>
              <a:rPr sz="1600" spc="-55" dirty="0">
                <a:latin typeface="Candara" pitchFamily="34" charset="0"/>
                <a:cs typeface="Arial"/>
              </a:rPr>
              <a:t>11 </a:t>
            </a:r>
            <a:r>
              <a:rPr sz="1600" dirty="0">
                <a:latin typeface="Candara" pitchFamily="34" charset="0"/>
                <a:cs typeface="Arial"/>
              </a:rPr>
              <a:t>or</a:t>
            </a:r>
            <a:r>
              <a:rPr sz="1600" spc="-120" dirty="0">
                <a:latin typeface="Candara" pitchFamily="34" charset="0"/>
                <a:cs typeface="Arial"/>
              </a:rPr>
              <a:t> </a:t>
            </a:r>
            <a:r>
              <a:rPr sz="1600" dirty="0">
                <a:latin typeface="Candara" pitchFamily="34" charset="0"/>
                <a:cs typeface="Arial"/>
              </a:rPr>
              <a:t>12</a:t>
            </a:r>
          </a:p>
          <a:p>
            <a:pPr marL="403860" indent="-285750">
              <a:lnSpc>
                <a:spcPts val="1639"/>
              </a:lnSpc>
              <a:buFont typeface="Wingdings" panose="05000000000000000000" pitchFamily="2" charset="2"/>
              <a:buChar char="§"/>
            </a:pPr>
            <a:r>
              <a:rPr sz="1600" dirty="0">
                <a:latin typeface="Candara" pitchFamily="34" charset="0"/>
                <a:cs typeface="Arial"/>
              </a:rPr>
              <a:t>A Mathematics</a:t>
            </a:r>
            <a:r>
              <a:rPr sz="1600" spc="-180" dirty="0">
                <a:latin typeface="Candara" pitchFamily="34" charset="0"/>
                <a:cs typeface="Arial"/>
              </a:rPr>
              <a:t> </a:t>
            </a:r>
            <a:r>
              <a:rPr sz="1600" dirty="0">
                <a:latin typeface="Candara" pitchFamily="34" charset="0"/>
                <a:cs typeface="Arial"/>
              </a:rPr>
              <a:t>10</a:t>
            </a:r>
          </a:p>
          <a:p>
            <a:pPr marL="403860" indent="-285750">
              <a:lnSpc>
                <a:spcPct val="100000"/>
              </a:lnSpc>
              <a:spcBef>
                <a:spcPts val="20"/>
              </a:spcBef>
              <a:buFont typeface="Wingdings" panose="05000000000000000000" pitchFamily="2" charset="2"/>
              <a:buChar char="§"/>
            </a:pPr>
            <a:r>
              <a:rPr sz="1600" dirty="0">
                <a:latin typeface="Candara" pitchFamily="34" charset="0"/>
                <a:cs typeface="Arial"/>
              </a:rPr>
              <a:t>A Mathematics </a:t>
            </a:r>
            <a:r>
              <a:rPr sz="1600" spc="-55" dirty="0">
                <a:latin typeface="Candara" pitchFamily="34" charset="0"/>
                <a:cs typeface="Arial"/>
              </a:rPr>
              <a:t>11 </a:t>
            </a:r>
            <a:r>
              <a:rPr sz="1600" dirty="0">
                <a:latin typeface="Candara" pitchFamily="34" charset="0"/>
                <a:cs typeface="Arial"/>
              </a:rPr>
              <a:t>or</a:t>
            </a:r>
            <a:r>
              <a:rPr sz="1600" spc="-120" dirty="0">
                <a:latin typeface="Candara" pitchFamily="34" charset="0"/>
                <a:cs typeface="Arial"/>
              </a:rPr>
              <a:t> </a:t>
            </a:r>
            <a:r>
              <a:rPr sz="1600" dirty="0" smtClean="0">
                <a:latin typeface="Candara" pitchFamily="34" charset="0"/>
                <a:cs typeface="Arial"/>
              </a:rPr>
              <a:t>12</a:t>
            </a:r>
            <a:endParaRPr lang="en-CA" sz="1600" dirty="0" smtClean="0">
              <a:latin typeface="Candara" pitchFamily="34" charset="0"/>
              <a:cs typeface="Arial"/>
            </a:endParaRPr>
          </a:p>
          <a:p>
            <a:pPr marL="403860" indent="-285750">
              <a:spcBef>
                <a:spcPts val="20"/>
              </a:spcBef>
              <a:buFont typeface="Wingdings" panose="05000000000000000000" pitchFamily="2" charset="2"/>
              <a:buChar char="§"/>
            </a:pPr>
            <a:r>
              <a:rPr lang="en-CA" sz="1600" dirty="0">
                <a:latin typeface="Candara" pitchFamily="34" charset="0"/>
                <a:cs typeface="Arial"/>
              </a:rPr>
              <a:t>Career Life Ed</a:t>
            </a:r>
            <a:r>
              <a:rPr lang="en-CA" sz="1600" spc="-100" dirty="0">
                <a:latin typeface="Candara" pitchFamily="34" charset="0"/>
                <a:cs typeface="Arial"/>
              </a:rPr>
              <a:t> </a:t>
            </a:r>
            <a:r>
              <a:rPr lang="en-CA" sz="1600" dirty="0">
                <a:latin typeface="Candara" pitchFamily="34" charset="0"/>
                <a:cs typeface="Arial"/>
              </a:rPr>
              <a:t>10 (formerly Planning 10</a:t>
            </a:r>
            <a:r>
              <a:rPr lang="en-CA" sz="1600" dirty="0" smtClean="0">
                <a:latin typeface="Candara" pitchFamily="34" charset="0"/>
                <a:cs typeface="Arial"/>
              </a:rPr>
              <a:t>)</a:t>
            </a:r>
            <a:endParaRPr sz="1600" dirty="0" smtClean="0">
              <a:latin typeface="Candara" pitchFamily="34" charset="0"/>
              <a:cs typeface="Arial"/>
            </a:endParaRPr>
          </a:p>
          <a:p>
            <a:pPr marL="413385" indent="-285750">
              <a:lnSpc>
                <a:spcPct val="100000"/>
              </a:lnSpc>
              <a:spcBef>
                <a:spcPts val="20"/>
              </a:spcBef>
              <a:buFont typeface="Wingdings" panose="05000000000000000000" pitchFamily="2" charset="2"/>
              <a:buChar char="§"/>
            </a:pPr>
            <a:r>
              <a:rPr sz="1600" dirty="0" smtClean="0">
                <a:latin typeface="Candara" pitchFamily="34" charset="0"/>
                <a:cs typeface="Arial"/>
              </a:rPr>
              <a:t>Physical </a:t>
            </a:r>
            <a:r>
              <a:rPr sz="1600" dirty="0">
                <a:latin typeface="Candara" pitchFamily="34" charset="0"/>
                <a:cs typeface="Arial"/>
              </a:rPr>
              <a:t>Education</a:t>
            </a:r>
            <a:r>
              <a:rPr sz="1600" spc="-100" dirty="0">
                <a:latin typeface="Candara" pitchFamily="34" charset="0"/>
                <a:cs typeface="Arial"/>
              </a:rPr>
              <a:t> </a:t>
            </a:r>
            <a:r>
              <a:rPr sz="1600" dirty="0">
                <a:latin typeface="Candara" pitchFamily="34" charset="0"/>
                <a:cs typeface="Arial"/>
              </a:rPr>
              <a:t>10</a:t>
            </a:r>
          </a:p>
          <a:p>
            <a:pPr marL="403225" marR="1727835" indent="-285750">
              <a:lnSpc>
                <a:spcPts val="1600"/>
              </a:lnSpc>
              <a:spcBef>
                <a:spcPts val="140"/>
              </a:spcBef>
              <a:buFont typeface="Wingdings" panose="05000000000000000000" pitchFamily="2" charset="2"/>
              <a:buChar char="§"/>
            </a:pPr>
            <a:r>
              <a:rPr sz="1600" dirty="0">
                <a:latin typeface="Candara" pitchFamily="34" charset="0"/>
                <a:cs typeface="Arial"/>
              </a:rPr>
              <a:t>A Fine Art or</a:t>
            </a:r>
            <a:r>
              <a:rPr sz="1600" spc="-285" dirty="0">
                <a:latin typeface="Candara" pitchFamily="34" charset="0"/>
                <a:cs typeface="Arial"/>
              </a:rPr>
              <a:t> </a:t>
            </a:r>
            <a:r>
              <a:rPr sz="1600" dirty="0">
                <a:latin typeface="Candara" pitchFamily="34" charset="0"/>
                <a:cs typeface="Arial"/>
              </a:rPr>
              <a:t>Applied Skill 10, </a:t>
            </a:r>
            <a:r>
              <a:rPr sz="1600" spc="-55" dirty="0">
                <a:latin typeface="Candara" pitchFamily="34" charset="0"/>
                <a:cs typeface="Arial"/>
              </a:rPr>
              <a:t>11 </a:t>
            </a:r>
            <a:r>
              <a:rPr sz="1600" dirty="0">
                <a:latin typeface="Candara" pitchFamily="34" charset="0"/>
                <a:cs typeface="Arial"/>
              </a:rPr>
              <a:t>or 12  </a:t>
            </a:r>
            <a:endParaRPr lang="en-CA" sz="1600" dirty="0" smtClean="0">
              <a:latin typeface="Candara" pitchFamily="34" charset="0"/>
              <a:cs typeface="Arial"/>
            </a:endParaRPr>
          </a:p>
          <a:p>
            <a:pPr marL="413385" indent="-285750">
              <a:lnSpc>
                <a:spcPts val="1660"/>
              </a:lnSpc>
              <a:buFont typeface="Wingdings" panose="05000000000000000000" pitchFamily="2" charset="2"/>
              <a:buChar char="§"/>
              <a:tabLst>
                <a:tab pos="3785235" algn="l"/>
              </a:tabLst>
            </a:pPr>
            <a:r>
              <a:rPr lang="en-CA" sz="1600" b="1" spc="-5" dirty="0">
                <a:solidFill>
                  <a:srgbClr val="C00000"/>
                </a:solidFill>
                <a:latin typeface="Candara" pitchFamily="34" charset="0"/>
                <a:cs typeface="Arial"/>
              </a:rPr>
              <a:t>Career Connects 12 (formerly Grad Trans) </a:t>
            </a:r>
            <a:r>
              <a:rPr sz="1600" spc="-5" dirty="0">
                <a:latin typeface="Candara" pitchFamily="34" charset="0"/>
                <a:cs typeface="Arial"/>
              </a:rPr>
              <a:t>	</a:t>
            </a:r>
            <a:r>
              <a:rPr sz="1600" b="1" dirty="0">
                <a:latin typeface="Candara" pitchFamily="34" charset="0"/>
                <a:cs typeface="Arial"/>
              </a:rPr>
              <a:t>52</a:t>
            </a:r>
            <a:r>
              <a:rPr sz="1600" b="1" spc="-100" dirty="0">
                <a:latin typeface="Candara" pitchFamily="34" charset="0"/>
                <a:cs typeface="Arial"/>
              </a:rPr>
              <a:t> </a:t>
            </a:r>
            <a:r>
              <a:rPr sz="1600" b="1" dirty="0">
                <a:latin typeface="Candara" pitchFamily="34" charset="0"/>
                <a:cs typeface="Arial"/>
              </a:rPr>
              <a:t>CREDITS</a:t>
            </a:r>
            <a:endParaRPr sz="1600" dirty="0">
              <a:latin typeface="Candara" pitchFamily="34" charset="0"/>
              <a:cs typeface="Arial"/>
            </a:endParaRPr>
          </a:p>
        </p:txBody>
      </p:sp>
      <p:sp>
        <p:nvSpPr>
          <p:cNvPr id="9" name="TextBox 8"/>
          <p:cNvSpPr txBox="1"/>
          <p:nvPr/>
        </p:nvSpPr>
        <p:spPr>
          <a:xfrm>
            <a:off x="1132370" y="2209800"/>
            <a:ext cx="1395399" cy="381000"/>
          </a:xfrm>
          <a:prstGeom prst="rect">
            <a:avLst/>
          </a:prstGeom>
          <a:noFill/>
        </p:spPr>
        <p:txBody>
          <a:bodyPr wrap="square" rtlCol="0">
            <a:spAutoFit/>
          </a:bodyPr>
          <a:lstStyle/>
          <a:p>
            <a:r>
              <a:rPr lang="en-US" b="1" dirty="0" smtClean="0">
                <a:latin typeface="Candara" pitchFamily="34" charset="0"/>
              </a:rPr>
              <a:t>REQUIRED</a:t>
            </a:r>
            <a:endParaRPr lang="en-US" b="1" dirty="0">
              <a:latin typeface="Candara" pitchFamily="34" charset="0"/>
            </a:endParaRPr>
          </a:p>
        </p:txBody>
      </p:sp>
      <p:sp>
        <p:nvSpPr>
          <p:cNvPr id="10" name="object 6"/>
          <p:cNvSpPr txBox="1"/>
          <p:nvPr/>
        </p:nvSpPr>
        <p:spPr>
          <a:xfrm>
            <a:off x="1221740" y="5786120"/>
            <a:ext cx="1216660" cy="276999"/>
          </a:xfrm>
          <a:prstGeom prst="rect">
            <a:avLst/>
          </a:prstGeom>
        </p:spPr>
        <p:txBody>
          <a:bodyPr vert="horz" wrap="square" lIns="0" tIns="0" rIns="0" bIns="0" rtlCol="0">
            <a:spAutoFit/>
          </a:bodyPr>
          <a:lstStyle/>
          <a:p>
            <a:pPr marL="12700">
              <a:lnSpc>
                <a:spcPct val="100000"/>
              </a:lnSpc>
            </a:pPr>
            <a:r>
              <a:rPr b="1" dirty="0">
                <a:solidFill>
                  <a:srgbClr val="C00000"/>
                </a:solidFill>
                <a:latin typeface="Candara" pitchFamily="34" charset="0"/>
                <a:cs typeface="Arial"/>
              </a:rPr>
              <a:t>ELECTIVES</a:t>
            </a:r>
          </a:p>
        </p:txBody>
      </p:sp>
      <p:sp>
        <p:nvSpPr>
          <p:cNvPr id="11" name="object 7"/>
          <p:cNvSpPr txBox="1"/>
          <p:nvPr/>
        </p:nvSpPr>
        <p:spPr>
          <a:xfrm>
            <a:off x="5946140" y="5786120"/>
            <a:ext cx="1053465" cy="246221"/>
          </a:xfrm>
          <a:prstGeom prst="rect">
            <a:avLst/>
          </a:prstGeom>
        </p:spPr>
        <p:txBody>
          <a:bodyPr vert="horz" wrap="square" lIns="0" tIns="0" rIns="0" bIns="0" rtlCol="0">
            <a:spAutoFit/>
          </a:bodyPr>
          <a:lstStyle/>
          <a:p>
            <a:pPr marL="12700">
              <a:lnSpc>
                <a:spcPct val="100000"/>
              </a:lnSpc>
            </a:pPr>
            <a:r>
              <a:rPr sz="1600" b="1" dirty="0">
                <a:solidFill>
                  <a:srgbClr val="C00000"/>
                </a:solidFill>
                <a:latin typeface="Candara" pitchFamily="34" charset="0"/>
                <a:cs typeface="Arial"/>
              </a:rPr>
              <a:t>28</a:t>
            </a:r>
            <a:r>
              <a:rPr sz="1600" b="1" spc="-100" dirty="0">
                <a:solidFill>
                  <a:srgbClr val="C00000"/>
                </a:solidFill>
                <a:latin typeface="Candara" pitchFamily="34" charset="0"/>
                <a:cs typeface="Arial"/>
              </a:rPr>
              <a:t> </a:t>
            </a:r>
            <a:r>
              <a:rPr sz="1600" b="1" dirty="0">
                <a:solidFill>
                  <a:srgbClr val="C00000"/>
                </a:solidFill>
                <a:latin typeface="Candara" pitchFamily="34" charset="0"/>
                <a:cs typeface="Arial"/>
              </a:rPr>
              <a:t>CREDITS</a:t>
            </a:r>
            <a:endParaRPr sz="1600" dirty="0">
              <a:solidFill>
                <a:srgbClr val="C00000"/>
              </a:solidFill>
              <a:latin typeface="Candara" pitchFamily="34" charset="0"/>
              <a:cs typeface="Arial"/>
            </a:endParaRPr>
          </a:p>
        </p:txBody>
      </p:sp>
      <p:sp>
        <p:nvSpPr>
          <p:cNvPr id="12" name="object 7"/>
          <p:cNvSpPr/>
          <p:nvPr/>
        </p:nvSpPr>
        <p:spPr>
          <a:xfrm>
            <a:off x="6631555" y="3581400"/>
            <a:ext cx="1725612" cy="172878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32126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618490" y="787717"/>
            <a:ext cx="7907019" cy="677108"/>
          </a:xfrm>
          <a:prstGeom prst="rect">
            <a:avLst/>
          </a:prstGeom>
        </p:spPr>
        <p:txBody>
          <a:bodyPr vert="horz" wrap="square" lIns="0" tIns="0" rIns="0" bIns="0" rtlCol="0">
            <a:spAutoFit/>
          </a:bodyPr>
          <a:lstStyle/>
          <a:p>
            <a:pPr marL="156845">
              <a:lnSpc>
                <a:spcPct val="100000"/>
              </a:lnSpc>
              <a:tabLst>
                <a:tab pos="887094" algn="l"/>
                <a:tab pos="3742690" algn="l"/>
                <a:tab pos="4720590" algn="l"/>
              </a:tabLst>
            </a:pPr>
            <a:r>
              <a:rPr sz="4400" b="1" dirty="0" smtClean="0">
                <a:solidFill>
                  <a:srgbClr val="000000"/>
                </a:solidFill>
                <a:latin typeface="Candara" pitchFamily="34" charset="0"/>
                <a:cs typeface="Times New Roman"/>
              </a:rPr>
              <a:t>So</a:t>
            </a:r>
            <a:r>
              <a:rPr lang="en-US" sz="4400" b="1" dirty="0" smtClean="0">
                <a:solidFill>
                  <a:srgbClr val="000000"/>
                </a:solidFill>
                <a:latin typeface="Candara" pitchFamily="34" charset="0"/>
                <a:cs typeface="Times New Roman"/>
              </a:rPr>
              <a:t>,</a:t>
            </a:r>
            <a:r>
              <a:rPr lang="en-US" sz="4400" b="1" dirty="0">
                <a:solidFill>
                  <a:srgbClr val="000000"/>
                </a:solidFill>
                <a:latin typeface="Candara" pitchFamily="34" charset="0"/>
                <a:cs typeface="Times New Roman"/>
              </a:rPr>
              <a:t> </a:t>
            </a:r>
            <a:r>
              <a:rPr sz="4400" b="1" dirty="0" smtClean="0">
                <a:solidFill>
                  <a:srgbClr val="000000"/>
                </a:solidFill>
                <a:latin typeface="Candara" pitchFamily="34" charset="0"/>
                <a:cs typeface="Times New Roman"/>
              </a:rPr>
              <a:t>wh</a:t>
            </a:r>
            <a:r>
              <a:rPr sz="4400" b="1" spc="-5" dirty="0" smtClean="0">
                <a:solidFill>
                  <a:srgbClr val="000000"/>
                </a:solidFill>
                <a:latin typeface="Candara" pitchFamily="34" charset="0"/>
                <a:cs typeface="Times New Roman"/>
              </a:rPr>
              <a:t>a</a:t>
            </a:r>
            <a:r>
              <a:rPr sz="4400" b="1" dirty="0" smtClean="0">
                <a:solidFill>
                  <a:srgbClr val="000000"/>
                </a:solidFill>
                <a:latin typeface="Candara" pitchFamily="34" charset="0"/>
                <a:cs typeface="Times New Roman"/>
              </a:rPr>
              <a:t>t</a:t>
            </a:r>
            <a:r>
              <a:rPr sz="4400" b="1" spc="-5" dirty="0" smtClean="0">
                <a:solidFill>
                  <a:srgbClr val="000000"/>
                </a:solidFill>
                <a:latin typeface="Candara" pitchFamily="34" charset="0"/>
                <a:cs typeface="Times New Roman"/>
              </a:rPr>
              <a:t> </a:t>
            </a:r>
            <a:r>
              <a:rPr sz="4400" b="1" dirty="0" smtClean="0">
                <a:solidFill>
                  <a:srgbClr val="000000"/>
                </a:solidFill>
                <a:latin typeface="Candara" pitchFamily="34" charset="0"/>
                <a:cs typeface="Times New Roman"/>
              </a:rPr>
              <a:t>shou</a:t>
            </a:r>
            <a:r>
              <a:rPr sz="4400" b="1" spc="-5" dirty="0" smtClean="0">
                <a:solidFill>
                  <a:srgbClr val="000000"/>
                </a:solidFill>
                <a:latin typeface="Candara" pitchFamily="34" charset="0"/>
                <a:cs typeface="Times New Roman"/>
              </a:rPr>
              <a:t>l</a:t>
            </a:r>
            <a:r>
              <a:rPr sz="4400" b="1" dirty="0" smtClean="0">
                <a:solidFill>
                  <a:srgbClr val="000000"/>
                </a:solidFill>
                <a:latin typeface="Candara" pitchFamily="34" charset="0"/>
                <a:cs typeface="Times New Roman"/>
              </a:rPr>
              <a:t>d</a:t>
            </a:r>
            <a:r>
              <a:rPr lang="en-US" sz="4400" b="1" dirty="0" smtClean="0">
                <a:solidFill>
                  <a:srgbClr val="000000"/>
                </a:solidFill>
                <a:latin typeface="Candara" pitchFamily="34" charset="0"/>
                <a:cs typeface="Times New Roman"/>
              </a:rPr>
              <a:t> </a:t>
            </a:r>
            <a:r>
              <a:rPr sz="4400" b="1" dirty="0" smtClean="0">
                <a:solidFill>
                  <a:srgbClr val="000000"/>
                </a:solidFill>
                <a:latin typeface="Candara" pitchFamily="34" charset="0"/>
                <a:cs typeface="Times New Roman"/>
              </a:rPr>
              <a:t>you</a:t>
            </a:r>
            <a:r>
              <a:rPr lang="en-US" sz="4400" b="1" dirty="0">
                <a:solidFill>
                  <a:srgbClr val="000000"/>
                </a:solidFill>
                <a:latin typeface="Candara" pitchFamily="34" charset="0"/>
                <a:cs typeface="Times New Roman"/>
              </a:rPr>
              <a:t> </a:t>
            </a:r>
            <a:r>
              <a:rPr sz="4400" b="1" spc="-5" dirty="0" smtClean="0">
                <a:solidFill>
                  <a:srgbClr val="000000"/>
                </a:solidFill>
                <a:latin typeface="Candara" pitchFamily="34" charset="0"/>
                <a:cs typeface="Times New Roman"/>
              </a:rPr>
              <a:t>ta</a:t>
            </a:r>
            <a:r>
              <a:rPr sz="4400" b="1" dirty="0" smtClean="0">
                <a:solidFill>
                  <a:srgbClr val="000000"/>
                </a:solidFill>
                <a:latin typeface="Candara" pitchFamily="34" charset="0"/>
                <a:cs typeface="Times New Roman"/>
              </a:rPr>
              <a:t>k</a:t>
            </a:r>
            <a:r>
              <a:rPr sz="4400" b="1" spc="-5" dirty="0" smtClean="0">
                <a:solidFill>
                  <a:srgbClr val="000000"/>
                </a:solidFill>
                <a:latin typeface="Candara" pitchFamily="34" charset="0"/>
                <a:cs typeface="Times New Roman"/>
              </a:rPr>
              <a:t>e?</a:t>
            </a:r>
            <a:r>
              <a:rPr lang="en-US" sz="4400" b="1" spc="-5" dirty="0" smtClean="0">
                <a:solidFill>
                  <a:srgbClr val="000000"/>
                </a:solidFill>
                <a:latin typeface="Candara" pitchFamily="34" charset="0"/>
                <a:cs typeface="Times New Roman"/>
              </a:rPr>
              <a:t>!</a:t>
            </a:r>
            <a:endParaRPr sz="4400" b="1" dirty="0">
              <a:latin typeface="Candara" pitchFamily="34" charset="0"/>
              <a:cs typeface="Times New Roman"/>
            </a:endParaRPr>
          </a:p>
        </p:txBody>
      </p:sp>
      <p:sp>
        <p:nvSpPr>
          <p:cNvPr id="4" name="object 4"/>
          <p:cNvSpPr txBox="1">
            <a:spLocks noGrp="1"/>
          </p:cNvSpPr>
          <p:nvPr>
            <p:ph idx="1"/>
          </p:nvPr>
        </p:nvSpPr>
        <p:spPr>
          <a:xfrm>
            <a:off x="628922" y="2170043"/>
            <a:ext cx="7907019" cy="2839239"/>
          </a:xfrm>
          <a:prstGeom prst="rect">
            <a:avLst/>
          </a:prstGeom>
        </p:spPr>
        <p:txBody>
          <a:bodyPr vert="horz" wrap="square" lIns="0" tIns="0" rIns="0" bIns="0" rtlCol="0">
            <a:spAutoFit/>
          </a:bodyPr>
          <a:lstStyle/>
          <a:p>
            <a:pPr marL="0" indent="0">
              <a:lnSpc>
                <a:spcPct val="100000"/>
              </a:lnSpc>
              <a:buNone/>
            </a:pPr>
            <a:r>
              <a:rPr lang="en-US" spc="-90" dirty="0" smtClean="0">
                <a:latin typeface="Candara" pitchFamily="34" charset="0"/>
              </a:rPr>
              <a:t>You must consider the following:</a:t>
            </a:r>
            <a:endParaRPr spc="-5" dirty="0">
              <a:latin typeface="Candara" pitchFamily="34" charset="0"/>
            </a:endParaRPr>
          </a:p>
          <a:p>
            <a:pPr marL="298450" indent="-285750">
              <a:lnSpc>
                <a:spcPct val="100000"/>
              </a:lnSpc>
              <a:spcBef>
                <a:spcPts val="1575"/>
              </a:spcBef>
              <a:buFont typeface="Wingdings" pitchFamily="2" charset="2"/>
              <a:buChar char="§"/>
            </a:pPr>
            <a:r>
              <a:rPr sz="1800" dirty="0" smtClean="0">
                <a:latin typeface="Candara" pitchFamily="34" charset="0"/>
              </a:rPr>
              <a:t>Which </a:t>
            </a:r>
            <a:r>
              <a:rPr sz="1800" dirty="0">
                <a:latin typeface="Candara" pitchFamily="34" charset="0"/>
              </a:rPr>
              <a:t>electives do I</a:t>
            </a:r>
            <a:r>
              <a:rPr sz="1800" spc="-75" dirty="0">
                <a:latin typeface="Candara" pitchFamily="34" charset="0"/>
              </a:rPr>
              <a:t> </a:t>
            </a:r>
            <a:r>
              <a:rPr sz="1800" dirty="0">
                <a:latin typeface="Candara" pitchFamily="34" charset="0"/>
              </a:rPr>
              <a:t>want?</a:t>
            </a:r>
          </a:p>
          <a:p>
            <a:pPr marL="298450" indent="-285750">
              <a:lnSpc>
                <a:spcPct val="100000"/>
              </a:lnSpc>
              <a:spcBef>
                <a:spcPts val="1440"/>
              </a:spcBef>
              <a:buFont typeface="Wingdings" pitchFamily="2" charset="2"/>
              <a:buChar char="§"/>
            </a:pPr>
            <a:r>
              <a:rPr sz="1800" dirty="0" smtClean="0">
                <a:latin typeface="Candara" pitchFamily="34" charset="0"/>
              </a:rPr>
              <a:t>Which </a:t>
            </a:r>
            <a:r>
              <a:rPr lang="en-US" sz="1800" dirty="0">
                <a:latin typeface="Candara" pitchFamily="34" charset="0"/>
              </a:rPr>
              <a:t>c</a:t>
            </a:r>
            <a:r>
              <a:rPr sz="1800" dirty="0" smtClean="0">
                <a:latin typeface="Candara" pitchFamily="34" charset="0"/>
              </a:rPr>
              <a:t>areer</a:t>
            </a:r>
            <a:r>
              <a:rPr sz="1800" spc="-60" dirty="0" smtClean="0">
                <a:latin typeface="Candara" pitchFamily="34" charset="0"/>
              </a:rPr>
              <a:t> </a:t>
            </a:r>
            <a:r>
              <a:rPr lang="en-US" sz="1800" dirty="0">
                <a:latin typeface="Candara" pitchFamily="34" charset="0"/>
              </a:rPr>
              <a:t>d</a:t>
            </a:r>
            <a:r>
              <a:rPr sz="1800" dirty="0" smtClean="0">
                <a:latin typeface="Candara" pitchFamily="34" charset="0"/>
              </a:rPr>
              <a:t>irection</a:t>
            </a:r>
            <a:r>
              <a:rPr lang="en-US" sz="1800" dirty="0" smtClean="0">
                <a:latin typeface="Candara" pitchFamily="34" charset="0"/>
              </a:rPr>
              <a:t>s interests me</a:t>
            </a:r>
            <a:r>
              <a:rPr sz="1800" dirty="0" smtClean="0">
                <a:latin typeface="Candara" pitchFamily="34" charset="0"/>
              </a:rPr>
              <a:t>?</a:t>
            </a:r>
            <a:endParaRPr sz="1800" dirty="0">
              <a:latin typeface="Candara" pitchFamily="34" charset="0"/>
            </a:endParaRPr>
          </a:p>
          <a:p>
            <a:pPr marL="298450" indent="-285750">
              <a:lnSpc>
                <a:spcPct val="100000"/>
              </a:lnSpc>
              <a:spcBef>
                <a:spcPts val="1540"/>
              </a:spcBef>
              <a:buFont typeface="Wingdings" pitchFamily="2" charset="2"/>
              <a:buChar char="§"/>
            </a:pPr>
            <a:r>
              <a:rPr sz="1800" dirty="0" smtClean="0">
                <a:latin typeface="Candara" pitchFamily="34" charset="0"/>
              </a:rPr>
              <a:t>District</a:t>
            </a:r>
            <a:r>
              <a:rPr sz="1800" spc="-40" dirty="0" smtClean="0">
                <a:latin typeface="Candara" pitchFamily="34" charset="0"/>
              </a:rPr>
              <a:t> </a:t>
            </a:r>
            <a:r>
              <a:rPr sz="1800" dirty="0">
                <a:latin typeface="Candara" pitchFamily="34" charset="0"/>
              </a:rPr>
              <a:t>Programs</a:t>
            </a:r>
            <a:r>
              <a:rPr sz="1800" dirty="0" smtClean="0">
                <a:latin typeface="Candara" pitchFamily="34" charset="0"/>
              </a:rPr>
              <a:t>?</a:t>
            </a:r>
            <a:endParaRPr sz="1800" dirty="0">
              <a:latin typeface="Candara" pitchFamily="34" charset="0"/>
            </a:endParaRPr>
          </a:p>
          <a:p>
            <a:pPr marL="298450" indent="-285750">
              <a:lnSpc>
                <a:spcPct val="100000"/>
              </a:lnSpc>
              <a:spcBef>
                <a:spcPts val="1540"/>
              </a:spcBef>
              <a:buFont typeface="Wingdings" pitchFamily="2" charset="2"/>
              <a:buChar char="§"/>
            </a:pPr>
            <a:r>
              <a:rPr sz="1800" dirty="0" smtClean="0">
                <a:latin typeface="Candara" pitchFamily="34" charset="0"/>
              </a:rPr>
              <a:t>Which</a:t>
            </a:r>
            <a:r>
              <a:rPr sz="1800" spc="-40" dirty="0" smtClean="0">
                <a:latin typeface="Candara" pitchFamily="34" charset="0"/>
              </a:rPr>
              <a:t> </a:t>
            </a:r>
            <a:r>
              <a:rPr lang="en-US" sz="1800" dirty="0">
                <a:latin typeface="Candara" pitchFamily="34" charset="0"/>
              </a:rPr>
              <a:t>M</a:t>
            </a:r>
            <a:r>
              <a:rPr sz="1800" dirty="0" smtClean="0">
                <a:latin typeface="Candara" pitchFamily="34" charset="0"/>
              </a:rPr>
              <a:t>ath</a:t>
            </a:r>
            <a:r>
              <a:rPr lang="en-US" sz="1800" dirty="0" smtClean="0">
                <a:latin typeface="Candara" pitchFamily="34" charset="0"/>
              </a:rPr>
              <a:t> should I take</a:t>
            </a:r>
            <a:r>
              <a:rPr sz="1800" dirty="0" smtClean="0">
                <a:latin typeface="Candara" pitchFamily="34" charset="0"/>
              </a:rPr>
              <a:t>?</a:t>
            </a:r>
            <a:endParaRPr sz="1800" dirty="0">
              <a:latin typeface="Candara" pitchFamily="34" charset="0"/>
            </a:endParaRPr>
          </a:p>
          <a:p>
            <a:pPr marL="298450" indent="-285750">
              <a:lnSpc>
                <a:spcPct val="100000"/>
              </a:lnSpc>
              <a:spcBef>
                <a:spcPts val="1540"/>
              </a:spcBef>
              <a:buFont typeface="Wingdings" pitchFamily="2" charset="2"/>
              <a:buChar char="§"/>
            </a:pPr>
            <a:r>
              <a:rPr lang="en-US" sz="1800" spc="-40" dirty="0" smtClean="0">
                <a:latin typeface="Candara" pitchFamily="34" charset="0"/>
              </a:rPr>
              <a:t>What </a:t>
            </a:r>
            <a:r>
              <a:rPr sz="1800" spc="-40" dirty="0" smtClean="0">
                <a:latin typeface="Candara" pitchFamily="34" charset="0"/>
              </a:rPr>
              <a:t>Work</a:t>
            </a:r>
            <a:r>
              <a:rPr sz="1800" spc="-35" dirty="0" smtClean="0">
                <a:latin typeface="Candara" pitchFamily="34" charset="0"/>
              </a:rPr>
              <a:t> </a:t>
            </a:r>
            <a:r>
              <a:rPr sz="1800" dirty="0" smtClean="0">
                <a:latin typeface="Candara" pitchFamily="34" charset="0"/>
              </a:rPr>
              <a:t>Experience</a:t>
            </a:r>
            <a:r>
              <a:rPr lang="en-US" sz="1800" dirty="0" smtClean="0">
                <a:latin typeface="Candara" pitchFamily="34" charset="0"/>
              </a:rPr>
              <a:t> should I get</a:t>
            </a:r>
            <a:r>
              <a:rPr sz="1800" dirty="0" smtClean="0">
                <a:latin typeface="Candara" pitchFamily="34" charset="0"/>
              </a:rPr>
              <a:t>?</a:t>
            </a:r>
            <a:endParaRPr sz="1800" dirty="0">
              <a:latin typeface="Candara"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0377" y="4114800"/>
            <a:ext cx="2300288" cy="165065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2170043"/>
            <a:ext cx="2274642" cy="1516428"/>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26037" r="25668"/>
          <a:stretch/>
        </p:blipFill>
        <p:spPr>
          <a:xfrm>
            <a:off x="4582432" y="3124200"/>
            <a:ext cx="1821790" cy="2433689"/>
          </a:xfrm>
          <a:prstGeom prst="rect">
            <a:avLst/>
          </a:prstGeom>
        </p:spPr>
      </p:pic>
      <p:pic>
        <p:nvPicPr>
          <p:cNvPr id="9" name="image4.png"/>
          <p:cNvPicPr/>
          <p:nvPr/>
        </p:nvPicPr>
        <p:blipFill>
          <a:blip r:embed="rId5">
            <a:alphaModFix amt="30000"/>
            <a:extLst/>
          </a:blip>
          <a:stretch>
            <a:fillRect/>
          </a:stretch>
        </p:blipFill>
        <p:spPr>
          <a:xfrm>
            <a:off x="-127977" y="4972050"/>
            <a:ext cx="2496527" cy="1943100"/>
          </a:xfrm>
          <a:prstGeom prst="rect">
            <a:avLst/>
          </a:prstGeom>
          <a:ln w="12700">
            <a:miter lim="400000"/>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noAutofit/>
          </a:bodyPr>
          <a:lstStyle/>
          <a:p>
            <a:r>
              <a:rPr lang="en-CA" sz="2800" dirty="0" smtClean="0"/>
              <a:t>Language &amp; Literature-New Media 10</a:t>
            </a:r>
            <a:endParaRPr lang="en-CA" sz="2800" dirty="0"/>
          </a:p>
        </p:txBody>
      </p:sp>
      <p:sp>
        <p:nvSpPr>
          <p:cNvPr id="3" name="Rectangle 2"/>
          <p:cNvSpPr/>
          <p:nvPr/>
        </p:nvSpPr>
        <p:spPr>
          <a:xfrm>
            <a:off x="1371600" y="2438400"/>
            <a:ext cx="6400800" cy="369332"/>
          </a:xfrm>
          <a:prstGeom prst="rect">
            <a:avLst/>
          </a:prstGeom>
        </p:spPr>
        <p:txBody>
          <a:bodyPr wrap="square">
            <a:spAutoFit/>
          </a:bodyPr>
          <a:lstStyle/>
          <a:p>
            <a:r>
              <a:rPr lang="en-CA" dirty="0" smtClean="0"/>
              <a:t>. </a:t>
            </a:r>
            <a:endParaRPr lang="en-CA" dirty="0"/>
          </a:p>
        </p:txBody>
      </p:sp>
      <p:sp>
        <p:nvSpPr>
          <p:cNvPr id="5" name="Rectangle 4"/>
          <p:cNvSpPr/>
          <p:nvPr/>
        </p:nvSpPr>
        <p:spPr>
          <a:xfrm>
            <a:off x="1219200" y="1219200"/>
            <a:ext cx="6858000" cy="5478423"/>
          </a:xfrm>
          <a:prstGeom prst="rect">
            <a:avLst/>
          </a:prstGeom>
        </p:spPr>
        <p:txBody>
          <a:bodyPr wrap="square">
            <a:spAutoFit/>
          </a:bodyPr>
          <a:lstStyle/>
          <a:p>
            <a:pPr>
              <a:spcAft>
                <a:spcPts val="0"/>
              </a:spcAft>
            </a:pPr>
            <a:r>
              <a:rPr lang="en-CA" sz="1750" dirty="0"/>
              <a:t>Literary Studies 10 is designed for students who are interested in the literature of a particular era, geographical area, or theme, or in the study of literature in general. The course allows students to delve more deeply into literature as they explore specific themes, periods, authors, or areas of the world through literary works in a variety of media. </a:t>
            </a:r>
            <a:r>
              <a:rPr lang="en-CA" sz="1750" dirty="0" smtClean="0"/>
              <a:t>Language &amp; Literature - </a:t>
            </a:r>
            <a:r>
              <a:rPr lang="en-CA" sz="1750" dirty="0"/>
              <a:t>New Media 10 </a:t>
            </a:r>
            <a:r>
              <a:rPr lang="en-CA" sz="1750" dirty="0" smtClean="0"/>
              <a:t>is a </a:t>
            </a:r>
            <a:r>
              <a:rPr lang="en-CA" sz="1750" dirty="0"/>
              <a:t>program of studies designed to reflect the changing role of technology in today’s society and the increasing importance of digital media in communicating and exchanging ideas. </a:t>
            </a:r>
          </a:p>
          <a:p>
            <a:pPr>
              <a:spcAft>
                <a:spcPts val="0"/>
              </a:spcAft>
            </a:pPr>
            <a:r>
              <a:rPr lang="en-CA" sz="1750" dirty="0"/>
              <a:t> </a:t>
            </a:r>
          </a:p>
          <a:p>
            <a:pPr>
              <a:spcAft>
                <a:spcPts val="0"/>
              </a:spcAft>
            </a:pPr>
            <a:r>
              <a:rPr lang="en-CA" sz="1750" dirty="0"/>
              <a:t>This course is intended to allow </a:t>
            </a:r>
            <a:r>
              <a:rPr lang="en-CA" sz="1750" dirty="0" smtClean="0"/>
              <a:t>students </a:t>
            </a:r>
            <a:r>
              <a:rPr lang="en-CA" sz="1750" dirty="0"/>
              <a:t>the flexibility to develop a program of study centred on students’ interests, needs, and abilities, while at the same time allowing for a range of local delivery methods. New Media 10 recognizes that digital literacy is an essential characteristic of the educated citizen. Coursework is aimed at providing students with a set of skills vital for success in an increasingly complex digital world by affording opportunities to demonstrate understanding and communicate ideas through a variety of digital and print media. New Media 10 explores tasks and texts designed to introduce students to the study of New Media.</a:t>
            </a:r>
            <a:endParaRPr lang="en-CA" sz="1750" dirty="0">
              <a:effectLst/>
            </a:endParaRPr>
          </a:p>
        </p:txBody>
      </p:sp>
      <p:pic>
        <p:nvPicPr>
          <p:cNvPr id="6" name="image4.png"/>
          <p:cNvPicPr/>
          <p:nvPr/>
        </p:nvPicPr>
        <p:blipFill>
          <a:blip r:embed="rId2">
            <a:alphaModFix amt="30000"/>
            <a:extLst/>
          </a:blip>
          <a:stretch>
            <a:fillRect/>
          </a:stretch>
        </p:blipFill>
        <p:spPr>
          <a:xfrm>
            <a:off x="-127977" y="4972050"/>
            <a:ext cx="2496527" cy="1943100"/>
          </a:xfrm>
          <a:prstGeom prst="rect">
            <a:avLst/>
          </a:prstGeom>
          <a:ln w="12700">
            <a:miter lim="400000"/>
          </a:ln>
        </p:spPr>
      </p:pic>
    </p:spTree>
    <p:extLst>
      <p:ext uri="{BB962C8B-B14F-4D97-AF65-F5344CB8AC3E}">
        <p14:creationId xmlns:p14="http://schemas.microsoft.com/office/powerpoint/2010/main" val="1107716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609600"/>
          </a:xfrm>
        </p:spPr>
        <p:txBody>
          <a:bodyPr>
            <a:normAutofit fontScale="90000"/>
          </a:bodyPr>
          <a:lstStyle/>
          <a:p>
            <a:r>
              <a:rPr lang="en-CA" sz="2600" dirty="0" smtClean="0"/>
              <a:t>Language &amp; Literature-Composition 10</a:t>
            </a:r>
            <a:endParaRPr lang="en-CA" sz="2600" dirty="0"/>
          </a:p>
        </p:txBody>
      </p:sp>
      <p:sp>
        <p:nvSpPr>
          <p:cNvPr id="3" name="Rectangle 2"/>
          <p:cNvSpPr/>
          <p:nvPr/>
        </p:nvSpPr>
        <p:spPr>
          <a:xfrm>
            <a:off x="838200" y="1219200"/>
            <a:ext cx="7696200" cy="5355312"/>
          </a:xfrm>
          <a:prstGeom prst="rect">
            <a:avLst/>
          </a:prstGeom>
        </p:spPr>
        <p:txBody>
          <a:bodyPr wrap="square">
            <a:spAutoFit/>
          </a:bodyPr>
          <a:lstStyle/>
          <a:p>
            <a:pPr>
              <a:spcAft>
                <a:spcPts val="0"/>
              </a:spcAft>
            </a:pPr>
            <a:r>
              <a:rPr lang="en-CA" dirty="0"/>
              <a:t>D</a:t>
            </a:r>
            <a:r>
              <a:rPr lang="en-CA" dirty="0" smtClean="0"/>
              <a:t>esigned </a:t>
            </a:r>
            <a:r>
              <a:rPr lang="en-CA" dirty="0"/>
              <a:t>for students who are interested in the literature of a particular era, geographical area, or theme, or in the study of literature in general. The course allows students to delve more deeply into literature as they explore specific themes, periods, authors, or areas of the world through literary works in a variety of media. </a:t>
            </a:r>
            <a:r>
              <a:rPr lang="en-CA" dirty="0" smtClean="0"/>
              <a:t>Language &amp; Literature -  </a:t>
            </a:r>
            <a:r>
              <a:rPr lang="en-CA" dirty="0"/>
              <a:t>Composition </a:t>
            </a:r>
            <a:r>
              <a:rPr lang="en-CA" dirty="0" smtClean="0"/>
              <a:t>10 is designed </a:t>
            </a:r>
            <a:r>
              <a:rPr lang="en-CA" dirty="0"/>
              <a:t>to support students as they refine, clarify, and adjust their written communication through practice and revision. Students will read and study compositions by other writers and be exposed to a variety of styles as models for the development of their writing. </a:t>
            </a:r>
          </a:p>
          <a:p>
            <a:pPr>
              <a:spcAft>
                <a:spcPts val="0"/>
              </a:spcAft>
            </a:pPr>
            <a:r>
              <a:rPr lang="en-CA" dirty="0"/>
              <a:t> </a:t>
            </a:r>
          </a:p>
          <a:p>
            <a:pPr>
              <a:spcAft>
                <a:spcPts val="0"/>
              </a:spcAft>
            </a:pPr>
            <a:r>
              <a:rPr lang="en-CA" dirty="0"/>
              <a:t>The course provides opportunities for students to, with increasing independence, study, create, and write original and authentic pieces for a range of purposes and real-world audiences. They will expand their competencies through processes of drafting, reflecting, and revising to build a body of work that demonstrates expanding breadth, depth, and evidence of writing for a range of situations. They will develop confidence in their abilities as they consolidate their writing craft.</a:t>
            </a:r>
          </a:p>
          <a:p>
            <a:r>
              <a:rPr lang="en-CA" dirty="0"/>
              <a:t/>
            </a:r>
            <a:br>
              <a:rPr lang="en-CA" dirty="0"/>
            </a:br>
            <a:endParaRPr lang="en-CA" dirty="0"/>
          </a:p>
        </p:txBody>
      </p:sp>
      <p:pic>
        <p:nvPicPr>
          <p:cNvPr id="4" name="image4.png"/>
          <p:cNvPicPr/>
          <p:nvPr/>
        </p:nvPicPr>
        <p:blipFill>
          <a:blip r:embed="rId2">
            <a:alphaModFix amt="30000"/>
            <a:extLst/>
          </a:blip>
          <a:stretch>
            <a:fillRect/>
          </a:stretch>
        </p:blipFill>
        <p:spPr>
          <a:xfrm>
            <a:off x="-127977" y="4972050"/>
            <a:ext cx="2496527" cy="1943100"/>
          </a:xfrm>
          <a:prstGeom prst="rect">
            <a:avLst/>
          </a:prstGeom>
          <a:ln w="12700">
            <a:miter lim="400000"/>
          </a:ln>
        </p:spPr>
      </p:pic>
    </p:spTree>
    <p:extLst>
      <p:ext uri="{BB962C8B-B14F-4D97-AF65-F5344CB8AC3E}">
        <p14:creationId xmlns:p14="http://schemas.microsoft.com/office/powerpoint/2010/main" val="3920687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533400" y="2144017"/>
            <a:ext cx="8077200" cy="4129336"/>
          </a:xfrm>
          <a:prstGeom prst="rect">
            <a:avLst/>
          </a:prstGeom>
        </p:spPr>
        <p:txBody>
          <a:bodyPr vert="horz" wrap="square" lIns="0" tIns="0" rIns="0" bIns="0" rtlCol="0">
            <a:spAutoFit/>
          </a:bodyPr>
          <a:lstStyle/>
          <a:p>
            <a:pPr marL="12700" marR="2560320">
              <a:lnSpc>
                <a:spcPts val="2100"/>
              </a:lnSpc>
            </a:pPr>
            <a:r>
              <a:rPr sz="2000" dirty="0" smtClean="0">
                <a:latin typeface="Candara" pitchFamily="34" charset="0"/>
                <a:cs typeface="Arial"/>
              </a:rPr>
              <a:t> </a:t>
            </a:r>
            <a:r>
              <a:rPr sz="2000" dirty="0">
                <a:latin typeface="Candara" pitchFamily="34" charset="0"/>
                <a:cs typeface="Arial"/>
              </a:rPr>
              <a:t>Art Academy</a:t>
            </a:r>
            <a:r>
              <a:rPr sz="2000" spc="-300" dirty="0">
                <a:latin typeface="Candara" pitchFamily="34" charset="0"/>
                <a:cs typeface="Arial"/>
              </a:rPr>
              <a:t> </a:t>
            </a:r>
            <a:endParaRPr lang="en-US" sz="2000" dirty="0" smtClean="0">
              <a:latin typeface="Candara" pitchFamily="34" charset="0"/>
              <a:cs typeface="Arial"/>
            </a:endParaRPr>
          </a:p>
          <a:p>
            <a:pPr marL="12700" marR="2560320">
              <a:lnSpc>
                <a:spcPts val="2100"/>
              </a:lnSpc>
            </a:pPr>
            <a:r>
              <a:rPr sz="2000" dirty="0" smtClean="0">
                <a:latin typeface="Candara" pitchFamily="34" charset="0"/>
                <a:cs typeface="Arial"/>
              </a:rPr>
              <a:t>Digital </a:t>
            </a:r>
            <a:r>
              <a:rPr sz="2000" dirty="0">
                <a:latin typeface="Candara" pitchFamily="34" charset="0"/>
                <a:cs typeface="Arial"/>
              </a:rPr>
              <a:t>Media </a:t>
            </a:r>
            <a:r>
              <a:rPr lang="en-CA" sz="2000" dirty="0" smtClean="0">
                <a:latin typeface="Candara" pitchFamily="34" charset="0"/>
                <a:cs typeface="Arial"/>
              </a:rPr>
              <a:t>Academy</a:t>
            </a:r>
            <a:r>
              <a:rPr sz="2000" dirty="0" smtClean="0">
                <a:latin typeface="Candara" pitchFamily="34" charset="0"/>
                <a:cs typeface="Arial"/>
              </a:rPr>
              <a:t> </a:t>
            </a:r>
            <a:endParaRPr lang="en-CA" sz="2000" dirty="0" smtClean="0">
              <a:latin typeface="Candara" pitchFamily="34" charset="0"/>
              <a:cs typeface="Arial"/>
            </a:endParaRPr>
          </a:p>
          <a:p>
            <a:pPr marL="12700" marR="2560320">
              <a:lnSpc>
                <a:spcPts val="2100"/>
              </a:lnSpc>
            </a:pPr>
            <a:r>
              <a:rPr sz="2000" dirty="0" smtClean="0">
                <a:latin typeface="Candara" pitchFamily="34" charset="0"/>
                <a:cs typeface="Arial"/>
              </a:rPr>
              <a:t>Dance Academy</a:t>
            </a:r>
            <a:endParaRPr lang="en-CA" sz="2000" dirty="0" smtClean="0">
              <a:latin typeface="Candara" pitchFamily="34" charset="0"/>
              <a:cs typeface="Arial"/>
            </a:endParaRPr>
          </a:p>
          <a:p>
            <a:pPr marL="12700" marR="2560320">
              <a:lnSpc>
                <a:spcPts val="2100"/>
              </a:lnSpc>
            </a:pPr>
            <a:r>
              <a:rPr lang="en-CA" sz="2000" dirty="0" smtClean="0">
                <a:latin typeface="Candara" pitchFamily="34" charset="0"/>
                <a:cs typeface="Arial"/>
              </a:rPr>
              <a:t>Field Hockey Academy</a:t>
            </a:r>
            <a:endParaRPr sz="2000" dirty="0">
              <a:latin typeface="Candara" pitchFamily="34" charset="0"/>
              <a:cs typeface="Arial"/>
            </a:endParaRPr>
          </a:p>
          <a:p>
            <a:pPr marL="12700" marR="3678554">
              <a:lnSpc>
                <a:spcPct val="99500"/>
              </a:lnSpc>
              <a:spcBef>
                <a:spcPts val="50"/>
              </a:spcBef>
            </a:pPr>
            <a:r>
              <a:rPr sz="2000" dirty="0">
                <a:latin typeface="Candara" pitchFamily="34" charset="0"/>
                <a:cs typeface="Arial"/>
              </a:rPr>
              <a:t>Hockey Skills</a:t>
            </a:r>
            <a:r>
              <a:rPr sz="2000" spc="-200" dirty="0">
                <a:latin typeface="Candara" pitchFamily="34" charset="0"/>
                <a:cs typeface="Arial"/>
              </a:rPr>
              <a:t> </a:t>
            </a:r>
            <a:r>
              <a:rPr sz="2000" dirty="0">
                <a:latin typeface="Candara" pitchFamily="34" charset="0"/>
                <a:cs typeface="Arial"/>
              </a:rPr>
              <a:t>Academy  </a:t>
            </a:r>
            <a:endParaRPr lang="en-CA" sz="2000" dirty="0" smtClean="0">
              <a:latin typeface="Candara" pitchFamily="34" charset="0"/>
              <a:cs typeface="Arial"/>
            </a:endParaRPr>
          </a:p>
          <a:p>
            <a:pPr marL="12700" marR="3678554">
              <a:lnSpc>
                <a:spcPct val="99500"/>
              </a:lnSpc>
              <a:spcBef>
                <a:spcPts val="50"/>
              </a:spcBef>
            </a:pPr>
            <a:r>
              <a:rPr sz="2000" dirty="0" smtClean="0">
                <a:latin typeface="Candara" pitchFamily="34" charset="0"/>
                <a:cs typeface="Arial"/>
              </a:rPr>
              <a:t>Basketball </a:t>
            </a:r>
            <a:r>
              <a:rPr sz="2000" dirty="0">
                <a:latin typeface="Candara" pitchFamily="34" charset="0"/>
                <a:cs typeface="Arial"/>
              </a:rPr>
              <a:t>Academy </a:t>
            </a:r>
            <a:endParaRPr lang="en-CA" sz="2000" dirty="0" smtClean="0">
              <a:latin typeface="Candara" pitchFamily="34" charset="0"/>
              <a:cs typeface="Arial"/>
            </a:endParaRPr>
          </a:p>
          <a:p>
            <a:pPr marL="12700" marR="3678554">
              <a:lnSpc>
                <a:spcPct val="99500"/>
              </a:lnSpc>
              <a:spcBef>
                <a:spcPts val="50"/>
              </a:spcBef>
            </a:pPr>
            <a:r>
              <a:rPr lang="en-CA" sz="2000" dirty="0" smtClean="0">
                <a:latin typeface="Candara" pitchFamily="34" charset="0"/>
                <a:cs typeface="Arial"/>
              </a:rPr>
              <a:t>Outdoor Ed Academy</a:t>
            </a:r>
            <a:r>
              <a:rPr lang="en-CA" sz="2000" b="1" dirty="0" smtClean="0">
                <a:solidFill>
                  <a:schemeClr val="tx2"/>
                </a:solidFill>
                <a:latin typeface="Candara" pitchFamily="34" charset="0"/>
                <a:cs typeface="Arial"/>
              </a:rPr>
              <a:t>(Feb 7)</a:t>
            </a:r>
          </a:p>
          <a:p>
            <a:pPr marL="12700" marR="3678554">
              <a:lnSpc>
                <a:spcPct val="99500"/>
              </a:lnSpc>
              <a:spcBef>
                <a:spcPts val="50"/>
              </a:spcBef>
            </a:pPr>
            <a:r>
              <a:rPr sz="2000" dirty="0" smtClean="0">
                <a:latin typeface="Candara" pitchFamily="34" charset="0"/>
                <a:cs typeface="Arial"/>
              </a:rPr>
              <a:t>Soccer</a:t>
            </a:r>
            <a:r>
              <a:rPr sz="2000" spc="-200" dirty="0" smtClean="0">
                <a:latin typeface="Candara" pitchFamily="34" charset="0"/>
                <a:cs typeface="Arial"/>
              </a:rPr>
              <a:t> </a:t>
            </a:r>
            <a:r>
              <a:rPr sz="2000" dirty="0" smtClean="0">
                <a:latin typeface="Candara" pitchFamily="34" charset="0"/>
                <a:cs typeface="Arial"/>
              </a:rPr>
              <a:t>Academy</a:t>
            </a:r>
            <a:r>
              <a:rPr lang="en-US" sz="2000" dirty="0" smtClean="0">
                <a:latin typeface="Candara" pitchFamily="34" charset="0"/>
                <a:cs typeface="Arial"/>
              </a:rPr>
              <a:t>                                                                  </a:t>
            </a:r>
          </a:p>
          <a:p>
            <a:pPr marL="12700" marR="3678554">
              <a:lnSpc>
                <a:spcPct val="99500"/>
              </a:lnSpc>
              <a:spcBef>
                <a:spcPts val="50"/>
              </a:spcBef>
            </a:pPr>
            <a:r>
              <a:rPr sz="2000" spc="-10" dirty="0" smtClean="0">
                <a:latin typeface="Candara" pitchFamily="34" charset="0"/>
                <a:cs typeface="Arial"/>
              </a:rPr>
              <a:t>Volleyball Academy</a:t>
            </a:r>
            <a:endParaRPr lang="en-CA" sz="2000" spc="-10" dirty="0" smtClean="0">
              <a:latin typeface="Candara" pitchFamily="34" charset="0"/>
              <a:cs typeface="Arial"/>
            </a:endParaRPr>
          </a:p>
          <a:p>
            <a:pPr marL="12700" marR="3678554">
              <a:lnSpc>
                <a:spcPct val="99500"/>
              </a:lnSpc>
              <a:spcBef>
                <a:spcPts val="50"/>
              </a:spcBef>
            </a:pPr>
            <a:r>
              <a:rPr lang="en-CA" sz="2000" spc="-10" dirty="0" smtClean="0">
                <a:latin typeface="Candara" pitchFamily="34" charset="0"/>
                <a:cs typeface="Arial"/>
              </a:rPr>
              <a:t>Lacrosse Academy</a:t>
            </a:r>
          </a:p>
          <a:p>
            <a:pPr marL="12700">
              <a:lnSpc>
                <a:spcPts val="2140"/>
              </a:lnSpc>
            </a:pPr>
            <a:r>
              <a:rPr sz="2000" dirty="0" smtClean="0">
                <a:latin typeface="Candara" pitchFamily="34" charset="0"/>
                <a:cs typeface="Arial"/>
              </a:rPr>
              <a:t>Distributed </a:t>
            </a:r>
            <a:r>
              <a:rPr sz="2000" dirty="0">
                <a:latin typeface="Candara" pitchFamily="34" charset="0"/>
                <a:cs typeface="Arial"/>
              </a:rPr>
              <a:t>Learning </a:t>
            </a:r>
            <a:r>
              <a:rPr lang="en-US" sz="2000" dirty="0" smtClean="0">
                <a:latin typeface="Candara" pitchFamily="34" charset="0"/>
                <a:cs typeface="Arial"/>
              </a:rPr>
              <a:t> </a:t>
            </a:r>
          </a:p>
          <a:p>
            <a:pPr marL="12700">
              <a:lnSpc>
                <a:spcPts val="2140"/>
              </a:lnSpc>
            </a:pPr>
            <a:r>
              <a:rPr sz="2000" dirty="0" smtClean="0">
                <a:latin typeface="Candara" pitchFamily="34" charset="0"/>
                <a:cs typeface="Arial"/>
              </a:rPr>
              <a:t>Peak </a:t>
            </a:r>
            <a:r>
              <a:rPr sz="2000" dirty="0">
                <a:latin typeface="Candara" pitchFamily="34" charset="0"/>
                <a:cs typeface="Arial"/>
              </a:rPr>
              <a:t>Performance</a:t>
            </a:r>
            <a:r>
              <a:rPr sz="2000" spc="-100" dirty="0">
                <a:latin typeface="Candara" pitchFamily="34" charset="0"/>
                <a:cs typeface="Arial"/>
              </a:rPr>
              <a:t> </a:t>
            </a:r>
            <a:endParaRPr lang="en-CA" sz="2000" spc="-100" dirty="0" smtClean="0">
              <a:latin typeface="Candara" pitchFamily="34" charset="0"/>
              <a:cs typeface="Arial"/>
            </a:endParaRPr>
          </a:p>
          <a:p>
            <a:pPr marL="12700">
              <a:lnSpc>
                <a:spcPts val="2140"/>
              </a:lnSpc>
            </a:pPr>
            <a:r>
              <a:rPr lang="en-CA" sz="2000" spc="-10" dirty="0">
                <a:latin typeface="Candara" pitchFamily="34" charset="0"/>
                <a:cs typeface="Arial"/>
              </a:rPr>
              <a:t>Work </a:t>
            </a:r>
            <a:r>
              <a:rPr lang="en-CA" sz="2000" dirty="0">
                <a:latin typeface="Candara" pitchFamily="34" charset="0"/>
                <a:cs typeface="Arial"/>
              </a:rPr>
              <a:t>Experience/Apprenticeship</a:t>
            </a:r>
          </a:p>
          <a:p>
            <a:pPr marL="12700">
              <a:lnSpc>
                <a:spcPts val="2140"/>
              </a:lnSpc>
            </a:pPr>
            <a:endParaRPr lang="en-US" sz="2000" dirty="0" smtClean="0">
              <a:latin typeface="Candara" pitchFamily="34" charset="0"/>
              <a:cs typeface="Arial"/>
            </a:endParaRPr>
          </a:p>
        </p:txBody>
      </p:sp>
      <p:sp>
        <p:nvSpPr>
          <p:cNvPr id="8" name="TextBox 7"/>
          <p:cNvSpPr txBox="1"/>
          <p:nvPr/>
        </p:nvSpPr>
        <p:spPr>
          <a:xfrm>
            <a:off x="925286" y="609600"/>
            <a:ext cx="7402553" cy="1077218"/>
          </a:xfrm>
          <a:prstGeom prst="rect">
            <a:avLst/>
          </a:prstGeom>
          <a:noFill/>
        </p:spPr>
        <p:txBody>
          <a:bodyPr wrap="square" rtlCol="0">
            <a:spAutoFit/>
          </a:bodyPr>
          <a:lstStyle/>
          <a:p>
            <a:pPr algn="ctr"/>
            <a:r>
              <a:rPr lang="en-US" sz="3200" b="1" dirty="0" smtClean="0">
                <a:latin typeface="Candara" pitchFamily="34" charset="0"/>
              </a:rPr>
              <a:t>North Vancouver District Programs Available to all Grade 10 Students</a:t>
            </a:r>
            <a:endParaRPr lang="en-US" sz="3200" b="1" dirty="0">
              <a:latin typeface="Candara" pitchFamily="34" charset="0"/>
            </a:endParaRPr>
          </a:p>
        </p:txBody>
      </p:sp>
      <p:sp>
        <p:nvSpPr>
          <p:cNvPr id="3"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4"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5" name="Picture 4" descr="File:&lt;strong&gt;Basketball&lt;/strong&gt; ball385428 9836.jp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0" y="2043278"/>
            <a:ext cx="2622236" cy="2400860"/>
          </a:xfrm>
          <a:prstGeom prst="rect">
            <a:avLst/>
          </a:prstGeom>
        </p:spPr>
      </p:pic>
      <p:pic>
        <p:nvPicPr>
          <p:cNvPr id="7" name="Picture 6" descr="File:Women's &lt;strong&gt;Soccer&lt;/strong&gt; - USA vs Japan (4).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4735" y="2043278"/>
            <a:ext cx="2292666" cy="2452522"/>
          </a:xfrm>
          <a:prstGeom prst="rect">
            <a:avLst/>
          </a:prstGeom>
        </p:spPr>
      </p:pic>
      <p:pic>
        <p:nvPicPr>
          <p:cNvPr id="9" name="Picture 8" descr="File:&lt;strong&gt;Volleyball&lt;/strong&gt; gam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6452" y="4596538"/>
            <a:ext cx="2990848" cy="1777553"/>
          </a:xfrm>
          <a:prstGeom prst="rect">
            <a:avLst/>
          </a:prstGeom>
        </p:spPr>
      </p:pic>
      <p:pic>
        <p:nvPicPr>
          <p:cNvPr id="10" name="image4.png"/>
          <p:cNvPicPr/>
          <p:nvPr/>
        </p:nvPicPr>
        <p:blipFill>
          <a:blip r:embed="rId5">
            <a:alphaModFix amt="30000"/>
            <a:extLst/>
          </a:blip>
          <a:stretch>
            <a:fillRect/>
          </a:stretch>
        </p:blipFill>
        <p:spPr>
          <a:xfrm>
            <a:off x="-127977" y="4972050"/>
            <a:ext cx="2496527" cy="1943100"/>
          </a:xfrm>
          <a:prstGeom prst="rect">
            <a:avLst/>
          </a:prstGeom>
          <a:ln w="12700">
            <a:miter lim="400000"/>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1229677" y="579120"/>
            <a:ext cx="5275580" cy="670560"/>
          </a:xfrm>
          <a:prstGeom prst="rect">
            <a:avLst/>
          </a:prstGeom>
        </p:spPr>
        <p:txBody>
          <a:bodyPr vert="horz" wrap="square" lIns="0" tIns="0" rIns="0" bIns="0" rtlCol="0">
            <a:spAutoFit/>
          </a:bodyPr>
          <a:lstStyle/>
          <a:p>
            <a:pPr marL="12700">
              <a:lnSpc>
                <a:spcPct val="100000"/>
              </a:lnSpc>
              <a:tabLst>
                <a:tab pos="1068705" algn="l"/>
                <a:tab pos="2994660" algn="l"/>
              </a:tabLst>
            </a:pPr>
            <a:r>
              <a:rPr sz="4400" dirty="0">
                <a:solidFill>
                  <a:schemeClr val="tx1"/>
                </a:solidFill>
                <a:latin typeface="Candara" pitchFamily="34" charset="0"/>
                <a:cs typeface="Arial"/>
              </a:rPr>
              <a:t>Li</a:t>
            </a:r>
            <a:r>
              <a:rPr sz="4400" spc="-5" dirty="0">
                <a:solidFill>
                  <a:schemeClr val="tx1"/>
                </a:solidFill>
                <a:latin typeface="Candara" pitchFamily="34" charset="0"/>
                <a:cs typeface="Arial"/>
              </a:rPr>
              <a:t>f</a:t>
            </a:r>
            <a:r>
              <a:rPr sz="4400" dirty="0">
                <a:solidFill>
                  <a:schemeClr val="tx1"/>
                </a:solidFill>
                <a:latin typeface="Candara" pitchFamily="34" charset="0"/>
                <a:cs typeface="Arial"/>
              </a:rPr>
              <a:t>e	</a:t>
            </a:r>
            <a:r>
              <a:rPr lang="en-CA" sz="4400" dirty="0" smtClean="0">
                <a:solidFill>
                  <a:schemeClr val="tx1"/>
                </a:solidFill>
                <a:latin typeface="Candara" pitchFamily="34" charset="0"/>
                <a:cs typeface="Arial"/>
              </a:rPr>
              <a:t>in </a:t>
            </a:r>
            <a:r>
              <a:rPr sz="4400" dirty="0" smtClean="0">
                <a:solidFill>
                  <a:schemeClr val="tx1"/>
                </a:solidFill>
                <a:latin typeface="Candara" pitchFamily="34" charset="0"/>
                <a:cs typeface="Arial"/>
              </a:rPr>
              <a:t>High</a:t>
            </a:r>
            <a:r>
              <a:rPr sz="4400" dirty="0">
                <a:solidFill>
                  <a:schemeClr val="tx1"/>
                </a:solidFill>
                <a:latin typeface="Candara" pitchFamily="34" charset="0"/>
                <a:cs typeface="Arial"/>
              </a:rPr>
              <a:t>	School…</a:t>
            </a:r>
          </a:p>
        </p:txBody>
      </p:sp>
      <p:sp>
        <p:nvSpPr>
          <p:cNvPr id="22" name="object 22"/>
          <p:cNvSpPr txBox="1"/>
          <p:nvPr/>
        </p:nvSpPr>
        <p:spPr>
          <a:xfrm>
            <a:off x="3048000" y="1479232"/>
            <a:ext cx="2336800" cy="365760"/>
          </a:xfrm>
          <a:prstGeom prst="rect">
            <a:avLst/>
          </a:prstGeom>
        </p:spPr>
        <p:txBody>
          <a:bodyPr vert="horz" wrap="square" lIns="0" tIns="0" rIns="0" bIns="0" rtlCol="0">
            <a:spAutoFit/>
          </a:bodyPr>
          <a:lstStyle/>
          <a:p>
            <a:pPr marL="12700">
              <a:lnSpc>
                <a:spcPct val="100000"/>
              </a:lnSpc>
            </a:pPr>
            <a:r>
              <a:rPr sz="2400" b="1" dirty="0">
                <a:latin typeface="Candara" pitchFamily="34" charset="0"/>
                <a:cs typeface="Arial" pitchFamily="34" charset="0"/>
              </a:rPr>
              <a:t>GET</a:t>
            </a:r>
            <a:r>
              <a:rPr sz="2400" b="1" spc="-145" dirty="0">
                <a:latin typeface="Candara" pitchFamily="34" charset="0"/>
                <a:cs typeface="Arial" pitchFamily="34" charset="0"/>
              </a:rPr>
              <a:t> </a:t>
            </a:r>
            <a:r>
              <a:rPr sz="2400" b="1" spc="-25" dirty="0">
                <a:latin typeface="Candara" pitchFamily="34" charset="0"/>
                <a:cs typeface="Arial" pitchFamily="34" charset="0"/>
              </a:rPr>
              <a:t>INVOLVED!</a:t>
            </a:r>
            <a:endParaRPr sz="2400" b="1" dirty="0">
              <a:latin typeface="Candara" pitchFamily="34" charset="0"/>
              <a:cs typeface="Arial" pitchFamily="34" charset="0"/>
            </a:endParaRPr>
          </a:p>
        </p:txBody>
      </p:sp>
      <p:pic>
        <p:nvPicPr>
          <p:cNvPr id="24" name="image4.png"/>
          <p:cNvPicPr/>
          <p:nvPr/>
        </p:nvPicPr>
        <p:blipFill>
          <a:blip r:embed="rId2">
            <a:alphaModFix amt="30000"/>
            <a:extLst/>
          </a:blip>
          <a:stretch>
            <a:fillRect/>
          </a:stretch>
        </p:blipFill>
        <p:spPr>
          <a:xfrm>
            <a:off x="-127977" y="4972050"/>
            <a:ext cx="2496527" cy="1943100"/>
          </a:xfrm>
          <a:prstGeom prst="rect">
            <a:avLst/>
          </a:prstGeom>
          <a:ln w="12700">
            <a:miter lim="400000"/>
          </a:ln>
        </p:spPr>
      </p:pic>
      <p:pic>
        <p:nvPicPr>
          <p:cNvPr id="25" name="Picture 5" descr="C:\Users\12371\Desktop\Summer School\Advertising\Prof photos\SL.DoubleExposure-05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7341" y="3357317"/>
            <a:ext cx="4724400" cy="32294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carson graham">
            <a:hlinkClick r:id="rId4" tooltip="Search images of carson graham"/>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11691"/>
            <a:ext cx="1572457" cy="117934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mage result for carson graham choi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531078"/>
            <a:ext cx="2993328" cy="196500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 result for carson grah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6102" y="235204"/>
            <a:ext cx="2611175" cy="17291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304801"/>
            <a:ext cx="8229600" cy="6324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505200" y="2963282"/>
            <a:ext cx="1499235" cy="225425"/>
          </a:xfrm>
          <a:custGeom>
            <a:avLst/>
            <a:gdLst/>
            <a:ahLst/>
            <a:cxnLst/>
            <a:rect l="l" t="t" r="r" b="b"/>
            <a:pathLst>
              <a:path w="1499235" h="225425">
                <a:moveTo>
                  <a:pt x="1498880" y="0"/>
                </a:moveTo>
                <a:lnTo>
                  <a:pt x="0" y="224831"/>
                </a:lnTo>
              </a:path>
            </a:pathLst>
          </a:custGeom>
          <a:ln w="9524">
            <a:solidFill>
              <a:srgbClr val="000000"/>
            </a:solidFill>
          </a:ln>
        </p:spPr>
        <p:txBody>
          <a:bodyPr wrap="square" lIns="0" tIns="0" rIns="0" bIns="0" rtlCol="0"/>
          <a:lstStyle/>
          <a:p>
            <a:endParaRPr/>
          </a:p>
        </p:txBody>
      </p:sp>
      <p:sp>
        <p:nvSpPr>
          <p:cNvPr id="4" name="object 4"/>
          <p:cNvSpPr/>
          <p:nvPr/>
        </p:nvSpPr>
        <p:spPr>
          <a:xfrm>
            <a:off x="5012418" y="2905099"/>
            <a:ext cx="45719" cy="85447"/>
          </a:xfrm>
          <a:custGeom>
            <a:avLst/>
            <a:gdLst/>
            <a:ahLst/>
            <a:cxnLst/>
            <a:rect l="l" t="t" r="r" b="b"/>
            <a:pathLst>
              <a:path w="81279" h="75564">
                <a:moveTo>
                  <a:pt x="0" y="0"/>
                </a:moveTo>
                <a:lnTo>
                  <a:pt x="11303" y="75361"/>
                </a:lnTo>
                <a:lnTo>
                  <a:pt x="81013" y="26377"/>
                </a:lnTo>
                <a:lnTo>
                  <a:pt x="0" y="0"/>
                </a:lnTo>
                <a:close/>
              </a:path>
            </a:pathLst>
          </a:custGeom>
          <a:solidFill>
            <a:srgbClr val="000000"/>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3050" y="333375"/>
            <a:ext cx="8302625" cy="497522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93975" y="5516563"/>
            <a:ext cx="1368425" cy="96996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98475" y="5516562"/>
            <a:ext cx="2016125" cy="96202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156075" y="5516563"/>
            <a:ext cx="2016125" cy="7921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337300" y="5402262"/>
            <a:ext cx="1892300" cy="906462"/>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5791200" cy="1371600"/>
          </a:xfrm>
        </p:spPr>
        <p:txBody>
          <a:bodyPr>
            <a:normAutofit fontScale="90000"/>
          </a:bodyPr>
          <a:lstStyle/>
          <a:p>
            <a:r>
              <a:rPr lang="en-CA" dirty="0" smtClean="0"/>
              <a:t>Gr. 10 Electives</a:t>
            </a:r>
            <a:br>
              <a:rPr lang="en-CA" dirty="0" smtClean="0"/>
            </a:br>
            <a:r>
              <a:rPr lang="en-CA" sz="2000" dirty="0" smtClean="0"/>
              <a:t>Inside Timetable</a:t>
            </a:r>
            <a:br>
              <a:rPr lang="en-CA" sz="2000" dirty="0" smtClean="0"/>
            </a:br>
            <a:r>
              <a:rPr lang="en-CA" sz="2000" dirty="0" smtClean="0">
                <a:solidFill>
                  <a:srgbClr val="C00000"/>
                </a:solidFill>
              </a:rPr>
              <a:t>Year long courses in</a:t>
            </a:r>
            <a:r>
              <a:rPr lang="en-CA" sz="2000" dirty="0" smtClean="0">
                <a:solidFill>
                  <a:srgbClr val="00B050"/>
                </a:solidFill>
              </a:rPr>
              <a:t> Green </a:t>
            </a:r>
            <a:r>
              <a:rPr lang="en-CA" sz="2000" dirty="0" smtClean="0">
                <a:solidFill>
                  <a:srgbClr val="C00000"/>
                </a:solidFill>
              </a:rPr>
              <a:t>– 4 credits</a:t>
            </a:r>
            <a:r>
              <a:rPr lang="en-CA" sz="2000" dirty="0" smtClean="0">
                <a:solidFill>
                  <a:srgbClr val="7030A0"/>
                </a:solidFill>
              </a:rPr>
              <a:t/>
            </a:r>
            <a:br>
              <a:rPr lang="en-CA" sz="2000" dirty="0" smtClean="0">
                <a:solidFill>
                  <a:srgbClr val="7030A0"/>
                </a:solidFill>
              </a:rPr>
            </a:br>
            <a:r>
              <a:rPr lang="en-CA" sz="2000" dirty="0" smtClean="0"/>
              <a:t>Semester courses in </a:t>
            </a:r>
            <a:r>
              <a:rPr lang="en-CA" sz="2000" dirty="0" smtClean="0">
                <a:solidFill>
                  <a:srgbClr val="002060"/>
                </a:solidFill>
              </a:rPr>
              <a:t>black</a:t>
            </a:r>
            <a:r>
              <a:rPr lang="en-CA" sz="2000" dirty="0" smtClean="0"/>
              <a:t> – 2 credits</a:t>
            </a:r>
            <a:endParaRPr lang="en-CA" sz="2000" dirty="0"/>
          </a:p>
        </p:txBody>
      </p:sp>
      <p:sp>
        <p:nvSpPr>
          <p:cNvPr id="3" name="Content Placeholder 2"/>
          <p:cNvSpPr>
            <a:spLocks noGrp="1"/>
          </p:cNvSpPr>
          <p:nvPr>
            <p:ph sz="half" idx="1"/>
          </p:nvPr>
        </p:nvSpPr>
        <p:spPr/>
        <p:txBody>
          <a:bodyPr>
            <a:normAutofit fontScale="92500" lnSpcReduction="10000"/>
          </a:bodyPr>
          <a:lstStyle/>
          <a:p>
            <a:pPr marL="0" indent="0">
              <a:buNone/>
            </a:pPr>
            <a:r>
              <a:rPr lang="en-CA" b="1" u="sng" dirty="0" smtClean="0">
                <a:solidFill>
                  <a:srgbClr val="FF0000"/>
                </a:solidFill>
              </a:rPr>
              <a:t>Design Electives</a:t>
            </a:r>
          </a:p>
          <a:p>
            <a:r>
              <a:rPr lang="en-CA" dirty="0" smtClean="0"/>
              <a:t>Design &amp; Tech</a:t>
            </a:r>
          </a:p>
          <a:p>
            <a:r>
              <a:rPr lang="en-CA" dirty="0" smtClean="0"/>
              <a:t>Foods</a:t>
            </a:r>
          </a:p>
          <a:p>
            <a:r>
              <a:rPr lang="en-CA" dirty="0" smtClean="0"/>
              <a:t>Engineering</a:t>
            </a:r>
          </a:p>
          <a:p>
            <a:r>
              <a:rPr lang="en-CA" dirty="0" smtClean="0"/>
              <a:t>Info Tech</a:t>
            </a:r>
          </a:p>
          <a:p>
            <a:r>
              <a:rPr lang="en-CA" dirty="0" smtClean="0"/>
              <a:t>Textiles</a:t>
            </a:r>
          </a:p>
          <a:p>
            <a:r>
              <a:rPr lang="en-CA" dirty="0" smtClean="0"/>
              <a:t>Photography</a:t>
            </a:r>
          </a:p>
          <a:p>
            <a:r>
              <a:rPr lang="en-CA" dirty="0" smtClean="0">
                <a:solidFill>
                  <a:srgbClr val="00B050"/>
                </a:solidFill>
              </a:rPr>
              <a:t>Yearbook </a:t>
            </a:r>
            <a:r>
              <a:rPr lang="en-CA" dirty="0">
                <a:solidFill>
                  <a:srgbClr val="00B050"/>
                </a:solidFill>
              </a:rPr>
              <a:t>&amp; Journalism</a:t>
            </a:r>
          </a:p>
          <a:p>
            <a:endParaRPr lang="en-CA" dirty="0"/>
          </a:p>
        </p:txBody>
      </p:sp>
      <p:sp>
        <p:nvSpPr>
          <p:cNvPr id="4" name="Content Placeholder 3"/>
          <p:cNvSpPr>
            <a:spLocks noGrp="1"/>
          </p:cNvSpPr>
          <p:nvPr>
            <p:ph sz="half" idx="2"/>
          </p:nvPr>
        </p:nvSpPr>
        <p:spPr/>
        <p:txBody>
          <a:bodyPr>
            <a:normAutofit fontScale="92500" lnSpcReduction="10000"/>
          </a:bodyPr>
          <a:lstStyle/>
          <a:p>
            <a:pPr marL="0" indent="0">
              <a:buNone/>
            </a:pPr>
            <a:r>
              <a:rPr lang="en-CA" b="1" u="sng" dirty="0" smtClean="0">
                <a:solidFill>
                  <a:srgbClr val="FF0000"/>
                </a:solidFill>
              </a:rPr>
              <a:t>Fine Arts Electives</a:t>
            </a:r>
          </a:p>
          <a:p>
            <a:r>
              <a:rPr lang="en-CA" dirty="0" smtClean="0"/>
              <a:t>Art Design 2D</a:t>
            </a:r>
          </a:p>
          <a:p>
            <a:r>
              <a:rPr lang="en-CA" dirty="0" smtClean="0"/>
              <a:t>Art Design 3D</a:t>
            </a:r>
          </a:p>
          <a:p>
            <a:r>
              <a:rPr lang="en-CA" dirty="0" smtClean="0"/>
              <a:t>Theatre </a:t>
            </a:r>
          </a:p>
          <a:p>
            <a:r>
              <a:rPr lang="en-CA" dirty="0" smtClean="0">
                <a:solidFill>
                  <a:srgbClr val="00B050"/>
                </a:solidFill>
              </a:rPr>
              <a:t>Concert Band</a:t>
            </a:r>
          </a:p>
          <a:p>
            <a:r>
              <a:rPr lang="en-CA" dirty="0" smtClean="0">
                <a:solidFill>
                  <a:srgbClr val="00B050"/>
                </a:solidFill>
              </a:rPr>
              <a:t>Concert Choir</a:t>
            </a:r>
          </a:p>
          <a:p>
            <a:r>
              <a:rPr lang="en-CA" dirty="0" smtClean="0">
                <a:solidFill>
                  <a:srgbClr val="00B050"/>
                </a:solidFill>
              </a:rPr>
              <a:t>Chamber Choir</a:t>
            </a:r>
          </a:p>
          <a:p>
            <a:r>
              <a:rPr lang="en-CA" dirty="0" smtClean="0">
                <a:solidFill>
                  <a:srgbClr val="00B050"/>
                </a:solidFill>
              </a:rPr>
              <a:t>Guitar</a:t>
            </a:r>
            <a:endParaRPr lang="en-CA" dirty="0">
              <a:solidFill>
                <a:srgbClr val="00B050"/>
              </a:solidFill>
            </a:endParaRPr>
          </a:p>
        </p:txBody>
      </p:sp>
      <p:pic>
        <p:nvPicPr>
          <p:cNvPr id="5" name="image4.png"/>
          <p:cNvPicPr/>
          <p:nvPr/>
        </p:nvPicPr>
        <p:blipFill>
          <a:blip r:embed="rId2">
            <a:alphaModFix amt="30000"/>
            <a:extLst/>
          </a:blip>
          <a:stretch>
            <a:fillRect/>
          </a:stretch>
        </p:blipFill>
        <p:spPr>
          <a:xfrm>
            <a:off x="-127977" y="4972050"/>
            <a:ext cx="2496527" cy="1943100"/>
          </a:xfrm>
          <a:prstGeom prst="rect">
            <a:avLst/>
          </a:prstGeom>
          <a:ln w="12700">
            <a:miter lim="400000"/>
          </a:ln>
        </p:spPr>
      </p:pic>
    </p:spTree>
    <p:extLst>
      <p:ext uri="{BB962C8B-B14F-4D97-AF65-F5344CB8AC3E}">
        <p14:creationId xmlns:p14="http://schemas.microsoft.com/office/powerpoint/2010/main" val="1809586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B Deep Cove Rowin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332"/>
            <a:ext cx="9141978" cy="6858000"/>
          </a:xfrm>
          <a:prstGeom prst="rect">
            <a:avLst/>
          </a:prstGeom>
        </p:spPr>
      </p:pic>
      <p:sp>
        <p:nvSpPr>
          <p:cNvPr id="2" name="Title 1"/>
          <p:cNvSpPr>
            <a:spLocks noGrp="1"/>
          </p:cNvSpPr>
          <p:nvPr>
            <p:ph type="title"/>
          </p:nvPr>
        </p:nvSpPr>
        <p:spPr>
          <a:xfrm>
            <a:off x="1155497" y="228600"/>
            <a:ext cx="6477000" cy="838518"/>
          </a:xfrm>
        </p:spPr>
        <p:txBody>
          <a:bodyPr>
            <a:normAutofit/>
          </a:bodyPr>
          <a:lstStyle/>
          <a:p>
            <a:r>
              <a:rPr lang="en-US" b="1" dirty="0" smtClean="0">
                <a:latin typeface="Candara" panose="020E0502030303020204" pitchFamily="34" charset="0"/>
              </a:rPr>
              <a:t>Yearbook Journalism 10/11/12</a:t>
            </a:r>
            <a:endParaRPr lang="en-US" b="1" dirty="0">
              <a:latin typeface="Candara" panose="020E0502030303020204" pitchFamily="34" charset="0"/>
            </a:endParaRPr>
          </a:p>
        </p:txBody>
      </p:sp>
      <p:sp>
        <p:nvSpPr>
          <p:cNvPr id="3" name="Content Placeholder 2"/>
          <p:cNvSpPr>
            <a:spLocks noGrp="1"/>
          </p:cNvSpPr>
          <p:nvPr>
            <p:ph sz="half" idx="1"/>
          </p:nvPr>
        </p:nvSpPr>
        <p:spPr>
          <a:xfrm>
            <a:off x="288112" y="1371600"/>
            <a:ext cx="4191000" cy="2251931"/>
          </a:xfrm>
        </p:spPr>
        <p:txBody>
          <a:bodyPr>
            <a:normAutofit fontScale="62500" lnSpcReduction="20000"/>
          </a:bodyPr>
          <a:lstStyle/>
          <a:p>
            <a:r>
              <a:rPr lang="en-US" dirty="0"/>
              <a:t>This course focuses on creating the school’s yearbook. </a:t>
            </a:r>
            <a:endParaRPr lang="en-US" dirty="0" smtClean="0"/>
          </a:p>
          <a:p>
            <a:pPr lvl="1"/>
            <a:r>
              <a:rPr lang="en-US" dirty="0" smtClean="0"/>
              <a:t>Learn page design using InDesign </a:t>
            </a:r>
            <a:endParaRPr lang="en-US" dirty="0"/>
          </a:p>
          <a:p>
            <a:pPr lvl="1"/>
            <a:r>
              <a:rPr lang="en-US" dirty="0" smtClean="0"/>
              <a:t>Basic image manipulation using Photoshop</a:t>
            </a:r>
          </a:p>
          <a:p>
            <a:pPr lvl="1"/>
            <a:r>
              <a:rPr lang="en-US" dirty="0" smtClean="0"/>
              <a:t>Basic graphic design using Illustrator</a:t>
            </a:r>
          </a:p>
          <a:p>
            <a:pPr lvl="1"/>
            <a:r>
              <a:rPr lang="en-US" dirty="0" smtClean="0"/>
              <a:t>Journalism and creative writing</a:t>
            </a:r>
          </a:p>
          <a:p>
            <a:pPr lvl="1"/>
            <a:r>
              <a:rPr lang="en-US" dirty="0" smtClean="0"/>
              <a:t>Marketing skills</a:t>
            </a:r>
          </a:p>
          <a:p>
            <a:pPr lvl="1"/>
            <a:r>
              <a:rPr lang="en-US" dirty="0" smtClean="0"/>
              <a:t>Photography and photo journalism</a:t>
            </a:r>
          </a:p>
        </p:txBody>
      </p:sp>
      <p:sp>
        <p:nvSpPr>
          <p:cNvPr id="7" name="Content Placeholder 2"/>
          <p:cNvSpPr>
            <a:spLocks noGrp="1"/>
          </p:cNvSpPr>
          <p:nvPr>
            <p:ph sz="half" idx="2"/>
          </p:nvPr>
        </p:nvSpPr>
        <p:spPr>
          <a:xfrm>
            <a:off x="4570989" y="1371600"/>
            <a:ext cx="4038600" cy="2251931"/>
          </a:xfrm>
        </p:spPr>
        <p:txBody>
          <a:bodyPr>
            <a:normAutofit fontScale="62500" lnSpcReduction="20000"/>
          </a:bodyPr>
          <a:lstStyle/>
          <a:p>
            <a:r>
              <a:rPr lang="en-US" dirty="0" smtClean="0"/>
              <a:t>Perks!</a:t>
            </a:r>
          </a:p>
          <a:p>
            <a:pPr lvl="1"/>
            <a:r>
              <a:rPr lang="en-US" dirty="0" smtClean="0"/>
              <a:t>Field trips to CBC Broadcasting studios</a:t>
            </a:r>
          </a:p>
          <a:p>
            <a:pPr lvl="1"/>
            <a:r>
              <a:rPr lang="en-US" dirty="0" smtClean="0"/>
              <a:t>Exclusive access to events, games, and shows</a:t>
            </a:r>
          </a:p>
          <a:p>
            <a:pPr lvl="1"/>
            <a:r>
              <a:rPr lang="en-US" dirty="0" smtClean="0"/>
              <a:t>Learn practical teamwork and leadership skills</a:t>
            </a:r>
          </a:p>
          <a:p>
            <a:pPr lvl="1"/>
            <a:r>
              <a:rPr lang="en-US" dirty="0" smtClean="0"/>
              <a:t>Produce an actual Book! </a:t>
            </a:r>
          </a:p>
          <a:p>
            <a:pPr lvl="1"/>
            <a:endParaRPr lang="en-US" dirty="0"/>
          </a:p>
        </p:txBody>
      </p:sp>
      <p:pic>
        <p:nvPicPr>
          <p:cNvPr id="8" name="Picture 7" descr="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126" y="5376189"/>
            <a:ext cx="1851758" cy="1229899"/>
          </a:xfrm>
          <a:prstGeom prst="rect">
            <a:avLst/>
          </a:prstGeom>
          <a:ln>
            <a:solidFill>
              <a:schemeClr val="tx1"/>
            </a:solidFill>
          </a:ln>
        </p:spPr>
      </p:pic>
      <p:pic>
        <p:nvPicPr>
          <p:cNvPr id="9" name="Picture 8" descr="3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3807" y="5374644"/>
            <a:ext cx="1847167" cy="1231444"/>
          </a:xfrm>
          <a:prstGeom prst="rect">
            <a:avLst/>
          </a:prstGeom>
          <a:ln>
            <a:solidFill>
              <a:srgbClr val="000000"/>
            </a:solidFill>
          </a:ln>
        </p:spPr>
      </p:pic>
      <p:pic>
        <p:nvPicPr>
          <p:cNvPr id="10" name="Picture 9" descr="Kendyll JV Buchanan Bowl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8898" y="5372266"/>
            <a:ext cx="1857663" cy="1233821"/>
          </a:xfrm>
          <a:prstGeom prst="rect">
            <a:avLst/>
          </a:prstGeom>
          <a:ln>
            <a:solidFill>
              <a:srgbClr val="000000"/>
            </a:solidFill>
          </a:ln>
        </p:spPr>
      </p:pic>
      <p:pic>
        <p:nvPicPr>
          <p:cNvPr id="11" name="Picture 10" descr="44.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7605" y="5374010"/>
            <a:ext cx="1855038" cy="1232077"/>
          </a:xfrm>
          <a:prstGeom prst="rect">
            <a:avLst/>
          </a:prstGeom>
          <a:ln>
            <a:solidFill>
              <a:srgbClr val="000000"/>
            </a:solidFill>
          </a:ln>
        </p:spPr>
      </p:pic>
    </p:spTree>
    <p:extLst>
      <p:ext uri="{BB962C8B-B14F-4D97-AF65-F5344CB8AC3E}">
        <p14:creationId xmlns:p14="http://schemas.microsoft.com/office/powerpoint/2010/main" val="660011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ioi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182" y="0"/>
            <a:ext cx="10314432" cy="6858000"/>
          </a:xfrm>
          <a:prstGeom prst="rect">
            <a:avLst/>
          </a:prstGeom>
        </p:spPr>
      </p:pic>
      <p:sp>
        <p:nvSpPr>
          <p:cNvPr id="2" name="Title 1"/>
          <p:cNvSpPr>
            <a:spLocks noGrp="1"/>
          </p:cNvSpPr>
          <p:nvPr>
            <p:ph type="title"/>
          </p:nvPr>
        </p:nvSpPr>
        <p:spPr/>
        <p:txBody>
          <a:bodyPr/>
          <a:lstStyle/>
          <a:p>
            <a:r>
              <a:rPr lang="en-US" dirty="0" smtClean="0">
                <a:solidFill>
                  <a:srgbClr val="FFFFFF"/>
                </a:solidFill>
              </a:rPr>
              <a:t>NEW! Photography 10!</a:t>
            </a:r>
            <a:endParaRPr lang="en-US" dirty="0">
              <a:solidFill>
                <a:srgbClr val="FFFFFF"/>
              </a:solidFill>
            </a:endParaRPr>
          </a:p>
        </p:txBody>
      </p:sp>
      <p:sp>
        <p:nvSpPr>
          <p:cNvPr id="3" name="Content Placeholder 2"/>
          <p:cNvSpPr>
            <a:spLocks noGrp="1"/>
          </p:cNvSpPr>
          <p:nvPr>
            <p:ph sz="half" idx="1"/>
          </p:nvPr>
        </p:nvSpPr>
        <p:spPr>
          <a:xfrm>
            <a:off x="457200" y="1600200"/>
            <a:ext cx="4038600" cy="4970465"/>
          </a:xfrm>
        </p:spPr>
        <p:txBody>
          <a:bodyPr>
            <a:normAutofit fontScale="85000" lnSpcReduction="20000"/>
          </a:bodyPr>
          <a:lstStyle/>
          <a:p>
            <a:r>
              <a:rPr lang="en-US" dirty="0">
                <a:solidFill>
                  <a:schemeClr val="bg1"/>
                </a:solidFill>
              </a:rPr>
              <a:t>This is a beginner course in digital photography. </a:t>
            </a:r>
            <a:endParaRPr lang="en-US" dirty="0" smtClean="0">
              <a:solidFill>
                <a:schemeClr val="bg1"/>
              </a:solidFill>
            </a:endParaRPr>
          </a:p>
          <a:p>
            <a:pPr lvl="1"/>
            <a:r>
              <a:rPr lang="en-US" dirty="0" err="1" smtClean="0">
                <a:solidFill>
                  <a:schemeClr val="bg1"/>
                </a:solidFill>
              </a:rPr>
              <a:t>FUNdamentals</a:t>
            </a:r>
            <a:r>
              <a:rPr lang="en-US" dirty="0" smtClean="0">
                <a:solidFill>
                  <a:schemeClr val="bg1"/>
                </a:solidFill>
              </a:rPr>
              <a:t> </a:t>
            </a:r>
            <a:r>
              <a:rPr lang="en-US" dirty="0">
                <a:solidFill>
                  <a:schemeClr val="bg1"/>
                </a:solidFill>
              </a:rPr>
              <a:t>of basic digital camera </a:t>
            </a:r>
            <a:r>
              <a:rPr lang="en-US" dirty="0" smtClean="0">
                <a:solidFill>
                  <a:schemeClr val="bg1"/>
                </a:solidFill>
              </a:rPr>
              <a:t>functions</a:t>
            </a:r>
            <a:endParaRPr lang="en-US" dirty="0">
              <a:solidFill>
                <a:schemeClr val="bg1"/>
              </a:solidFill>
            </a:endParaRPr>
          </a:p>
          <a:p>
            <a:pPr lvl="1"/>
            <a:r>
              <a:rPr lang="en-US" dirty="0" smtClean="0">
                <a:solidFill>
                  <a:schemeClr val="bg1"/>
                </a:solidFill>
              </a:rPr>
              <a:t>Image composition</a:t>
            </a:r>
          </a:p>
          <a:p>
            <a:pPr lvl="1"/>
            <a:r>
              <a:rPr lang="en-US" dirty="0">
                <a:solidFill>
                  <a:schemeClr val="bg1"/>
                </a:solidFill>
              </a:rPr>
              <a:t>B</a:t>
            </a:r>
            <a:r>
              <a:rPr lang="en-US" dirty="0" smtClean="0">
                <a:solidFill>
                  <a:schemeClr val="bg1"/>
                </a:solidFill>
              </a:rPr>
              <a:t>asic </a:t>
            </a:r>
            <a:r>
              <a:rPr lang="en-US" dirty="0">
                <a:solidFill>
                  <a:schemeClr val="bg1"/>
                </a:solidFill>
              </a:rPr>
              <a:t>Photoshop </a:t>
            </a:r>
            <a:r>
              <a:rPr lang="en-US" dirty="0" smtClean="0">
                <a:solidFill>
                  <a:schemeClr val="bg1"/>
                </a:solidFill>
              </a:rPr>
              <a:t>manipulation</a:t>
            </a:r>
          </a:p>
          <a:p>
            <a:r>
              <a:rPr lang="en-US" dirty="0" smtClean="0">
                <a:solidFill>
                  <a:schemeClr val="bg1"/>
                </a:solidFill>
              </a:rPr>
              <a:t>Perks!</a:t>
            </a:r>
          </a:p>
          <a:p>
            <a:pPr lvl="1"/>
            <a:r>
              <a:rPr lang="en-US" dirty="0" smtClean="0">
                <a:solidFill>
                  <a:schemeClr val="bg1"/>
                </a:solidFill>
              </a:rPr>
              <a:t>Field trips </a:t>
            </a:r>
            <a:r>
              <a:rPr lang="en-US" sz="1900" i="1" dirty="0" smtClean="0">
                <a:solidFill>
                  <a:schemeClr val="bg1"/>
                </a:solidFill>
              </a:rPr>
              <a:t>(past Photography trips include, snowshoeing on Mt. Seymour, hiking to Quarry Rock, exploring </a:t>
            </a:r>
            <a:r>
              <a:rPr lang="en-US" sz="1900" i="1" dirty="0" err="1" smtClean="0">
                <a:solidFill>
                  <a:schemeClr val="bg1"/>
                </a:solidFill>
              </a:rPr>
              <a:t>Capilano</a:t>
            </a:r>
            <a:r>
              <a:rPr lang="en-US" sz="1900" i="1" dirty="0" smtClean="0">
                <a:solidFill>
                  <a:schemeClr val="bg1"/>
                </a:solidFill>
              </a:rPr>
              <a:t> Suspension Bridge, etc.)</a:t>
            </a:r>
          </a:p>
          <a:p>
            <a:pPr lvl="1"/>
            <a:r>
              <a:rPr lang="en-US" dirty="0" smtClean="0">
                <a:solidFill>
                  <a:schemeClr val="bg1"/>
                </a:solidFill>
              </a:rPr>
              <a:t>Getting outside!</a:t>
            </a:r>
          </a:p>
          <a:p>
            <a:pPr lvl="1"/>
            <a:r>
              <a:rPr lang="en-US" dirty="0" smtClean="0">
                <a:solidFill>
                  <a:schemeClr val="bg1"/>
                </a:solidFill>
              </a:rPr>
              <a:t>Having the best profile and </a:t>
            </a:r>
            <a:r>
              <a:rPr lang="en-US" dirty="0" err="1" smtClean="0">
                <a:solidFill>
                  <a:schemeClr val="bg1"/>
                </a:solidFill>
              </a:rPr>
              <a:t>Instagram</a:t>
            </a:r>
            <a:r>
              <a:rPr lang="en-US" dirty="0">
                <a:solidFill>
                  <a:schemeClr val="bg1"/>
                </a:solidFill>
              </a:rPr>
              <a:t> </a:t>
            </a:r>
            <a:r>
              <a:rPr lang="en-US" dirty="0" smtClean="0">
                <a:solidFill>
                  <a:schemeClr val="bg1"/>
                </a:solidFill>
              </a:rPr>
              <a:t>pictures</a:t>
            </a:r>
          </a:p>
          <a:p>
            <a:pPr lvl="1"/>
            <a:endParaRPr lang="en-US" dirty="0" smtClean="0">
              <a:solidFill>
                <a:schemeClr val="bg1"/>
              </a:solidFill>
            </a:endParaRPr>
          </a:p>
          <a:p>
            <a:pPr lvl="1"/>
            <a:endParaRPr lang="en-US" dirty="0" smtClean="0">
              <a:solidFill>
                <a:schemeClr val="bg1"/>
              </a:solidFill>
            </a:endParaRPr>
          </a:p>
        </p:txBody>
      </p:sp>
      <p:pic>
        <p:nvPicPr>
          <p:cNvPr id="9" name="Picture 8" descr="sofia brid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2035" y="4581751"/>
            <a:ext cx="2124532" cy="1465638"/>
          </a:xfrm>
          <a:prstGeom prst="rect">
            <a:avLst/>
          </a:prstGeom>
          <a:ln>
            <a:solidFill>
              <a:srgbClr val="FFFFFF"/>
            </a:solidFill>
          </a:ln>
        </p:spPr>
      </p:pic>
      <p:pic>
        <p:nvPicPr>
          <p:cNvPr id="12" name="Picture 11" descr="Alyssa Tanada Photo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2036" y="1417638"/>
            <a:ext cx="2124533" cy="1416355"/>
          </a:xfrm>
          <a:prstGeom prst="rect">
            <a:avLst/>
          </a:prstGeom>
          <a:solidFill>
            <a:srgbClr val="FFFFFF">
              <a:shade val="85000"/>
            </a:srgbClr>
          </a:solidFill>
          <a:ln w="3175"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Jonas2C.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2036" y="2997705"/>
            <a:ext cx="2124533" cy="1416355"/>
          </a:xfrm>
          <a:prstGeom prst="rect">
            <a:avLst/>
          </a:prstGeom>
          <a:solidFill>
            <a:srgbClr val="FFFFFF">
              <a:shade val="85000"/>
            </a:srgbClr>
          </a:solidFill>
          <a:ln w="3175"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9699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764540" y="1402308"/>
            <a:ext cx="7085965" cy="4501232"/>
          </a:xfrm>
          <a:prstGeom prst="rect">
            <a:avLst/>
          </a:prstGeom>
        </p:spPr>
        <p:txBody>
          <a:bodyPr vert="horz" wrap="square" lIns="0" tIns="0" rIns="0" bIns="0" rtlCol="0">
            <a:spAutoFit/>
          </a:bodyPr>
          <a:lstStyle/>
          <a:p>
            <a:pPr marL="12700">
              <a:lnSpc>
                <a:spcPct val="100000"/>
              </a:lnSpc>
            </a:pPr>
            <a:r>
              <a:rPr sz="2400" b="1" i="1" u="sng" dirty="0">
                <a:latin typeface="Candara" pitchFamily="34" charset="0"/>
                <a:cs typeface="Times New Roman"/>
              </a:rPr>
              <a:t>Outside the</a:t>
            </a:r>
            <a:r>
              <a:rPr sz="2400" b="1" i="1" u="sng" spc="-105" dirty="0">
                <a:latin typeface="Candara" pitchFamily="34" charset="0"/>
                <a:cs typeface="Times New Roman"/>
              </a:rPr>
              <a:t> </a:t>
            </a:r>
            <a:r>
              <a:rPr sz="2400" b="1" i="1" u="sng" spc="-15" dirty="0">
                <a:latin typeface="Candara" pitchFamily="34" charset="0"/>
                <a:cs typeface="Times New Roman"/>
              </a:rPr>
              <a:t>Timetable</a:t>
            </a:r>
            <a:endParaRPr sz="2400" b="1" i="1" u="sng" dirty="0">
              <a:latin typeface="Candara" pitchFamily="34" charset="0"/>
              <a:cs typeface="Times New Roman"/>
            </a:endParaRPr>
          </a:p>
          <a:p>
            <a:pPr marL="355600" indent="-342900">
              <a:lnSpc>
                <a:spcPct val="100000"/>
              </a:lnSpc>
              <a:spcBef>
                <a:spcPts val="290"/>
              </a:spcBef>
              <a:buClr>
                <a:srgbClr val="AD0101"/>
              </a:buClr>
              <a:buFont typeface="Wingdings" pitchFamily="2" charset="2"/>
              <a:buChar char="§"/>
              <a:tabLst>
                <a:tab pos="186690" algn="l"/>
              </a:tabLst>
            </a:pPr>
            <a:r>
              <a:rPr sz="2400" dirty="0">
                <a:latin typeface="Candara" pitchFamily="34" charset="0"/>
                <a:cs typeface="Times New Roman"/>
              </a:rPr>
              <a:t>Community </a:t>
            </a:r>
            <a:r>
              <a:rPr sz="2400" spc="-5" dirty="0">
                <a:latin typeface="Candara" pitchFamily="34" charset="0"/>
                <a:cs typeface="Times New Roman"/>
              </a:rPr>
              <a:t>Initiatives</a:t>
            </a:r>
            <a:r>
              <a:rPr sz="2400" spc="-55" dirty="0">
                <a:latin typeface="Candara" pitchFamily="34" charset="0"/>
                <a:cs typeface="Times New Roman"/>
              </a:rPr>
              <a:t> </a:t>
            </a:r>
            <a:r>
              <a:rPr sz="2400" dirty="0" smtClean="0">
                <a:latin typeface="Candara" pitchFamily="34" charset="0"/>
                <a:cs typeface="Times New Roman"/>
              </a:rPr>
              <a:t>10</a:t>
            </a:r>
            <a:endParaRPr lang="en-CA" sz="2400" dirty="0" smtClean="0">
              <a:latin typeface="Candara" pitchFamily="34" charset="0"/>
              <a:cs typeface="Times New Roman"/>
            </a:endParaRPr>
          </a:p>
          <a:p>
            <a:pPr marL="355600" indent="-342900">
              <a:lnSpc>
                <a:spcPct val="100000"/>
              </a:lnSpc>
              <a:spcBef>
                <a:spcPts val="290"/>
              </a:spcBef>
              <a:buClr>
                <a:srgbClr val="AD0101"/>
              </a:buClr>
              <a:buFont typeface="Wingdings" pitchFamily="2" charset="2"/>
              <a:buChar char="§"/>
              <a:tabLst>
                <a:tab pos="186690" algn="l"/>
              </a:tabLst>
            </a:pPr>
            <a:r>
              <a:rPr lang="en-CA" sz="2400" dirty="0" smtClean="0">
                <a:latin typeface="Candara" pitchFamily="34" charset="0"/>
                <a:cs typeface="Times New Roman"/>
              </a:rPr>
              <a:t>Beginner Band</a:t>
            </a:r>
            <a:endParaRPr sz="2400" dirty="0">
              <a:latin typeface="Candara" pitchFamily="34" charset="0"/>
              <a:cs typeface="Times New Roman"/>
            </a:endParaRPr>
          </a:p>
          <a:p>
            <a:pPr marL="355600" indent="-342900">
              <a:lnSpc>
                <a:spcPct val="100000"/>
              </a:lnSpc>
              <a:spcBef>
                <a:spcPts val="260"/>
              </a:spcBef>
              <a:buClr>
                <a:srgbClr val="AD0101"/>
              </a:buClr>
              <a:buFont typeface="Wingdings" pitchFamily="2" charset="2"/>
              <a:buChar char="§"/>
              <a:tabLst>
                <a:tab pos="251460" algn="l"/>
              </a:tabLst>
            </a:pPr>
            <a:r>
              <a:rPr sz="2400" spc="-60" dirty="0" smtClean="0">
                <a:latin typeface="Candara" pitchFamily="34" charset="0"/>
                <a:cs typeface="Times New Roman"/>
              </a:rPr>
              <a:t>Vocal </a:t>
            </a:r>
            <a:r>
              <a:rPr sz="2400" spc="-5" dirty="0" smtClean="0">
                <a:latin typeface="Candara" pitchFamily="34" charset="0"/>
                <a:cs typeface="Times New Roman"/>
              </a:rPr>
              <a:t>Jazz</a:t>
            </a:r>
            <a:r>
              <a:rPr lang="en-CA" sz="2400" dirty="0" smtClean="0">
                <a:latin typeface="Candara" pitchFamily="34" charset="0"/>
                <a:cs typeface="Times New Roman"/>
              </a:rPr>
              <a:t> (must also be taking Concert Choir)</a:t>
            </a:r>
          </a:p>
          <a:p>
            <a:pPr marL="355600" indent="-342900">
              <a:lnSpc>
                <a:spcPct val="100000"/>
              </a:lnSpc>
              <a:spcBef>
                <a:spcPts val="260"/>
              </a:spcBef>
              <a:buClr>
                <a:srgbClr val="AD0101"/>
              </a:buClr>
              <a:buFont typeface="Wingdings" pitchFamily="2" charset="2"/>
              <a:buChar char="§"/>
              <a:tabLst>
                <a:tab pos="251460" algn="l"/>
              </a:tabLst>
            </a:pPr>
            <a:r>
              <a:rPr lang="en-CA" sz="2400" dirty="0" smtClean="0">
                <a:latin typeface="Candara" pitchFamily="34" charset="0"/>
                <a:cs typeface="Times New Roman"/>
              </a:rPr>
              <a:t>Jazz Band (must also be taking Concert Band)</a:t>
            </a:r>
            <a:endParaRPr sz="2400" dirty="0">
              <a:latin typeface="Candara" pitchFamily="34" charset="0"/>
              <a:cs typeface="Times New Roman"/>
            </a:endParaRPr>
          </a:p>
          <a:p>
            <a:pPr marL="355600" indent="-342900">
              <a:lnSpc>
                <a:spcPct val="100000"/>
              </a:lnSpc>
              <a:spcBef>
                <a:spcPts val="259"/>
              </a:spcBef>
              <a:buClr>
                <a:srgbClr val="AD0101"/>
              </a:buClr>
              <a:buFont typeface="Wingdings" pitchFamily="2" charset="2"/>
              <a:buChar char="§"/>
              <a:tabLst>
                <a:tab pos="186690" algn="l"/>
              </a:tabLst>
            </a:pPr>
            <a:r>
              <a:rPr sz="2400" dirty="0" err="1" smtClean="0">
                <a:latin typeface="Candara" pitchFamily="34" charset="0"/>
                <a:cs typeface="Times New Roman"/>
              </a:rPr>
              <a:t>Improv</a:t>
            </a:r>
            <a:r>
              <a:rPr sz="2400" spc="-114" dirty="0" smtClean="0">
                <a:latin typeface="Candara" pitchFamily="34" charset="0"/>
                <a:cs typeface="Times New Roman"/>
              </a:rPr>
              <a:t> </a:t>
            </a:r>
            <a:endParaRPr lang="en-CA" sz="2400" spc="-114" dirty="0" smtClean="0">
              <a:latin typeface="Candara" pitchFamily="34" charset="0"/>
              <a:cs typeface="Times New Roman"/>
            </a:endParaRPr>
          </a:p>
          <a:p>
            <a:pPr marL="355600" indent="-342900">
              <a:spcBef>
                <a:spcPts val="259"/>
              </a:spcBef>
              <a:buClr>
                <a:srgbClr val="AD0101"/>
              </a:buClr>
              <a:buFont typeface="Wingdings" pitchFamily="2" charset="2"/>
              <a:buChar char="§"/>
              <a:tabLst>
                <a:tab pos="186690" algn="l"/>
              </a:tabLst>
            </a:pPr>
            <a:r>
              <a:rPr lang="en-CA" sz="2400" spc="-45" dirty="0">
                <a:latin typeface="Candara" pitchFamily="34" charset="0"/>
                <a:cs typeface="Times New Roman"/>
              </a:rPr>
              <a:t>Work</a:t>
            </a:r>
            <a:r>
              <a:rPr lang="en-CA" sz="2400" spc="-65" dirty="0">
                <a:latin typeface="Candara" pitchFamily="34" charset="0"/>
                <a:cs typeface="Times New Roman"/>
              </a:rPr>
              <a:t> </a:t>
            </a:r>
            <a:r>
              <a:rPr lang="en-CA" sz="2400" spc="-5" dirty="0" smtClean="0">
                <a:latin typeface="Candara" pitchFamily="34" charset="0"/>
                <a:cs typeface="Times New Roman"/>
              </a:rPr>
              <a:t>Experience</a:t>
            </a:r>
            <a:endParaRPr sz="2400" dirty="0">
              <a:latin typeface="Candara" pitchFamily="34" charset="0"/>
              <a:cs typeface="Times New Roman"/>
            </a:endParaRPr>
          </a:p>
          <a:p>
            <a:pPr marL="355600" indent="-342900">
              <a:lnSpc>
                <a:spcPct val="100000"/>
              </a:lnSpc>
              <a:spcBef>
                <a:spcPts val="259"/>
              </a:spcBef>
              <a:buClr>
                <a:srgbClr val="AD0101"/>
              </a:buClr>
              <a:buFont typeface="Wingdings" pitchFamily="2" charset="2"/>
              <a:buChar char="§"/>
              <a:tabLst>
                <a:tab pos="186690" algn="l"/>
              </a:tabLst>
            </a:pPr>
            <a:r>
              <a:rPr sz="2400" spc="-5" dirty="0">
                <a:latin typeface="Candara" pitchFamily="34" charset="0"/>
                <a:cs typeface="Times New Roman"/>
              </a:rPr>
              <a:t>Distributed</a:t>
            </a:r>
            <a:r>
              <a:rPr sz="2400" spc="-15" dirty="0">
                <a:latin typeface="Candara" pitchFamily="34" charset="0"/>
                <a:cs typeface="Times New Roman"/>
              </a:rPr>
              <a:t> </a:t>
            </a:r>
            <a:r>
              <a:rPr sz="2400" spc="-5" dirty="0" smtClean="0">
                <a:latin typeface="Candara" pitchFamily="34" charset="0"/>
                <a:cs typeface="Times New Roman"/>
              </a:rPr>
              <a:t>Learning</a:t>
            </a:r>
            <a:endParaRPr sz="2400" dirty="0">
              <a:latin typeface="Candara" pitchFamily="34" charset="0"/>
              <a:cs typeface="Times New Roman"/>
            </a:endParaRPr>
          </a:p>
          <a:p>
            <a:pPr>
              <a:lnSpc>
                <a:spcPct val="100000"/>
              </a:lnSpc>
            </a:pPr>
            <a:endParaRPr sz="2200" dirty="0">
              <a:latin typeface="Times New Roman"/>
              <a:cs typeface="Times New Roman"/>
            </a:endParaRPr>
          </a:p>
          <a:p>
            <a:pPr>
              <a:lnSpc>
                <a:spcPct val="100000"/>
              </a:lnSpc>
              <a:spcBef>
                <a:spcPts val="19"/>
              </a:spcBef>
            </a:pPr>
            <a:endParaRPr sz="2100" dirty="0">
              <a:latin typeface="Times New Roman"/>
              <a:cs typeface="Times New Roman"/>
            </a:endParaRPr>
          </a:p>
          <a:p>
            <a:pPr marL="355600" marR="5080" indent="-342900">
              <a:lnSpc>
                <a:spcPts val="2370"/>
              </a:lnSpc>
              <a:buFont typeface="Wingdings" pitchFamily="2" charset="2"/>
              <a:buChar char="ü"/>
            </a:pPr>
            <a:r>
              <a:rPr sz="2200" b="1" spc="-5" dirty="0">
                <a:latin typeface="Candara" pitchFamily="34" charset="0"/>
                <a:cs typeface="Times New Roman"/>
              </a:rPr>
              <a:t>These courses may </a:t>
            </a:r>
            <a:r>
              <a:rPr sz="2200" b="1" dirty="0">
                <a:latin typeface="Candara" pitchFamily="34" charset="0"/>
                <a:cs typeface="Times New Roman"/>
              </a:rPr>
              <a:t>be </a:t>
            </a:r>
            <a:r>
              <a:rPr sz="2200" b="1" spc="-5" dirty="0">
                <a:latin typeface="Candara" pitchFamily="34" charset="0"/>
                <a:cs typeface="Times New Roman"/>
              </a:rPr>
              <a:t>taken </a:t>
            </a:r>
            <a:r>
              <a:rPr sz="2200" b="1" u="sng" dirty="0">
                <a:latin typeface="Candara" pitchFamily="34" charset="0"/>
                <a:cs typeface="Times New Roman"/>
              </a:rPr>
              <a:t>in </a:t>
            </a:r>
            <a:r>
              <a:rPr sz="2200" b="1" u="sng" spc="-5" dirty="0">
                <a:latin typeface="Candara" pitchFamily="34" charset="0"/>
                <a:cs typeface="Times New Roman"/>
              </a:rPr>
              <a:t>addition </a:t>
            </a:r>
            <a:r>
              <a:rPr sz="2200" b="1" dirty="0">
                <a:latin typeface="Candara" pitchFamily="34" charset="0"/>
                <a:cs typeface="Times New Roman"/>
              </a:rPr>
              <a:t>to the </a:t>
            </a:r>
            <a:r>
              <a:rPr lang="en-US" sz="2200" b="1" dirty="0" smtClean="0">
                <a:latin typeface="Candara" pitchFamily="34" charset="0"/>
                <a:cs typeface="Times New Roman"/>
              </a:rPr>
              <a:t>EIGHT </a:t>
            </a:r>
            <a:r>
              <a:rPr sz="2200" b="1" spc="-5" dirty="0" smtClean="0">
                <a:latin typeface="Candara" pitchFamily="34" charset="0"/>
                <a:cs typeface="Times New Roman"/>
              </a:rPr>
              <a:t>entries </a:t>
            </a:r>
            <a:r>
              <a:rPr sz="2200" b="1" dirty="0">
                <a:latin typeface="Candara" pitchFamily="34" charset="0"/>
                <a:cs typeface="Times New Roman"/>
              </a:rPr>
              <a:t>on </a:t>
            </a:r>
            <a:r>
              <a:rPr sz="2200" b="1" dirty="0" smtClean="0">
                <a:latin typeface="Candara" pitchFamily="34" charset="0"/>
                <a:cs typeface="Times New Roman"/>
              </a:rPr>
              <a:t>your</a:t>
            </a:r>
            <a:r>
              <a:rPr lang="en-US" sz="2200" b="1" dirty="0" smtClean="0">
                <a:latin typeface="Candara" pitchFamily="34" charset="0"/>
                <a:cs typeface="Times New Roman"/>
              </a:rPr>
              <a:t> </a:t>
            </a:r>
            <a:r>
              <a:rPr sz="2200" b="1" spc="-5" dirty="0" smtClean="0">
                <a:latin typeface="Candara" pitchFamily="34" charset="0"/>
                <a:cs typeface="Times New Roman"/>
              </a:rPr>
              <a:t>course </a:t>
            </a:r>
            <a:r>
              <a:rPr sz="2200" b="1" spc="-5" dirty="0">
                <a:latin typeface="Candara" pitchFamily="34" charset="0"/>
                <a:cs typeface="Times New Roman"/>
              </a:rPr>
              <a:t>selection</a:t>
            </a:r>
            <a:r>
              <a:rPr sz="2200" b="1" spc="-25" dirty="0">
                <a:latin typeface="Candara" pitchFamily="34" charset="0"/>
                <a:cs typeface="Times New Roman"/>
              </a:rPr>
              <a:t> </a:t>
            </a:r>
            <a:r>
              <a:rPr sz="2200" b="1" spc="-5" dirty="0">
                <a:latin typeface="Candara" pitchFamily="34" charset="0"/>
                <a:cs typeface="Times New Roman"/>
              </a:rPr>
              <a:t>sheet.</a:t>
            </a:r>
            <a:endParaRPr sz="2200" b="1" dirty="0">
              <a:latin typeface="Candara" pitchFamily="34" charset="0"/>
              <a:cs typeface="Times New Roman"/>
            </a:endParaRPr>
          </a:p>
        </p:txBody>
      </p:sp>
      <p:sp>
        <p:nvSpPr>
          <p:cNvPr id="11" name="object 4"/>
          <p:cNvSpPr/>
          <p:nvPr/>
        </p:nvSpPr>
        <p:spPr>
          <a:xfrm>
            <a:off x="381000" y="304800"/>
            <a:ext cx="8388350" cy="806450"/>
          </a:xfrm>
          <a:custGeom>
            <a:avLst/>
            <a:gdLst/>
            <a:ahLst/>
            <a:cxnLst/>
            <a:rect l="l" t="t" r="r" b="b"/>
            <a:pathLst>
              <a:path w="8388350" h="806450">
                <a:moveTo>
                  <a:pt x="0" y="0"/>
                </a:moveTo>
                <a:lnTo>
                  <a:pt x="8388350" y="0"/>
                </a:lnTo>
                <a:lnTo>
                  <a:pt x="8388350" y="806450"/>
                </a:lnTo>
                <a:lnTo>
                  <a:pt x="0" y="806450"/>
                </a:lnTo>
                <a:lnTo>
                  <a:pt x="0" y="0"/>
                </a:lnTo>
                <a:close/>
              </a:path>
            </a:pathLst>
          </a:custGeom>
          <a:solidFill>
            <a:schemeClr val="bg1"/>
          </a:solidFill>
        </p:spPr>
        <p:txBody>
          <a:bodyPr wrap="square" lIns="0" tIns="0" rIns="0" bIns="0" rtlCol="0"/>
          <a:lstStyle/>
          <a:p>
            <a:endParaRPr/>
          </a:p>
        </p:txBody>
      </p:sp>
      <p:sp>
        <p:nvSpPr>
          <p:cNvPr id="10" name="Title 9"/>
          <p:cNvSpPr>
            <a:spLocks noGrp="1"/>
          </p:cNvSpPr>
          <p:nvPr>
            <p:ph type="title"/>
          </p:nvPr>
        </p:nvSpPr>
        <p:spPr>
          <a:xfrm>
            <a:off x="596265" y="533400"/>
            <a:ext cx="7907019" cy="677108"/>
          </a:xfrm>
        </p:spPr>
        <p:txBody>
          <a:bodyPr>
            <a:normAutofit fontScale="90000"/>
          </a:bodyPr>
          <a:lstStyle/>
          <a:p>
            <a:r>
              <a:rPr lang="en-US" sz="4400" b="1" dirty="0" smtClean="0">
                <a:latin typeface="Candara" pitchFamily="34" charset="0"/>
              </a:rPr>
              <a:t>Additional Courses</a:t>
            </a:r>
            <a:endParaRPr lang="en-US" sz="4400" b="1" dirty="0">
              <a:latin typeface="Candara" pitchFamily="34" charset="0"/>
            </a:endParaRPr>
          </a:p>
        </p:txBody>
      </p:sp>
      <p:sp>
        <p:nvSpPr>
          <p:cNvPr id="4" name="Rectangle 3"/>
          <p:cNvSpPr/>
          <p:nvPr/>
        </p:nvSpPr>
        <p:spPr>
          <a:xfrm>
            <a:off x="4423562" y="3244334"/>
            <a:ext cx="296876" cy="369332"/>
          </a:xfrm>
          <a:prstGeom prst="rect">
            <a:avLst/>
          </a:prstGeom>
        </p:spPr>
        <p:txBody>
          <a:bodyPr wrap="none">
            <a:spAutoFit/>
          </a:bodyPr>
          <a:lstStyle/>
          <a:p>
            <a:r>
              <a:rPr lang="en-CA" dirty="0">
                <a:latin typeface="Cambria" panose="02040503050406030204" pitchFamily="18" charset="0"/>
              </a:rPr>
              <a:t>x</a:t>
            </a:r>
            <a:endParaRPr lang="en-CA" dirty="0"/>
          </a:p>
        </p:txBody>
      </p:sp>
      <p:sp>
        <p:nvSpPr>
          <p:cNvPr id="5" name="Rectangle 4"/>
          <p:cNvSpPr/>
          <p:nvPr/>
        </p:nvSpPr>
        <p:spPr>
          <a:xfrm>
            <a:off x="4423562" y="3244334"/>
            <a:ext cx="296876" cy="369332"/>
          </a:xfrm>
          <a:prstGeom prst="rect">
            <a:avLst/>
          </a:prstGeom>
        </p:spPr>
        <p:txBody>
          <a:bodyPr wrap="none">
            <a:spAutoFit/>
          </a:bodyPr>
          <a:lstStyle/>
          <a:p>
            <a:r>
              <a:rPr lang="en-CA" dirty="0">
                <a:latin typeface="Cambria" panose="02040503050406030204" pitchFamily="18" charset="0"/>
              </a:rPr>
              <a:t>x</a:t>
            </a:r>
            <a:endParaRPr lang="en-CA" dirty="0"/>
          </a:p>
        </p:txBody>
      </p:sp>
      <p:pic>
        <p:nvPicPr>
          <p:cNvPr id="12" name="image4.png"/>
          <p:cNvPicPr/>
          <p:nvPr/>
        </p:nvPicPr>
        <p:blipFill>
          <a:blip r:embed="rId2">
            <a:alphaModFix amt="30000"/>
            <a:extLst/>
          </a:blip>
          <a:stretch>
            <a:fillRect/>
          </a:stretch>
        </p:blipFill>
        <p:spPr>
          <a:xfrm>
            <a:off x="-127977" y="4972050"/>
            <a:ext cx="2496527" cy="1943100"/>
          </a:xfrm>
          <a:prstGeom prst="rect">
            <a:avLst/>
          </a:prstGeom>
          <a:ln w="12700">
            <a:miter lim="400000"/>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6633"/>
            <a:ext cx="7696200" cy="1165225"/>
          </a:xfrm>
        </p:spPr>
        <p:txBody>
          <a:bodyPr/>
          <a:lstStyle/>
          <a:p>
            <a:r>
              <a:rPr lang="en-US" sz="3600" dirty="0" smtClean="0">
                <a:solidFill>
                  <a:srgbClr val="C00000"/>
                </a:solidFill>
                <a:latin typeface="Candara" panose="020E0502030303020204" pitchFamily="34" charset="0"/>
              </a:rPr>
              <a:t>Summer Learning  Details </a:t>
            </a:r>
            <a:endParaRPr lang="en-US" sz="3600" dirty="0">
              <a:solidFill>
                <a:srgbClr val="C00000"/>
              </a:solidFill>
              <a:latin typeface="Candara" panose="020E0502030303020204" pitchFamily="34" charset="0"/>
            </a:endParaRPr>
          </a:p>
        </p:txBody>
      </p:sp>
      <p:sp>
        <p:nvSpPr>
          <p:cNvPr id="3" name="Subtitle 2"/>
          <p:cNvSpPr>
            <a:spLocks noGrp="1"/>
          </p:cNvSpPr>
          <p:nvPr>
            <p:ph type="subTitle" idx="1"/>
          </p:nvPr>
        </p:nvSpPr>
        <p:spPr>
          <a:xfrm>
            <a:off x="457200" y="1295400"/>
            <a:ext cx="7347727" cy="1752600"/>
          </a:xfrm>
        </p:spPr>
        <p:txBody>
          <a:bodyPr>
            <a:normAutofit/>
          </a:bodyPr>
          <a:lstStyle/>
          <a:p>
            <a:pPr algn="l"/>
            <a:r>
              <a:rPr lang="en-US" dirty="0" smtClean="0">
                <a:latin typeface="Cambria" panose="02040503050406030204" pitchFamily="18" charset="0"/>
              </a:rPr>
              <a:t/>
            </a:r>
            <a:br>
              <a:rPr lang="en-US" dirty="0" smtClean="0">
                <a:latin typeface="Cambria" panose="02040503050406030204" pitchFamily="18" charset="0"/>
              </a:rPr>
            </a:br>
            <a:endParaRPr lang="en-US" dirty="0" smtClean="0">
              <a:latin typeface="Cambria" panose="02040503050406030204" pitchFamily="18" charset="0"/>
            </a:endParaRPr>
          </a:p>
          <a:p>
            <a:pPr algn="l"/>
            <a:endParaRPr lang="en-US" dirty="0">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84313562"/>
              </p:ext>
            </p:extLst>
          </p:nvPr>
        </p:nvGraphicFramePr>
        <p:xfrm>
          <a:off x="304800" y="1143000"/>
          <a:ext cx="8458200" cy="4262760"/>
        </p:xfrm>
        <a:graphic>
          <a:graphicData uri="http://schemas.openxmlformats.org/drawingml/2006/table">
            <a:tbl>
              <a:tblPr firstRow="1" bandRow="1">
                <a:tableStyleId>{5C22544A-7EE6-4342-B048-85BDC9FD1C3A}</a:tableStyleId>
              </a:tblPr>
              <a:tblGrid>
                <a:gridCol w="1259619">
                  <a:extLst>
                    <a:ext uri="{9D8B030D-6E8A-4147-A177-3AD203B41FA5}">
                      <a16:colId xmlns:a16="http://schemas.microsoft.com/office/drawing/2014/main" xmlns="" val="20000"/>
                    </a:ext>
                  </a:extLst>
                </a:gridCol>
                <a:gridCol w="2702781">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438400">
                  <a:extLst>
                    <a:ext uri="{9D8B030D-6E8A-4147-A177-3AD203B41FA5}">
                      <a16:colId xmlns:a16="http://schemas.microsoft.com/office/drawing/2014/main" xmlns="" val="20003"/>
                    </a:ext>
                  </a:extLst>
                </a:gridCol>
              </a:tblGrid>
              <a:tr h="990600">
                <a:tc rowSpan="2">
                  <a:txBody>
                    <a:bodyPr/>
                    <a:lstStyle/>
                    <a:p>
                      <a:endParaRPr lang="en-CA" dirty="0" smtClean="0">
                        <a:solidFill>
                          <a:schemeClr val="bg1"/>
                        </a:solidFill>
                        <a:latin typeface="Cambria" panose="02040503050406030204" pitchFamily="18" charset="0"/>
                      </a:endParaRPr>
                    </a:p>
                    <a:p>
                      <a:r>
                        <a:rPr lang="en-CA" dirty="0" smtClean="0">
                          <a:solidFill>
                            <a:schemeClr val="bg1"/>
                          </a:solidFill>
                          <a:latin typeface="Cambria" panose="02040503050406030204" pitchFamily="18" charset="0"/>
                        </a:rPr>
                        <a:t>Programs</a:t>
                      </a:r>
                      <a:endParaRPr lang="en-CA" dirty="0">
                        <a:solidFill>
                          <a:schemeClr val="bg1"/>
                        </a:solidFill>
                        <a:latin typeface="Cambria" panose="020405030504060302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bg1"/>
                        </a:solidFill>
                        <a:latin typeface="Cambria" panose="020405030504060302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0000"/>
                    </a:solidFill>
                  </a:tcPr>
                </a:tc>
                <a:tc>
                  <a:txBody>
                    <a:bodyPr/>
                    <a:lstStyle/>
                    <a:p>
                      <a:pPr algn="ctr">
                        <a:spcAft>
                          <a:spcPts val="1200"/>
                        </a:spcAft>
                      </a:pPr>
                      <a:r>
                        <a:rPr lang="en-CA" sz="1800" dirty="0" smtClean="0">
                          <a:solidFill>
                            <a:schemeClr val="tx1"/>
                          </a:solidFill>
                          <a:effectLst/>
                          <a:latin typeface="Cambria" panose="02040503050406030204" pitchFamily="18" charset="0"/>
                        </a:rPr>
                        <a:t>Review &amp; Completion Courses</a:t>
                      </a:r>
                      <a:endParaRPr lang="en-CA" sz="1800" dirty="0">
                        <a:solidFill>
                          <a:schemeClr val="tx1"/>
                        </a:solidFill>
                        <a:latin typeface="Cambria" panose="020405030504060302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CA" sz="1800" dirty="0" smtClean="0">
                          <a:solidFill>
                            <a:schemeClr val="tx1"/>
                          </a:solidFill>
                          <a:effectLst/>
                          <a:latin typeface="Cambria" panose="02040503050406030204" pitchFamily="18" charset="0"/>
                        </a:rPr>
                        <a:t>​Full Credit </a:t>
                      </a:r>
                    </a:p>
                    <a:p>
                      <a:pPr algn="ctr">
                        <a:spcAft>
                          <a:spcPts val="1200"/>
                        </a:spcAft>
                      </a:pPr>
                      <a:r>
                        <a:rPr lang="en-CA" sz="1800" dirty="0" smtClean="0">
                          <a:solidFill>
                            <a:schemeClr val="tx1"/>
                          </a:solidFill>
                          <a:effectLst/>
                          <a:latin typeface="Cambria" panose="02040503050406030204" pitchFamily="18" charset="0"/>
                        </a:rPr>
                        <a:t>Courses</a:t>
                      </a:r>
                      <a:endParaRPr lang="en-CA" sz="1800" dirty="0">
                        <a:solidFill>
                          <a:schemeClr val="tx1"/>
                        </a:solidFill>
                        <a:latin typeface="Cambria" panose="020405030504060302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baseline="0" dirty="0" smtClean="0">
                          <a:solidFill>
                            <a:schemeClr val="tx1"/>
                          </a:solidFill>
                          <a:latin typeface="Cambria" panose="02040503050406030204" pitchFamily="18" charset="0"/>
                        </a:rPr>
                        <a:t>Elementary </a:t>
                      </a:r>
                      <a:endParaRPr lang="en-CA" sz="1800" dirty="0" smtClean="0">
                        <a:solidFill>
                          <a:schemeClr val="tx1"/>
                        </a:solidFill>
                        <a:latin typeface="Cambria" panose="02040503050406030204" pitchFamily="18" charset="0"/>
                      </a:endParaRPr>
                    </a:p>
                    <a:p>
                      <a:pPr algn="ctr">
                        <a:spcAft>
                          <a:spcPts val="1200"/>
                        </a:spcAft>
                      </a:pPr>
                      <a:r>
                        <a:rPr lang="en-CA" sz="1800" dirty="0" smtClean="0">
                          <a:solidFill>
                            <a:schemeClr val="tx1"/>
                          </a:solidFill>
                          <a:latin typeface="Cambria" panose="02040503050406030204" pitchFamily="18" charset="0"/>
                        </a:rPr>
                        <a:t>Summer </a:t>
                      </a:r>
                      <a:r>
                        <a:rPr lang="en-CA" sz="1800" baseline="0" dirty="0" smtClean="0">
                          <a:solidFill>
                            <a:schemeClr val="tx1"/>
                          </a:solidFill>
                          <a:latin typeface="Cambria" panose="02040503050406030204" pitchFamily="18" charset="0"/>
                        </a:rPr>
                        <a:t>Learning</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524000">
                <a:tc vMerge="1">
                  <a:txBody>
                    <a:bodyPr/>
                    <a:lstStyle/>
                    <a:p>
                      <a:endParaRPr lang="en-CA"/>
                    </a:p>
                  </a:txBody>
                  <a:tcPr/>
                </a:tc>
                <a:tc>
                  <a:txBody>
                    <a:bodyPr/>
                    <a:lstStyle/>
                    <a:p>
                      <a:pPr marL="176213" indent="-176213">
                        <a:buFont typeface="Arial" panose="020B0604020202020204" pitchFamily="34" charset="0"/>
                        <a:buChar char="•"/>
                      </a:pPr>
                      <a:r>
                        <a:rPr lang="en-CA" b="0" dirty="0" smtClean="0">
                          <a:solidFill>
                            <a:schemeClr val="tx1"/>
                          </a:solidFill>
                          <a:latin typeface="Cambria" panose="02040503050406030204" pitchFamily="18" charset="0"/>
                        </a:rPr>
                        <a:t>7/8 Transition:</a:t>
                      </a:r>
                    </a:p>
                    <a:p>
                      <a:pPr marL="0" indent="0">
                        <a:buFont typeface="Arial" panose="020B0604020202020204" pitchFamily="34" charset="0"/>
                        <a:buNone/>
                      </a:pPr>
                      <a:r>
                        <a:rPr lang="en-CA" sz="1400" b="0" i="1" dirty="0" smtClean="0">
                          <a:solidFill>
                            <a:schemeClr val="tx1"/>
                          </a:solidFill>
                          <a:latin typeface="Cambria" panose="02040503050406030204" pitchFamily="18" charset="0"/>
                        </a:rPr>
                        <a:t>Regular, IB and French</a:t>
                      </a:r>
                      <a:r>
                        <a:rPr lang="en-CA" sz="1400" b="0" i="1" baseline="0" dirty="0" smtClean="0">
                          <a:solidFill>
                            <a:schemeClr val="tx1"/>
                          </a:solidFill>
                          <a:latin typeface="Cambria" panose="02040503050406030204" pitchFamily="18" charset="0"/>
                        </a:rPr>
                        <a:t> Immersion</a:t>
                      </a:r>
                      <a:endParaRPr lang="en-CA" sz="1400" b="0" i="1" dirty="0" smtClean="0">
                        <a:solidFill>
                          <a:schemeClr val="tx1"/>
                        </a:solidFill>
                        <a:latin typeface="Cambria" panose="02040503050406030204" pitchFamily="18" charset="0"/>
                      </a:endParaRPr>
                    </a:p>
                    <a:p>
                      <a:pPr marL="176213" indent="-176213">
                        <a:buFont typeface="Arial" panose="020B0604020202020204" pitchFamily="34" charset="0"/>
                        <a:buChar char="•"/>
                      </a:pPr>
                      <a:r>
                        <a:rPr lang="en-CA" b="0" dirty="0" smtClean="0">
                          <a:solidFill>
                            <a:schemeClr val="tx1"/>
                          </a:solidFill>
                          <a:latin typeface="Cambria" panose="02040503050406030204" pitchFamily="18" charset="0"/>
                        </a:rPr>
                        <a:t>ELL</a:t>
                      </a:r>
                    </a:p>
                    <a:p>
                      <a:pPr marL="176213" indent="-176213">
                        <a:buFont typeface="Arial" panose="020B0604020202020204" pitchFamily="34" charset="0"/>
                        <a:buChar char="•"/>
                      </a:pPr>
                      <a:r>
                        <a:rPr lang="en-CA" b="0" dirty="0" smtClean="0">
                          <a:solidFill>
                            <a:schemeClr val="tx1"/>
                          </a:solidFill>
                          <a:latin typeface="Cambria" panose="02040503050406030204" pitchFamily="18" charset="0"/>
                        </a:rPr>
                        <a:t>Numeracy (Math</a:t>
                      </a:r>
                      <a:r>
                        <a:rPr lang="en-CA" b="0" baseline="0" dirty="0" smtClean="0">
                          <a:solidFill>
                            <a:schemeClr val="tx1"/>
                          </a:solidFill>
                          <a:latin typeface="Cambria" panose="02040503050406030204" pitchFamily="18" charset="0"/>
                        </a:rPr>
                        <a:t> 8 &amp; 9)</a:t>
                      </a:r>
                      <a:endParaRPr lang="en-CA" b="0" dirty="0" smtClean="0">
                        <a:solidFill>
                          <a:schemeClr val="tx1"/>
                        </a:solidFill>
                        <a:latin typeface="Cambria" panose="02040503050406030204" pitchFamily="18" charset="0"/>
                      </a:endParaRPr>
                    </a:p>
                    <a:p>
                      <a:pPr marL="176213" indent="-176213">
                        <a:buFont typeface="Arial" panose="020B0604020202020204" pitchFamily="34" charset="0"/>
                        <a:buChar char="•"/>
                      </a:pPr>
                      <a:r>
                        <a:rPr lang="en-CA" b="0" dirty="0" smtClean="0">
                          <a:solidFill>
                            <a:schemeClr val="tx1"/>
                          </a:solidFill>
                          <a:latin typeface="Cambria" panose="02040503050406030204" pitchFamily="18" charset="0"/>
                        </a:rPr>
                        <a:t>Literacy (English 8 &amp; 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6213" algn="l"/>
                        </a:tabLst>
                        <a:defRPr/>
                      </a:pPr>
                      <a:r>
                        <a:rPr lang="en-CA" b="0" dirty="0" smtClean="0">
                          <a:solidFill>
                            <a:schemeClr val="tx1"/>
                          </a:solidFill>
                          <a:latin typeface="Cambria" panose="02040503050406030204" pitchFamily="18" charset="0"/>
                        </a:rPr>
                        <a:t>See next</a:t>
                      </a:r>
                      <a:r>
                        <a:rPr lang="en-CA" b="0" baseline="0" dirty="0" smtClean="0">
                          <a:solidFill>
                            <a:schemeClr val="tx1"/>
                          </a:solidFill>
                          <a:latin typeface="Cambria" panose="02040503050406030204" pitchFamily="18" charset="0"/>
                        </a:rPr>
                        <a:t> slide </a:t>
                      </a:r>
                      <a:endParaRPr lang="en-CA" b="0" dirty="0" smtClean="0">
                        <a:solidFill>
                          <a:schemeClr val="tx1"/>
                        </a:solidFill>
                        <a:latin typeface="Cambria" panose="020405030504060302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6213" indent="-176213">
                        <a:buFont typeface="Arial" panose="020B0604020202020204" pitchFamily="34" charset="0"/>
                        <a:buChar char="•"/>
                      </a:pPr>
                      <a:r>
                        <a:rPr lang="en-CA" dirty="0" smtClean="0">
                          <a:solidFill>
                            <a:schemeClr val="tx1"/>
                          </a:solidFill>
                          <a:latin typeface="Cambria" panose="02040503050406030204" pitchFamily="18" charset="0"/>
                        </a:rPr>
                        <a:t> </a:t>
                      </a:r>
                      <a:r>
                        <a:rPr lang="en-CA" b="0" dirty="0" smtClean="0">
                          <a:solidFill>
                            <a:schemeClr val="tx1"/>
                          </a:solidFill>
                          <a:latin typeface="Cambria" panose="02040503050406030204" pitchFamily="18" charset="0"/>
                        </a:rPr>
                        <a:t>Grade</a:t>
                      </a:r>
                      <a:r>
                        <a:rPr lang="en-CA" b="0" baseline="0" dirty="0" smtClean="0">
                          <a:solidFill>
                            <a:schemeClr val="tx1"/>
                          </a:solidFill>
                          <a:latin typeface="Cambria" panose="02040503050406030204" pitchFamily="18" charset="0"/>
                        </a:rPr>
                        <a:t> 4/5/6  Q or R</a:t>
                      </a:r>
                    </a:p>
                    <a:p>
                      <a:pPr marL="176213" indent="-176213">
                        <a:buFont typeface="Arial" panose="020B0604020202020204" pitchFamily="34" charset="0"/>
                        <a:buChar char="•"/>
                      </a:pPr>
                      <a:r>
                        <a:rPr lang="en-CA" b="0" baseline="0" dirty="0" smtClean="0">
                          <a:solidFill>
                            <a:schemeClr val="tx1"/>
                          </a:solidFill>
                          <a:latin typeface="Cambria" panose="02040503050406030204" pitchFamily="18" charset="0"/>
                        </a:rPr>
                        <a:t> Grade 5/6/7  G or D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0">
                <a:tc>
                  <a:txBody>
                    <a:bodyPr/>
                    <a:lstStyle/>
                    <a:p>
                      <a:pPr algn="ctr"/>
                      <a:r>
                        <a:rPr lang="en-US" b="1" dirty="0" smtClean="0">
                          <a:solidFill>
                            <a:schemeClr val="bg1"/>
                          </a:solidFill>
                          <a:latin typeface="Cambria" panose="02040503050406030204" pitchFamily="18" charset="0"/>
                        </a:rPr>
                        <a:t>Locations</a:t>
                      </a:r>
                      <a:endParaRPr lang="en-CA" b="1" dirty="0">
                        <a:solidFill>
                          <a:schemeClr val="bg1"/>
                        </a:solidFill>
                        <a:latin typeface="Cambria" panose="020405030504060302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0000"/>
                    </a:solidFill>
                  </a:tcPr>
                </a:tc>
                <a:tc>
                  <a:txBody>
                    <a:bodyPr/>
                    <a:lstStyle/>
                    <a:p>
                      <a:pPr algn="ctr"/>
                      <a:r>
                        <a:rPr lang="en-CA" dirty="0" smtClean="0">
                          <a:solidFill>
                            <a:schemeClr val="tx1"/>
                          </a:solidFill>
                          <a:latin typeface="Cambria" panose="02040503050406030204" pitchFamily="18" charset="0"/>
                        </a:rPr>
                        <a:t>Carson Graham</a:t>
                      </a:r>
                      <a:r>
                        <a:rPr lang="en-CA" baseline="0" dirty="0" smtClean="0">
                          <a:solidFill>
                            <a:schemeClr val="tx1"/>
                          </a:solidFill>
                          <a:latin typeface="Cambria" panose="02040503050406030204" pitchFamily="18" charset="0"/>
                        </a:rPr>
                        <a:t> Secondary</a:t>
                      </a:r>
                      <a:endParaRPr lang="en-CA" dirty="0">
                        <a:solidFill>
                          <a:schemeClr val="tx1"/>
                        </a:solidFill>
                        <a:latin typeface="Cambria" panose="020405030504060302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solidFill>
                            <a:schemeClr val="tx1"/>
                          </a:solidFill>
                          <a:latin typeface="Cambria" panose="02040503050406030204" pitchFamily="18" charset="0"/>
                        </a:rPr>
                        <a:t>Carson Graham</a:t>
                      </a:r>
                      <a:r>
                        <a:rPr lang="en-CA" baseline="0" dirty="0" smtClean="0">
                          <a:solidFill>
                            <a:schemeClr val="tx1"/>
                          </a:solidFill>
                          <a:latin typeface="Cambria" panose="02040503050406030204" pitchFamily="18" charset="0"/>
                        </a:rPr>
                        <a:t> Secondary</a:t>
                      </a:r>
                      <a:endParaRPr lang="en-CA" dirty="0" smtClean="0">
                        <a:solidFill>
                          <a:schemeClr val="tx1"/>
                        </a:solidFill>
                        <a:latin typeface="Cambria" panose="020405030504060302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CA" dirty="0" smtClean="0">
                          <a:solidFill>
                            <a:schemeClr val="tx1"/>
                          </a:solidFill>
                          <a:latin typeface="Cambria" panose="02040503050406030204" pitchFamily="18" charset="0"/>
                        </a:rPr>
                        <a:t>Westview</a:t>
                      </a:r>
                      <a:r>
                        <a:rPr lang="en-CA" baseline="0" dirty="0" smtClean="0">
                          <a:solidFill>
                            <a:schemeClr val="tx1"/>
                          </a:solidFill>
                          <a:latin typeface="Cambria" panose="02040503050406030204" pitchFamily="18" charset="0"/>
                        </a:rPr>
                        <a:t> </a:t>
                      </a:r>
                    </a:p>
                    <a:p>
                      <a:pPr algn="ctr"/>
                      <a:r>
                        <a:rPr lang="en-CA" baseline="0" dirty="0" smtClean="0">
                          <a:solidFill>
                            <a:schemeClr val="tx1"/>
                          </a:solidFill>
                          <a:latin typeface="Cambria" panose="02040503050406030204" pitchFamily="18" charset="0"/>
                        </a:rPr>
                        <a:t>Elementary</a:t>
                      </a:r>
                      <a:endParaRPr lang="en-CA" dirty="0">
                        <a:solidFill>
                          <a:schemeClr val="tx1"/>
                        </a:solidFill>
                        <a:latin typeface="Cambria" panose="020405030504060302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0">
                <a:tc>
                  <a:txBody>
                    <a:bodyPr/>
                    <a:lstStyle/>
                    <a:p>
                      <a:pPr algn="ctr"/>
                      <a:r>
                        <a:rPr lang="en-US" b="1" dirty="0" smtClean="0">
                          <a:solidFill>
                            <a:schemeClr val="bg1"/>
                          </a:solidFill>
                          <a:latin typeface="Cambria" panose="02040503050406030204" pitchFamily="18" charset="0"/>
                        </a:rPr>
                        <a:t>Dates</a:t>
                      </a:r>
                      <a:endParaRPr lang="en-CA" b="1" dirty="0">
                        <a:solidFill>
                          <a:schemeClr val="bg1"/>
                        </a:solidFill>
                        <a:latin typeface="Cambria" panose="020405030504060302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0000"/>
                    </a:solidFill>
                  </a:tcPr>
                </a:tc>
                <a:tc>
                  <a:txBody>
                    <a:bodyPr/>
                    <a:lstStyle/>
                    <a:p>
                      <a:pPr algn="ctr"/>
                      <a:r>
                        <a:rPr lang="en-CA" dirty="0" smtClean="0">
                          <a:solidFill>
                            <a:schemeClr val="tx1"/>
                          </a:solidFill>
                          <a:latin typeface="Cambria" panose="02040503050406030204" pitchFamily="18" charset="0"/>
                        </a:rPr>
                        <a:t>July 4 - July 26</a:t>
                      </a:r>
                      <a:endParaRPr lang="en-CA" dirty="0">
                        <a:solidFill>
                          <a:schemeClr val="tx1"/>
                        </a:solidFill>
                        <a:latin typeface="Cambria" panose="020405030504060302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CA" dirty="0" smtClean="0">
                          <a:solidFill>
                            <a:schemeClr val="tx1"/>
                          </a:solidFill>
                          <a:latin typeface="Cambria" panose="02040503050406030204" pitchFamily="18" charset="0"/>
                        </a:rPr>
                        <a:t>July 4 - August 1 </a:t>
                      </a:r>
                      <a:endParaRPr lang="en-CA" dirty="0">
                        <a:solidFill>
                          <a:schemeClr val="tx1"/>
                        </a:solidFill>
                        <a:latin typeface="Cambria" panose="020405030504060302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CA" dirty="0" smtClean="0">
                          <a:solidFill>
                            <a:schemeClr val="tx1"/>
                          </a:solidFill>
                          <a:latin typeface="Cambria" panose="02040503050406030204" pitchFamily="18" charset="0"/>
                        </a:rPr>
                        <a:t>July 3 - 11</a:t>
                      </a:r>
                    </a:p>
                    <a:p>
                      <a:pPr algn="ctr"/>
                      <a:r>
                        <a:rPr lang="en-CA" dirty="0" smtClean="0">
                          <a:solidFill>
                            <a:schemeClr val="tx1"/>
                          </a:solidFill>
                          <a:latin typeface="Cambria" panose="02040503050406030204" pitchFamily="18" charset="0"/>
                        </a:rPr>
                        <a:t>August</a:t>
                      </a:r>
                      <a:r>
                        <a:rPr lang="en-CA" baseline="0" dirty="0" smtClean="0">
                          <a:solidFill>
                            <a:schemeClr val="tx1"/>
                          </a:solidFill>
                          <a:latin typeface="Cambria" panose="02040503050406030204" pitchFamily="18" charset="0"/>
                        </a:rPr>
                        <a:t> 20 - 29 </a:t>
                      </a:r>
                      <a:endParaRPr lang="en-CA" dirty="0">
                        <a:solidFill>
                          <a:schemeClr val="tx1"/>
                        </a:solidFill>
                        <a:latin typeface="Cambria" panose="020405030504060302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6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latin typeface="Cambria" panose="02040503050406030204" pitchFamily="18" charset="0"/>
                        </a:rPr>
                        <a:t>Times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0000"/>
                    </a:solidFill>
                  </a:tcPr>
                </a:tc>
                <a:tc>
                  <a:txBody>
                    <a:bodyPr/>
                    <a:lstStyle/>
                    <a:p>
                      <a:pPr algn="ctr"/>
                      <a:r>
                        <a:rPr lang="en-CA" dirty="0" smtClean="0">
                          <a:solidFill>
                            <a:schemeClr val="tx1"/>
                          </a:solidFill>
                          <a:latin typeface="Cambria" panose="02040503050406030204" pitchFamily="18" charset="0"/>
                        </a:rPr>
                        <a:t>8:30am - 11:15am </a:t>
                      </a:r>
                      <a:endParaRPr lang="en-CA" dirty="0">
                        <a:solidFill>
                          <a:schemeClr val="tx1"/>
                        </a:solidFill>
                        <a:latin typeface="Cambria" panose="020405030504060302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CA" dirty="0" smtClean="0">
                          <a:solidFill>
                            <a:schemeClr val="tx1"/>
                          </a:solidFill>
                          <a:latin typeface="Cambria" panose="02040503050406030204" pitchFamily="18" charset="0"/>
                        </a:rPr>
                        <a:t>8:30am - 12:30</a:t>
                      </a:r>
                      <a:r>
                        <a:rPr lang="en-CA" baseline="0" dirty="0" smtClean="0">
                          <a:solidFill>
                            <a:schemeClr val="tx1"/>
                          </a:solidFill>
                          <a:latin typeface="Cambria" panose="02040503050406030204" pitchFamily="18" charset="0"/>
                        </a:rPr>
                        <a:t>pm</a:t>
                      </a:r>
                      <a:endParaRPr lang="en-CA" dirty="0">
                        <a:solidFill>
                          <a:schemeClr val="tx1"/>
                        </a:solidFill>
                        <a:latin typeface="Cambria" panose="020405030504060302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CA" dirty="0" smtClean="0">
                          <a:solidFill>
                            <a:schemeClr val="tx1"/>
                          </a:solidFill>
                          <a:latin typeface="Cambria" panose="02040503050406030204" pitchFamily="18" charset="0"/>
                        </a:rPr>
                        <a:t>8:30am - 12:00pm</a:t>
                      </a:r>
                      <a:endParaRPr lang="en-CA" dirty="0">
                        <a:solidFill>
                          <a:schemeClr val="tx1"/>
                        </a:solidFill>
                        <a:latin typeface="Cambria" panose="020405030504060302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pic>
        <p:nvPicPr>
          <p:cNvPr id="5" name="Picture 4"/>
          <p:cNvPicPr>
            <a:picLocks noChangeAspect="1"/>
          </p:cNvPicPr>
          <p:nvPr/>
        </p:nvPicPr>
        <p:blipFill>
          <a:blip r:embed="rId2"/>
          <a:stretch>
            <a:fillRect/>
          </a:stretch>
        </p:blipFill>
        <p:spPr>
          <a:xfrm>
            <a:off x="7127488" y="217798"/>
            <a:ext cx="1828800" cy="771525"/>
          </a:xfrm>
          <a:prstGeom prst="rect">
            <a:avLst/>
          </a:prstGeom>
        </p:spPr>
      </p:pic>
    </p:spTree>
    <p:extLst>
      <p:ext uri="{BB962C8B-B14F-4D97-AF65-F5344CB8AC3E}">
        <p14:creationId xmlns:p14="http://schemas.microsoft.com/office/powerpoint/2010/main" val="2199013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0275"/>
            <a:ext cx="7796561" cy="1165225"/>
          </a:xfrm>
        </p:spPr>
        <p:txBody>
          <a:bodyPr/>
          <a:lstStyle/>
          <a:p>
            <a:r>
              <a:rPr lang="en-US" sz="3600" dirty="0" smtClean="0">
                <a:solidFill>
                  <a:srgbClr val="C00000"/>
                </a:solidFill>
                <a:latin typeface="Candara" panose="020E0502030303020204" pitchFamily="34" charset="0"/>
              </a:rPr>
              <a:t>What we offer</a:t>
            </a:r>
            <a:endParaRPr lang="en-US" sz="3600" dirty="0">
              <a:solidFill>
                <a:srgbClr val="C00000"/>
              </a:solidFill>
              <a:latin typeface="Candara" panose="020E0502030303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015636"/>
              </p:ext>
            </p:extLst>
          </p:nvPr>
        </p:nvGraphicFramePr>
        <p:xfrm>
          <a:off x="481360" y="1447800"/>
          <a:ext cx="8229601" cy="4957917"/>
        </p:xfrm>
        <a:graphic>
          <a:graphicData uri="http://schemas.openxmlformats.org/drawingml/2006/table">
            <a:tbl>
              <a:tblPr>
                <a:tableStyleId>{69CF1AB2-1976-4502-BF36-3FF5EA218861}</a:tableStyleId>
              </a:tblPr>
              <a:tblGrid>
                <a:gridCol w="2400689">
                  <a:extLst>
                    <a:ext uri="{9D8B030D-6E8A-4147-A177-3AD203B41FA5}">
                      <a16:colId xmlns:a16="http://schemas.microsoft.com/office/drawing/2014/main" xmlns="" val="20000"/>
                    </a:ext>
                  </a:extLst>
                </a:gridCol>
                <a:gridCol w="2914456">
                  <a:extLst>
                    <a:ext uri="{9D8B030D-6E8A-4147-A177-3AD203B41FA5}">
                      <a16:colId xmlns:a16="http://schemas.microsoft.com/office/drawing/2014/main" xmlns="" val="20001"/>
                    </a:ext>
                  </a:extLst>
                </a:gridCol>
                <a:gridCol w="2914456">
                  <a:extLst>
                    <a:ext uri="{9D8B030D-6E8A-4147-A177-3AD203B41FA5}">
                      <a16:colId xmlns:a16="http://schemas.microsoft.com/office/drawing/2014/main" xmlns="" val="20002"/>
                    </a:ext>
                  </a:extLst>
                </a:gridCol>
              </a:tblGrid>
              <a:tr h="461971">
                <a:tc>
                  <a:txBody>
                    <a:bodyPr/>
                    <a:lstStyle/>
                    <a:p>
                      <a:pPr algn="ctr"/>
                      <a:r>
                        <a:rPr lang="en-CA" sz="2000" b="1" dirty="0">
                          <a:solidFill>
                            <a:schemeClr val="bg1"/>
                          </a:solidFill>
                          <a:effectLst/>
                          <a:latin typeface="Cambria" panose="02040503050406030204" pitchFamily="18" charset="0"/>
                        </a:rPr>
                        <a:t>Grade 10</a:t>
                      </a:r>
                    </a:p>
                  </a:txBody>
                  <a:tcPr marL="14600" marR="146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a:txBody>
                    <a:bodyPr/>
                    <a:lstStyle/>
                    <a:p>
                      <a:pPr algn="ctr"/>
                      <a:r>
                        <a:rPr lang="en-CA" sz="2000" b="1" dirty="0">
                          <a:solidFill>
                            <a:schemeClr val="bg1"/>
                          </a:solidFill>
                          <a:effectLst/>
                          <a:latin typeface="Cambria" panose="02040503050406030204" pitchFamily="18" charset="0"/>
                        </a:rPr>
                        <a:t>​Grade 11</a:t>
                      </a:r>
                    </a:p>
                  </a:txBody>
                  <a:tcPr marL="14600" marR="146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a:txBody>
                    <a:bodyPr/>
                    <a:lstStyle/>
                    <a:p>
                      <a:pPr algn="ctr"/>
                      <a:r>
                        <a:rPr lang="en-CA" sz="2000" b="1" dirty="0">
                          <a:solidFill>
                            <a:schemeClr val="bg1"/>
                          </a:solidFill>
                          <a:effectLst/>
                          <a:latin typeface="Cambria" panose="02040503050406030204" pitchFamily="18" charset="0"/>
                        </a:rPr>
                        <a:t>Grade 12</a:t>
                      </a:r>
                      <a:r>
                        <a:rPr lang="en-CA" sz="2000" b="1" dirty="0">
                          <a:effectLst/>
                          <a:latin typeface="Cambria" panose="02040503050406030204" pitchFamily="18" charset="0"/>
                        </a:rPr>
                        <a:t>​​</a:t>
                      </a:r>
                    </a:p>
                  </a:txBody>
                  <a:tcPr marL="14600" marR="146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xmlns="" val="10000"/>
                  </a:ext>
                </a:extLst>
              </a:tr>
              <a:tr h="397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effectLst/>
                          <a:latin typeface="Cambria" panose="02040503050406030204" pitchFamily="18" charset="0"/>
                        </a:rPr>
                        <a:t>​English</a:t>
                      </a: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buFontTx/>
                        <a:buNone/>
                      </a:pPr>
                      <a:r>
                        <a:rPr lang="en-CA" sz="1600" dirty="0">
                          <a:effectLst/>
                          <a:latin typeface="Cambria" panose="02040503050406030204" pitchFamily="18" charset="0"/>
                        </a:rPr>
                        <a:t>​</a:t>
                      </a:r>
                      <a:r>
                        <a:rPr lang="en-CA" sz="1600" dirty="0" smtClean="0">
                          <a:effectLst/>
                          <a:latin typeface="Cambria" panose="02040503050406030204" pitchFamily="18" charset="0"/>
                        </a:rPr>
                        <a:t>Biology</a:t>
                      </a:r>
                      <a:endParaRPr lang="en-CA" sz="1600" dirty="0">
                        <a:effectLst/>
                        <a:latin typeface="Cambria" panose="02040503050406030204" pitchFamily="18" charset="0"/>
                      </a:endParaRP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buFontTx/>
                        <a:buNone/>
                      </a:pPr>
                      <a:r>
                        <a:rPr lang="en-CA" sz="1600" dirty="0">
                          <a:effectLst/>
                          <a:latin typeface="Cambria" panose="02040503050406030204" pitchFamily="18" charset="0"/>
                        </a:rPr>
                        <a:t>​​​​​​</a:t>
                      </a:r>
                      <a:r>
                        <a:rPr lang="en-CA" sz="1600" dirty="0" smtClean="0">
                          <a:effectLst/>
                          <a:latin typeface="Cambria" panose="02040503050406030204" pitchFamily="18" charset="0"/>
                        </a:rPr>
                        <a:t>Biology</a:t>
                      </a:r>
                      <a:endParaRPr lang="en-CA" sz="1600" dirty="0">
                        <a:effectLst/>
                        <a:latin typeface="Cambria" panose="02040503050406030204" pitchFamily="18" charset="0"/>
                      </a:endParaRP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97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effectLst/>
                          <a:latin typeface="Cambria" panose="02040503050406030204" pitchFamily="18" charset="0"/>
                        </a:rPr>
                        <a:t>Creative Writing and Literature Studies</a:t>
                      </a: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buFontTx/>
                        <a:buNone/>
                      </a:pPr>
                      <a:r>
                        <a:rPr lang="en-CA" sz="1600" dirty="0">
                          <a:effectLst/>
                          <a:latin typeface="Cambria" panose="02040503050406030204" pitchFamily="18" charset="0"/>
                        </a:rPr>
                        <a:t>​​</a:t>
                      </a:r>
                      <a:r>
                        <a:rPr lang="en-CA" sz="1600" dirty="0" smtClean="0">
                          <a:effectLst/>
                          <a:latin typeface="Cambria" panose="02040503050406030204" pitchFamily="18" charset="0"/>
                        </a:rPr>
                        <a:t>Chemistry</a:t>
                      </a:r>
                      <a:endParaRPr lang="en-CA" sz="1600" dirty="0">
                        <a:effectLst/>
                        <a:latin typeface="Cambria" panose="02040503050406030204" pitchFamily="18" charset="0"/>
                      </a:endParaRP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buFontTx/>
                        <a:buNone/>
                      </a:pPr>
                      <a:r>
                        <a:rPr lang="en-CA" sz="1600" dirty="0">
                          <a:effectLst/>
                          <a:latin typeface="Cambria" panose="02040503050406030204" pitchFamily="18" charset="0"/>
                        </a:rPr>
                        <a:t>​​​​</a:t>
                      </a:r>
                      <a:r>
                        <a:rPr lang="en-CA" sz="1600" dirty="0" smtClean="0">
                          <a:effectLst/>
                          <a:latin typeface="Cambria" panose="02040503050406030204" pitchFamily="18" charset="0"/>
                        </a:rPr>
                        <a:t>Chemistry</a:t>
                      </a:r>
                      <a:endParaRPr lang="en-CA" sz="1600" dirty="0">
                        <a:effectLst/>
                        <a:latin typeface="Cambria" panose="02040503050406030204" pitchFamily="18" charset="0"/>
                      </a:endParaRP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97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effectLst/>
                          <a:latin typeface="Cambria" panose="02040503050406030204" pitchFamily="18" charset="0"/>
                        </a:rPr>
                        <a:t>Foundations of Math and Pre-Calculus</a:t>
                      </a: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buFontTx/>
                        <a:buNone/>
                      </a:pPr>
                      <a:r>
                        <a:rPr lang="en-CA" sz="1600" dirty="0" smtClean="0">
                          <a:effectLst/>
                          <a:latin typeface="Cambria" panose="02040503050406030204" pitchFamily="18" charset="0"/>
                        </a:rPr>
                        <a:t>English</a:t>
                      </a:r>
                      <a:endParaRPr lang="en-CA" sz="1600" dirty="0">
                        <a:effectLst/>
                        <a:latin typeface="Cambria" panose="02040503050406030204" pitchFamily="18" charset="0"/>
                      </a:endParaRP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buFontTx/>
                        <a:buNone/>
                      </a:pPr>
                      <a:r>
                        <a:rPr lang="en-CA" sz="1600" dirty="0" smtClean="0">
                          <a:effectLst/>
                          <a:latin typeface="Cambria" panose="02040503050406030204" pitchFamily="18" charset="0"/>
                        </a:rPr>
                        <a:t>Creative Writing</a:t>
                      </a:r>
                      <a:endParaRPr lang="en-CA" sz="1600" dirty="0">
                        <a:effectLst/>
                        <a:latin typeface="Cambria" panose="02040503050406030204" pitchFamily="18" charset="0"/>
                      </a:endParaRP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97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effectLst/>
                          <a:latin typeface="Cambria" panose="02040503050406030204" pitchFamily="18" charset="0"/>
                        </a:rPr>
                        <a:t>​​Physical  and</a:t>
                      </a:r>
                      <a:r>
                        <a:rPr lang="en-CA" sz="1600" baseline="0" dirty="0" smtClean="0">
                          <a:effectLst/>
                          <a:latin typeface="Cambria" panose="02040503050406030204" pitchFamily="18" charset="0"/>
                        </a:rPr>
                        <a:t> Health </a:t>
                      </a:r>
                      <a:r>
                        <a:rPr lang="en-CA" sz="1600" dirty="0" smtClean="0">
                          <a:effectLst/>
                          <a:latin typeface="Cambria" panose="02040503050406030204" pitchFamily="18" charset="0"/>
                        </a:rPr>
                        <a:t>Education</a:t>
                      </a:r>
                      <a:r>
                        <a:rPr lang="en-CA" sz="1600" baseline="0" dirty="0" smtClean="0">
                          <a:effectLst/>
                          <a:latin typeface="Cambria" panose="02040503050406030204" pitchFamily="18" charset="0"/>
                        </a:rPr>
                        <a:t> </a:t>
                      </a:r>
                      <a:endParaRPr lang="en-CA" sz="1600" dirty="0" smtClean="0">
                        <a:effectLst/>
                        <a:latin typeface="Cambria" panose="02040503050406030204" pitchFamily="18" charset="0"/>
                      </a:endParaRP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buFontTx/>
                        <a:buNone/>
                      </a:pPr>
                      <a:r>
                        <a:rPr lang="en-CA" sz="1600" dirty="0" smtClean="0">
                          <a:effectLst/>
                          <a:latin typeface="Cambria" panose="02040503050406030204" pitchFamily="18" charset="0"/>
                        </a:rPr>
                        <a:t>Foundations of Math </a:t>
                      </a:r>
                      <a:endParaRPr lang="en-CA" sz="1600" dirty="0">
                        <a:effectLst/>
                        <a:latin typeface="Cambria" panose="02040503050406030204" pitchFamily="18" charset="0"/>
                      </a:endParaRP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buFontTx/>
                        <a:buNone/>
                      </a:pPr>
                      <a:r>
                        <a:rPr lang="en-CA" sz="1600" dirty="0">
                          <a:effectLst/>
                          <a:latin typeface="Cambria" panose="02040503050406030204" pitchFamily="18" charset="0"/>
                        </a:rPr>
                        <a:t>​​​</a:t>
                      </a:r>
                      <a:r>
                        <a:rPr lang="en-CA" sz="1600" dirty="0" smtClean="0">
                          <a:effectLst/>
                          <a:latin typeface="Cambria" panose="02040503050406030204" pitchFamily="18" charset="0"/>
                        </a:rPr>
                        <a:t>English</a:t>
                      </a:r>
                      <a:endParaRPr lang="en-CA" sz="1600" dirty="0">
                        <a:effectLst/>
                        <a:latin typeface="Cambria" panose="02040503050406030204" pitchFamily="18" charset="0"/>
                      </a:endParaRP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4430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effectLst/>
                          <a:latin typeface="Cambria" panose="02040503050406030204" pitchFamily="18" charset="0"/>
                        </a:rPr>
                        <a:t>​​Science </a:t>
                      </a: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buFontTx/>
                        <a:buNone/>
                      </a:pPr>
                      <a:r>
                        <a:rPr lang="en-CA" sz="1600" dirty="0" smtClean="0">
                          <a:effectLst/>
                          <a:latin typeface="Cambria" panose="02040503050406030204" pitchFamily="18" charset="0"/>
                        </a:rPr>
                        <a:t>Pre-Calculus​</a:t>
                      </a: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buFontTx/>
                        <a:buNone/>
                      </a:pPr>
                      <a:r>
                        <a:rPr lang="en-CA" sz="1600" dirty="0" smtClean="0">
                          <a:effectLst/>
                          <a:latin typeface="Cambria" panose="02040503050406030204" pitchFamily="18" charset="0"/>
                        </a:rPr>
                        <a:t>Foundations of Math </a:t>
                      </a:r>
                      <a:endParaRPr lang="en-CA" sz="1600" dirty="0">
                        <a:effectLst/>
                        <a:latin typeface="Cambria" panose="02040503050406030204" pitchFamily="18" charset="0"/>
                      </a:endParaRP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4430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effectLst/>
                          <a:latin typeface="Cambria" panose="02040503050406030204" pitchFamily="18" charset="0"/>
                        </a:rPr>
                        <a:t>Social Studies </a:t>
                      </a: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effectLst/>
                          <a:latin typeface="Cambria" panose="02040503050406030204" pitchFamily="18" charset="0"/>
                        </a:rPr>
                        <a:t>Physics</a:t>
                      </a: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buFontTx/>
                        <a:buNone/>
                      </a:pPr>
                      <a:r>
                        <a:rPr lang="en-CA" sz="1600" dirty="0" smtClean="0">
                          <a:effectLst/>
                          <a:latin typeface="Cambria" panose="02040503050406030204" pitchFamily="18" charset="0"/>
                        </a:rPr>
                        <a:t>Pre-Calculus</a:t>
                      </a: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692939">
                <a:tc>
                  <a:txBody>
                    <a:bodyPr/>
                    <a:lstStyle/>
                    <a:p>
                      <a:pPr marL="0" indent="0">
                        <a:buFontTx/>
                        <a:buNone/>
                      </a:pPr>
                      <a:endParaRPr lang="en-CA" sz="1600" dirty="0">
                        <a:effectLst/>
                        <a:latin typeface="Cambria" panose="02040503050406030204" pitchFamily="18" charset="0"/>
                      </a:endParaRP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effectLst/>
                          <a:latin typeface="Cambria" panose="02040503050406030204" pitchFamily="18" charset="0"/>
                        </a:rPr>
                        <a:t>Social Studies Exploration</a:t>
                      </a:r>
                    </a:p>
                    <a:p>
                      <a:pPr marL="0" marR="0" indent="0" algn="l" defTabSz="914400" rtl="0" eaLnBrk="1" fontAlgn="auto" latinLnBrk="0" hangingPunct="1">
                        <a:lnSpc>
                          <a:spcPct val="100000"/>
                        </a:lnSpc>
                        <a:spcBef>
                          <a:spcPts val="0"/>
                        </a:spcBef>
                        <a:spcAft>
                          <a:spcPts val="0"/>
                        </a:spcAft>
                        <a:buClrTx/>
                        <a:buSzTx/>
                        <a:buFontTx/>
                        <a:buNone/>
                        <a:tabLst/>
                        <a:defRPr/>
                      </a:pPr>
                      <a:r>
                        <a:rPr lang="en-CA" sz="1600" i="1" dirty="0" smtClean="0">
                          <a:effectLst/>
                          <a:latin typeface="Cambria" panose="02040503050406030204" pitchFamily="18" charset="0"/>
                        </a:rPr>
                        <a:t>History, Human Geography and Philosophy</a:t>
                      </a: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effectLst/>
                          <a:latin typeface="Cambria" panose="02040503050406030204" pitchFamily="18" charset="0"/>
                        </a:rPr>
                        <a:t>Physics</a:t>
                      </a: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effectLst/>
                          <a:latin typeface="Cambria" panose="02040503050406030204" pitchFamily="18" charset="0"/>
                        </a:rPr>
                        <a:t>​​</a:t>
                      </a:r>
                      <a:endParaRPr lang="en-CA" sz="1600" dirty="0">
                        <a:effectLst/>
                        <a:latin typeface="Cambria" panose="02040503050406030204" pitchFamily="18" charset="0"/>
                      </a:endParaRP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effectLst/>
                          <a:latin typeface="Cambria" panose="02040503050406030204" pitchFamily="18" charset="0"/>
                        </a:rPr>
                        <a:t>​</a:t>
                      </a:r>
                      <a:endParaRPr lang="en-CA" sz="1600" dirty="0">
                        <a:effectLst/>
                        <a:latin typeface="Cambria" panose="02040503050406030204" pitchFamily="18" charset="0"/>
                      </a:endParaRP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buFontTx/>
                        <a:buNone/>
                      </a:pPr>
                      <a:r>
                        <a:rPr lang="en-CA" sz="1600" dirty="0" smtClean="0">
                          <a:effectLst/>
                          <a:latin typeface="Cambria" panose="02040503050406030204" pitchFamily="18" charset="0"/>
                        </a:rPr>
                        <a:t>Human Geography</a:t>
                      </a:r>
                      <a:endParaRPr lang="en-CA" sz="1600" dirty="0">
                        <a:effectLst/>
                        <a:latin typeface="Cambria" panose="02040503050406030204" pitchFamily="18" charset="0"/>
                      </a:endParaRP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397504">
                <a:tc>
                  <a:txBody>
                    <a:bodyPr/>
                    <a:lstStyle/>
                    <a:p>
                      <a:pPr marL="0" indent="0">
                        <a:buFontTx/>
                        <a:buNone/>
                      </a:pPr>
                      <a:endParaRPr lang="en-CA" sz="1600" dirty="0">
                        <a:effectLst/>
                        <a:latin typeface="Cambria" panose="02040503050406030204" pitchFamily="18" charset="0"/>
                      </a:endParaRP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buFontTx/>
                        <a:buNone/>
                      </a:pPr>
                      <a:r>
                        <a:rPr lang="en-CA" sz="1600" dirty="0" smtClean="0">
                          <a:effectLst/>
                          <a:latin typeface="Cambria" panose="02040503050406030204" pitchFamily="18" charset="0"/>
                        </a:rPr>
                        <a:t>​</a:t>
                      </a:r>
                      <a:endParaRPr lang="en-CA" sz="1600" dirty="0">
                        <a:effectLst/>
                        <a:latin typeface="Cambria" panose="02040503050406030204" pitchFamily="18" charset="0"/>
                      </a:endParaRP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buFontTx/>
                        <a:buNone/>
                      </a:pPr>
                      <a:r>
                        <a:rPr lang="en-CA" sz="1600" dirty="0" smtClean="0">
                          <a:effectLst/>
                          <a:latin typeface="Cambria" panose="02040503050406030204" pitchFamily="18" charset="0"/>
                        </a:rPr>
                        <a:t>​​Twentieth  Century World History</a:t>
                      </a:r>
                      <a:endParaRPr lang="en-CA" sz="1600" dirty="0">
                        <a:effectLst/>
                        <a:latin typeface="Cambria" panose="02040503050406030204" pitchFamily="18" charset="0"/>
                      </a:endParaRPr>
                    </a:p>
                  </a:txBody>
                  <a:tcPr marL="144000" marR="144000" marT="7300" marB="73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bl>
          </a:graphicData>
        </a:graphic>
      </p:graphicFrame>
      <p:pic>
        <p:nvPicPr>
          <p:cNvPr id="3" name="Picture 2"/>
          <p:cNvPicPr>
            <a:picLocks noChangeAspect="1"/>
          </p:cNvPicPr>
          <p:nvPr/>
        </p:nvPicPr>
        <p:blipFill>
          <a:blip r:embed="rId2"/>
          <a:stretch>
            <a:fillRect/>
          </a:stretch>
        </p:blipFill>
        <p:spPr>
          <a:xfrm>
            <a:off x="6882161" y="417126"/>
            <a:ext cx="1828800" cy="771525"/>
          </a:xfrm>
          <a:prstGeom prst="rect">
            <a:avLst/>
          </a:prstGeom>
        </p:spPr>
      </p:pic>
    </p:spTree>
    <p:extLst>
      <p:ext uri="{BB962C8B-B14F-4D97-AF65-F5344CB8AC3E}">
        <p14:creationId xmlns:p14="http://schemas.microsoft.com/office/powerpoint/2010/main" val="527718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ndara" panose="020E0502030303020204" pitchFamily="34" charset="0"/>
              </a:rPr>
              <a:t>Course offerings: </a:t>
            </a:r>
            <a:br>
              <a:rPr lang="en-CA" dirty="0" smtClean="0">
                <a:latin typeface="Candara" panose="020E0502030303020204" pitchFamily="34" charset="0"/>
              </a:rPr>
            </a:br>
            <a:r>
              <a:rPr lang="en-CA" dirty="0" smtClean="0">
                <a:latin typeface="Candara" panose="020E0502030303020204" pitchFamily="34" charset="0"/>
              </a:rPr>
              <a:t>Fast Track</a:t>
            </a:r>
            <a:endParaRPr lang="en-CA" dirty="0">
              <a:latin typeface="Candara" panose="020E0502030303020204" pitchFamily="34" charset="0"/>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779915961"/>
              </p:ext>
            </p:extLst>
          </p:nvPr>
        </p:nvGraphicFramePr>
        <p:xfrm>
          <a:off x="609600" y="2819400"/>
          <a:ext cx="3292475" cy="1483360"/>
        </p:xfrm>
        <a:graphic>
          <a:graphicData uri="http://schemas.openxmlformats.org/drawingml/2006/table">
            <a:tbl>
              <a:tblPr firstRow="1" bandRow="1">
                <a:tableStyleId>{7DF18680-E054-41AD-8BC1-D1AEF772440D}</a:tableStyleId>
              </a:tblPr>
              <a:tblGrid>
                <a:gridCol w="3292475">
                  <a:extLst>
                    <a:ext uri="{9D8B030D-6E8A-4147-A177-3AD203B41FA5}">
                      <a16:colId xmlns:a16="http://schemas.microsoft.com/office/drawing/2014/main" xmlns="" val="20000"/>
                    </a:ext>
                  </a:extLst>
                </a:gridCol>
              </a:tblGrid>
              <a:tr h="370840">
                <a:tc>
                  <a:txBody>
                    <a:bodyPr/>
                    <a:lstStyle/>
                    <a:p>
                      <a:r>
                        <a:rPr lang="en-CA" dirty="0" smtClean="0"/>
                        <a:t>Grade 10</a:t>
                      </a:r>
                    </a:p>
                  </a:txBody>
                  <a:tcPr/>
                </a:tc>
                <a:extLst>
                  <a:ext uri="{0D108BD9-81ED-4DB2-BD59-A6C34878D82A}">
                    <a16:rowId xmlns:a16="http://schemas.microsoft.com/office/drawing/2014/main" xmlns="" val="10000"/>
                  </a:ext>
                </a:extLst>
              </a:tr>
              <a:tr h="370840">
                <a:tc>
                  <a:txBody>
                    <a:bodyPr/>
                    <a:lstStyle/>
                    <a:p>
                      <a:r>
                        <a:rPr lang="en-CA" dirty="0" smtClean="0"/>
                        <a:t>Planning</a:t>
                      </a:r>
                      <a:r>
                        <a:rPr lang="en-CA" baseline="0" dirty="0" smtClean="0"/>
                        <a:t> 10</a:t>
                      </a:r>
                      <a:endParaRPr lang="en-CA" dirty="0"/>
                    </a:p>
                  </a:txBody>
                  <a:tcPr/>
                </a:tc>
                <a:extLst>
                  <a:ext uri="{0D108BD9-81ED-4DB2-BD59-A6C34878D82A}">
                    <a16:rowId xmlns:a16="http://schemas.microsoft.com/office/drawing/2014/main" xmlns="" val="10001"/>
                  </a:ext>
                </a:extLst>
              </a:tr>
              <a:tr h="370840">
                <a:tc>
                  <a:txBody>
                    <a:bodyPr/>
                    <a:lstStyle/>
                    <a:p>
                      <a:r>
                        <a:rPr lang="en-CA" dirty="0" smtClean="0"/>
                        <a:t>PE 10</a:t>
                      </a:r>
                      <a:endParaRPr lang="en-CA" dirty="0"/>
                    </a:p>
                  </a:txBody>
                  <a:tcPr/>
                </a:tc>
                <a:extLst>
                  <a:ext uri="{0D108BD9-81ED-4DB2-BD59-A6C34878D82A}">
                    <a16:rowId xmlns:a16="http://schemas.microsoft.com/office/drawing/2014/main" xmlns="" val="10002"/>
                  </a:ext>
                </a:extLst>
              </a:tr>
              <a:tr h="370840">
                <a:tc>
                  <a:txBody>
                    <a:bodyPr/>
                    <a:lstStyle/>
                    <a:p>
                      <a:r>
                        <a:rPr lang="en-CA" dirty="0" smtClean="0"/>
                        <a:t>French 11</a:t>
                      </a:r>
                      <a:endParaRPr lang="en-CA" dirty="0"/>
                    </a:p>
                  </a:txBody>
                  <a:tcPr/>
                </a:tc>
                <a:extLst>
                  <a:ext uri="{0D108BD9-81ED-4DB2-BD59-A6C34878D82A}">
                    <a16:rowId xmlns:a16="http://schemas.microsoft.com/office/drawing/2014/main" xmlns="" val="10003"/>
                  </a:ext>
                </a:extLst>
              </a:tr>
            </a:tbl>
          </a:graphicData>
        </a:graphic>
      </p:graphicFrame>
      <p:sp>
        <p:nvSpPr>
          <p:cNvPr id="5" name="Content Placeholder 4"/>
          <p:cNvSpPr>
            <a:spLocks noGrp="1"/>
          </p:cNvSpPr>
          <p:nvPr>
            <p:ph sz="half" idx="2"/>
          </p:nvPr>
        </p:nvSpPr>
        <p:spPr/>
        <p:txBody>
          <a:bodyPr/>
          <a:lstStyle/>
          <a:p>
            <a:pPr marL="457200" indent="-457200">
              <a:buFont typeface="Arial" panose="020B0604020202020204" pitchFamily="34" charset="0"/>
              <a:buChar char="•"/>
            </a:pPr>
            <a:r>
              <a:rPr lang="en-CA" sz="2000" dirty="0" smtClean="0">
                <a:latin typeface="Candara" panose="020E0502030303020204" pitchFamily="34" charset="0"/>
              </a:rPr>
              <a:t>Enroll</a:t>
            </a:r>
            <a:r>
              <a:rPr lang="en-CA" dirty="0" smtClean="0">
                <a:latin typeface="Candara" panose="020E0502030303020204" pitchFamily="34" charset="0"/>
              </a:rPr>
              <a:t> </a:t>
            </a:r>
            <a:r>
              <a:rPr lang="en-CA" sz="2000" dirty="0" smtClean="0">
                <a:latin typeface="Candara" panose="020E0502030303020204" pitchFamily="34" charset="0"/>
              </a:rPr>
              <a:t>between May and July</a:t>
            </a:r>
          </a:p>
          <a:p>
            <a:pPr marL="457200" indent="-457200">
              <a:buFont typeface="Arial" panose="020B0604020202020204" pitchFamily="34" charset="0"/>
              <a:buChar char="•"/>
            </a:pPr>
            <a:r>
              <a:rPr lang="en-CA" sz="2000" dirty="0" smtClean="0">
                <a:latin typeface="Candara" panose="020E0502030303020204" pitchFamily="34" charset="0"/>
              </a:rPr>
              <a:t>Full access to teacher support/ DL Centre from May 1</a:t>
            </a:r>
            <a:r>
              <a:rPr lang="en-CA" sz="2000" baseline="30000" dirty="0" smtClean="0">
                <a:latin typeface="Candara" panose="020E0502030303020204" pitchFamily="34" charset="0"/>
              </a:rPr>
              <a:t>st</a:t>
            </a:r>
            <a:r>
              <a:rPr lang="en-CA" sz="2000" dirty="0" smtClean="0">
                <a:latin typeface="Candara" panose="020E0502030303020204" pitchFamily="34" charset="0"/>
              </a:rPr>
              <a:t> to July 31</a:t>
            </a:r>
            <a:r>
              <a:rPr lang="en-CA" sz="2000" baseline="30000" dirty="0" smtClean="0">
                <a:latin typeface="Candara" panose="020E0502030303020204" pitchFamily="34" charset="0"/>
              </a:rPr>
              <a:t>st</a:t>
            </a:r>
            <a:endParaRPr lang="en-CA" sz="2000" dirty="0" smtClean="0">
              <a:latin typeface="Candara" panose="020E0502030303020204" pitchFamily="34" charset="0"/>
            </a:endParaRPr>
          </a:p>
          <a:p>
            <a:pPr marL="457200" indent="-457200">
              <a:buFont typeface="Arial" panose="020B0604020202020204" pitchFamily="34" charset="0"/>
              <a:buChar char="•"/>
            </a:pPr>
            <a:r>
              <a:rPr lang="en-CA" sz="2000" dirty="0" smtClean="0">
                <a:latin typeface="Candara" panose="020E0502030303020204" pitchFamily="34" charset="0"/>
              </a:rPr>
              <a:t>Recommended completion date of July 31</a:t>
            </a:r>
            <a:r>
              <a:rPr lang="en-CA" sz="2000" baseline="30000" dirty="0" smtClean="0">
                <a:latin typeface="Candara" panose="020E0502030303020204" pitchFamily="34" charset="0"/>
              </a:rPr>
              <a:t>st</a:t>
            </a:r>
            <a:endParaRPr lang="en-CA" sz="2000" dirty="0" smtClean="0">
              <a:latin typeface="Candara" panose="020E0502030303020204" pitchFamily="34" charset="0"/>
            </a:endParaRPr>
          </a:p>
          <a:p>
            <a:pPr marL="457200" indent="-457200">
              <a:buFont typeface="Arial" panose="020B0604020202020204" pitchFamily="34" charset="0"/>
              <a:buChar char="•"/>
            </a:pPr>
            <a:r>
              <a:rPr lang="en-CA" sz="2000" dirty="0" smtClean="0">
                <a:latin typeface="Candara" panose="020E0502030303020204" pitchFamily="34" charset="0"/>
              </a:rPr>
              <a:t>If not completed, can work in August into the fall term</a:t>
            </a:r>
            <a:endParaRPr lang="en-CA" sz="2000" dirty="0">
              <a:latin typeface="Candara" panose="020E0502030303020204" pitchFamily="34" charset="0"/>
            </a:endParaRPr>
          </a:p>
        </p:txBody>
      </p:sp>
      <p:pic>
        <p:nvPicPr>
          <p:cNvPr id="7" name="Picture 6"/>
          <p:cNvPicPr>
            <a:picLocks noChangeAspect="1"/>
          </p:cNvPicPr>
          <p:nvPr/>
        </p:nvPicPr>
        <p:blipFill>
          <a:blip r:embed="rId2"/>
          <a:stretch>
            <a:fillRect/>
          </a:stretch>
        </p:blipFill>
        <p:spPr>
          <a:xfrm>
            <a:off x="6882161" y="417126"/>
            <a:ext cx="1828800" cy="771525"/>
          </a:xfrm>
          <a:prstGeom prst="rect">
            <a:avLst/>
          </a:prstGeom>
        </p:spPr>
      </p:pic>
    </p:spTree>
    <p:extLst>
      <p:ext uri="{BB962C8B-B14F-4D97-AF65-F5344CB8AC3E}">
        <p14:creationId xmlns:p14="http://schemas.microsoft.com/office/powerpoint/2010/main" val="1753141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Candara" panose="020E0502030303020204" pitchFamily="34" charset="0"/>
              </a:rPr>
              <a:t>registration</a:t>
            </a:r>
            <a:endParaRPr lang="en-CA" b="1" dirty="0">
              <a:latin typeface="Candara" panose="020E0502030303020204" pitchFamily="34" charset="0"/>
            </a:endParaRPr>
          </a:p>
        </p:txBody>
      </p:sp>
      <p:sp>
        <p:nvSpPr>
          <p:cNvPr id="3" name="Content Placeholder 2"/>
          <p:cNvSpPr>
            <a:spLocks noGrp="1"/>
          </p:cNvSpPr>
          <p:nvPr>
            <p:ph idx="1"/>
          </p:nvPr>
        </p:nvSpPr>
        <p:spPr/>
        <p:txBody>
          <a:bodyPr>
            <a:normAutofit lnSpcReduction="10000"/>
          </a:bodyPr>
          <a:lstStyle/>
          <a:p>
            <a:r>
              <a:rPr lang="en-CA" sz="2400" dirty="0" smtClean="0">
                <a:solidFill>
                  <a:srgbClr val="C00000"/>
                </a:solidFill>
                <a:latin typeface="Candara" panose="020E0502030303020204" pitchFamily="34" charset="0"/>
              </a:rPr>
              <a:t>Continuous Entry Courses</a:t>
            </a:r>
          </a:p>
          <a:p>
            <a:pPr marL="342900" indent="-342900">
              <a:buFont typeface="Arial" panose="020B0604020202020204" pitchFamily="34" charset="0"/>
              <a:buChar char="•"/>
            </a:pPr>
            <a:r>
              <a:rPr lang="en-CA" dirty="0" smtClean="0">
                <a:latin typeface="Candara" panose="020E0502030303020204" pitchFamily="34" charset="0"/>
              </a:rPr>
              <a:t>Registration form currently on the website</a:t>
            </a:r>
          </a:p>
          <a:p>
            <a:pPr marL="342900" indent="-342900">
              <a:buFont typeface="Arial" panose="020B0604020202020204" pitchFamily="34" charset="0"/>
              <a:buChar char="•"/>
            </a:pPr>
            <a:r>
              <a:rPr lang="en-CA" dirty="0" smtClean="0">
                <a:latin typeface="Candara" panose="020E0502030303020204" pitchFamily="34" charset="0"/>
              </a:rPr>
              <a:t>Register anytime up to July 5</a:t>
            </a:r>
            <a:r>
              <a:rPr lang="en-CA" baseline="30000" dirty="0" smtClean="0">
                <a:latin typeface="Candara" panose="020E0502030303020204" pitchFamily="34" charset="0"/>
              </a:rPr>
              <a:t>th</a:t>
            </a:r>
            <a:endParaRPr lang="en-CA" dirty="0" smtClean="0">
              <a:latin typeface="Candara" panose="020E0502030303020204" pitchFamily="34" charset="0"/>
            </a:endParaRPr>
          </a:p>
          <a:p>
            <a:pPr marL="342900" indent="-342900">
              <a:buFont typeface="Arial" panose="020B0604020202020204" pitchFamily="34" charset="0"/>
              <a:buChar char="•"/>
            </a:pPr>
            <a:r>
              <a:rPr lang="en-CA" dirty="0" smtClean="0">
                <a:latin typeface="Candara" panose="020E0502030303020204" pitchFamily="34" charset="0"/>
              </a:rPr>
              <a:t>1 year to complete the course from date of registration</a:t>
            </a:r>
          </a:p>
          <a:p>
            <a:pPr marL="342900" indent="-342900">
              <a:buFont typeface="Arial" panose="020B0604020202020204" pitchFamily="34" charset="0"/>
              <a:buChar char="•"/>
            </a:pPr>
            <a:r>
              <a:rPr lang="en-CA" dirty="0" smtClean="0">
                <a:latin typeface="Candara" panose="020E0502030303020204" pitchFamily="34" charset="0"/>
              </a:rPr>
              <a:t>DL Centre access from September to July 31</a:t>
            </a:r>
            <a:r>
              <a:rPr lang="en-CA" baseline="30000" dirty="0" smtClean="0">
                <a:latin typeface="Candara" panose="020E0502030303020204" pitchFamily="34" charset="0"/>
              </a:rPr>
              <a:t>st</a:t>
            </a:r>
            <a:endParaRPr lang="en-CA" dirty="0" smtClean="0">
              <a:latin typeface="Candara" panose="020E0502030303020204" pitchFamily="34" charset="0"/>
            </a:endParaRPr>
          </a:p>
          <a:p>
            <a:pPr marL="342900" indent="-342900">
              <a:buFont typeface="Arial" panose="020B0604020202020204" pitchFamily="34" charset="0"/>
              <a:buChar char="•"/>
            </a:pPr>
            <a:r>
              <a:rPr lang="en-CA" dirty="0" smtClean="0">
                <a:latin typeface="Candara" panose="020E0502030303020204" pitchFamily="34" charset="0"/>
              </a:rPr>
              <a:t>No DL Centre access or tracker support in August</a:t>
            </a:r>
          </a:p>
          <a:p>
            <a:r>
              <a:rPr lang="en-CA" sz="2400" dirty="0" smtClean="0">
                <a:solidFill>
                  <a:srgbClr val="C00000"/>
                </a:solidFill>
                <a:latin typeface="Candara" panose="020E0502030303020204" pitchFamily="34" charset="0"/>
              </a:rPr>
              <a:t>Fast Track Courses</a:t>
            </a:r>
          </a:p>
          <a:p>
            <a:pPr marL="342900" indent="-342900">
              <a:buFont typeface="Arial" panose="020B0604020202020204" pitchFamily="34" charset="0"/>
              <a:buChar char="•"/>
            </a:pPr>
            <a:r>
              <a:rPr lang="en-CA" dirty="0" smtClean="0">
                <a:latin typeface="Candara" panose="020E0502030303020204" pitchFamily="34" charset="0"/>
              </a:rPr>
              <a:t>Registration forms will be on the DL website after Spring Break</a:t>
            </a:r>
          </a:p>
          <a:p>
            <a:pPr marL="342900" indent="-342900">
              <a:buFont typeface="Arial" panose="020B0604020202020204" pitchFamily="34" charset="0"/>
              <a:buChar char="•"/>
            </a:pPr>
            <a:r>
              <a:rPr lang="en-CA" dirty="0" smtClean="0">
                <a:latin typeface="Candara" panose="020E0502030303020204" pitchFamily="34" charset="0"/>
              </a:rPr>
              <a:t>Register between May 1</a:t>
            </a:r>
            <a:r>
              <a:rPr lang="en-CA" baseline="30000" dirty="0" smtClean="0">
                <a:latin typeface="Candara" panose="020E0502030303020204" pitchFamily="34" charset="0"/>
              </a:rPr>
              <a:t>st</a:t>
            </a:r>
            <a:r>
              <a:rPr lang="en-CA" dirty="0" smtClean="0">
                <a:latin typeface="Candara" panose="020E0502030303020204" pitchFamily="34" charset="0"/>
              </a:rPr>
              <a:t> and July 5</a:t>
            </a:r>
            <a:r>
              <a:rPr lang="en-CA" baseline="30000" dirty="0" smtClean="0">
                <a:latin typeface="Candara" panose="020E0502030303020204" pitchFamily="34" charset="0"/>
              </a:rPr>
              <a:t>th</a:t>
            </a:r>
            <a:endParaRPr lang="en-CA" dirty="0" smtClean="0">
              <a:latin typeface="Candara" panose="020E0502030303020204" pitchFamily="34" charset="0"/>
            </a:endParaRPr>
          </a:p>
          <a:p>
            <a:pPr marL="342900" indent="-342900">
              <a:buFont typeface="Arial" panose="020B0604020202020204" pitchFamily="34" charset="0"/>
              <a:buChar char="•"/>
            </a:pPr>
            <a:r>
              <a:rPr lang="en-CA" dirty="0" smtClean="0">
                <a:latin typeface="Candara" panose="020E0502030303020204" pitchFamily="34" charset="0"/>
              </a:rPr>
              <a:t>Recommended completion date is July 31</a:t>
            </a:r>
            <a:r>
              <a:rPr lang="en-CA" baseline="30000" dirty="0" smtClean="0">
                <a:latin typeface="Candara" panose="020E0502030303020204" pitchFamily="34" charset="0"/>
              </a:rPr>
              <a:t>st</a:t>
            </a:r>
            <a:endParaRPr lang="en-CA" dirty="0" smtClean="0">
              <a:latin typeface="Candara" panose="020E0502030303020204" pitchFamily="34" charset="0"/>
            </a:endParaRPr>
          </a:p>
        </p:txBody>
      </p:sp>
      <p:pic>
        <p:nvPicPr>
          <p:cNvPr id="4" name="Picture 3"/>
          <p:cNvPicPr>
            <a:picLocks noChangeAspect="1"/>
          </p:cNvPicPr>
          <p:nvPr/>
        </p:nvPicPr>
        <p:blipFill>
          <a:blip r:embed="rId2"/>
          <a:stretch>
            <a:fillRect/>
          </a:stretch>
        </p:blipFill>
        <p:spPr>
          <a:xfrm>
            <a:off x="6882161" y="417126"/>
            <a:ext cx="1828800" cy="771525"/>
          </a:xfrm>
          <a:prstGeom prst="rect">
            <a:avLst/>
          </a:prstGeom>
        </p:spPr>
      </p:pic>
    </p:spTree>
    <p:extLst>
      <p:ext uri="{BB962C8B-B14F-4D97-AF65-F5344CB8AC3E}">
        <p14:creationId xmlns:p14="http://schemas.microsoft.com/office/powerpoint/2010/main" val="2610761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18490" y="457200"/>
            <a:ext cx="7907019" cy="1371600"/>
          </a:xfrm>
          <a:prstGeom prst="rect">
            <a:avLst/>
          </a:prstGeom>
        </p:spPr>
        <p:txBody>
          <a:bodyPr vert="horz" wrap="square" lIns="0" tIns="0" rIns="0" bIns="0" rtlCol="0">
            <a:spAutoFit/>
          </a:bodyPr>
          <a:lstStyle/>
          <a:p>
            <a:pPr marL="12700" marR="5080">
              <a:lnSpc>
                <a:spcPct val="100000"/>
              </a:lnSpc>
            </a:pPr>
            <a:r>
              <a:rPr sz="4500" b="1" spc="-5" dirty="0">
                <a:solidFill>
                  <a:srgbClr val="161617"/>
                </a:solidFill>
                <a:latin typeface="Candara" pitchFamily="34" charset="0"/>
              </a:rPr>
              <a:t>How does the MYP affect course  programming?</a:t>
            </a:r>
            <a:endParaRPr sz="4500" b="1" dirty="0">
              <a:latin typeface="Candara" pitchFamily="34" charset="0"/>
            </a:endParaRPr>
          </a:p>
        </p:txBody>
      </p:sp>
      <p:sp>
        <p:nvSpPr>
          <p:cNvPr id="9" name="object 9"/>
          <p:cNvSpPr txBox="1"/>
          <p:nvPr/>
        </p:nvSpPr>
        <p:spPr>
          <a:xfrm>
            <a:off x="745218" y="1981200"/>
            <a:ext cx="6990080" cy="2769989"/>
          </a:xfrm>
          <a:prstGeom prst="rect">
            <a:avLst/>
          </a:prstGeom>
        </p:spPr>
        <p:txBody>
          <a:bodyPr vert="horz" wrap="square" lIns="0" tIns="0" rIns="0" bIns="0" rtlCol="0">
            <a:spAutoFit/>
          </a:bodyPr>
          <a:lstStyle/>
          <a:p>
            <a:pPr marL="12700">
              <a:lnSpc>
                <a:spcPct val="150000"/>
              </a:lnSpc>
            </a:pPr>
            <a:r>
              <a:rPr sz="2400" b="1" dirty="0">
                <a:latin typeface="Candara" pitchFamily="34" charset="0"/>
                <a:cs typeface="Times New Roman"/>
              </a:rPr>
              <a:t>All </a:t>
            </a:r>
            <a:r>
              <a:rPr sz="2400" b="1" spc="-5" dirty="0">
                <a:latin typeface="Candara" pitchFamily="34" charset="0"/>
                <a:cs typeface="Times New Roman"/>
              </a:rPr>
              <a:t>students</a:t>
            </a:r>
            <a:r>
              <a:rPr sz="2400" b="1" spc="-70" dirty="0">
                <a:latin typeface="Candara" pitchFamily="34" charset="0"/>
                <a:cs typeface="Times New Roman"/>
              </a:rPr>
              <a:t> </a:t>
            </a:r>
            <a:r>
              <a:rPr sz="2400" b="1" u="heavy" dirty="0" smtClean="0">
                <a:latin typeface="Candara" pitchFamily="34" charset="0"/>
                <a:cs typeface="Times New Roman"/>
              </a:rPr>
              <a:t>must</a:t>
            </a:r>
            <a:r>
              <a:rPr lang="en-US" sz="2400" b="1" u="heavy" dirty="0" smtClean="0">
                <a:latin typeface="Candara" pitchFamily="34" charset="0"/>
                <a:cs typeface="Times New Roman"/>
              </a:rPr>
              <a:t>:</a:t>
            </a:r>
            <a:endParaRPr lang="en-US" sz="2400" dirty="0">
              <a:latin typeface="Candara" pitchFamily="34" charset="0"/>
              <a:cs typeface="Times New Roman"/>
            </a:endParaRPr>
          </a:p>
          <a:p>
            <a:pPr marL="469900" indent="-457200">
              <a:lnSpc>
                <a:spcPct val="150000"/>
              </a:lnSpc>
              <a:buFont typeface="Wingdings" pitchFamily="2" charset="2"/>
              <a:buChar char="§"/>
            </a:pPr>
            <a:r>
              <a:rPr sz="2400" b="1" spc="-70" dirty="0" smtClean="0">
                <a:latin typeface="Candara" pitchFamily="34" charset="0"/>
                <a:cs typeface="Times New Roman"/>
              </a:rPr>
              <a:t>Take </a:t>
            </a:r>
            <a:r>
              <a:rPr sz="2400" b="1" dirty="0">
                <a:latin typeface="Candara" pitchFamily="34" charset="0"/>
                <a:cs typeface="Times New Roman"/>
              </a:rPr>
              <a:t>a </a:t>
            </a:r>
            <a:r>
              <a:rPr sz="2400" b="1" spc="-5" dirty="0">
                <a:latin typeface="Candara" pitchFamily="34" charset="0"/>
                <a:cs typeface="Times New Roman"/>
              </a:rPr>
              <a:t>Fine Arts </a:t>
            </a:r>
            <a:r>
              <a:rPr sz="2400" b="1" u="heavy" dirty="0" smtClean="0">
                <a:latin typeface="Candara" pitchFamily="34" charset="0"/>
                <a:cs typeface="Times New Roman"/>
              </a:rPr>
              <a:t>OR </a:t>
            </a:r>
            <a:r>
              <a:rPr sz="2400" b="1" dirty="0">
                <a:latin typeface="Candara" pitchFamily="34" charset="0"/>
                <a:cs typeface="Times New Roman"/>
              </a:rPr>
              <a:t>a</a:t>
            </a:r>
            <a:r>
              <a:rPr sz="2400" b="1" spc="-135" dirty="0">
                <a:latin typeface="Candara" pitchFamily="34" charset="0"/>
                <a:cs typeface="Times New Roman"/>
              </a:rPr>
              <a:t> </a:t>
            </a:r>
            <a:r>
              <a:rPr lang="en-CA" sz="2400" b="1" spc="-30" dirty="0" smtClean="0">
                <a:latin typeface="Candara" pitchFamily="34" charset="0"/>
                <a:cs typeface="Times New Roman"/>
              </a:rPr>
              <a:t>Design Skills </a:t>
            </a:r>
            <a:r>
              <a:rPr sz="2400" b="1" spc="-5" dirty="0" smtClean="0">
                <a:latin typeface="Candara" pitchFamily="34" charset="0"/>
                <a:cs typeface="Times New Roman"/>
              </a:rPr>
              <a:t>course</a:t>
            </a:r>
            <a:endParaRPr lang="en-US" sz="2400" dirty="0">
              <a:latin typeface="Candara" pitchFamily="34" charset="0"/>
              <a:cs typeface="Times New Roman"/>
            </a:endParaRPr>
          </a:p>
          <a:p>
            <a:pPr marL="469900" indent="-457200">
              <a:lnSpc>
                <a:spcPct val="150000"/>
              </a:lnSpc>
              <a:buFont typeface="Wingdings" pitchFamily="2" charset="2"/>
              <a:buChar char="§"/>
            </a:pPr>
            <a:r>
              <a:rPr sz="2400" b="1" spc="-70" dirty="0" smtClean="0">
                <a:latin typeface="Candara" pitchFamily="34" charset="0"/>
                <a:cs typeface="Times New Roman"/>
              </a:rPr>
              <a:t>Take </a:t>
            </a:r>
            <a:r>
              <a:rPr sz="2400" b="1" dirty="0">
                <a:latin typeface="Candara" pitchFamily="34" charset="0"/>
                <a:cs typeface="Times New Roman"/>
              </a:rPr>
              <a:t>a </a:t>
            </a:r>
            <a:r>
              <a:rPr sz="2400" b="1" spc="-5" dirty="0">
                <a:latin typeface="Candara" pitchFamily="34" charset="0"/>
                <a:cs typeface="Times New Roman"/>
              </a:rPr>
              <a:t>Second </a:t>
            </a:r>
            <a:r>
              <a:rPr sz="2400" b="1" dirty="0">
                <a:latin typeface="Candara" pitchFamily="34" charset="0"/>
                <a:cs typeface="Times New Roman"/>
              </a:rPr>
              <a:t>Language </a:t>
            </a:r>
            <a:r>
              <a:rPr sz="2400" b="1" spc="-5" dirty="0">
                <a:latin typeface="Candara" pitchFamily="34" charset="0"/>
                <a:cs typeface="Times New Roman"/>
              </a:rPr>
              <a:t>course  </a:t>
            </a:r>
            <a:endParaRPr lang="en-US" sz="2400" b="1" spc="-5" dirty="0" smtClean="0">
              <a:latin typeface="Candara" pitchFamily="34" charset="0"/>
              <a:cs typeface="Times New Roman"/>
            </a:endParaRPr>
          </a:p>
          <a:p>
            <a:pPr marL="469900" indent="-457200">
              <a:lnSpc>
                <a:spcPct val="150000"/>
              </a:lnSpc>
              <a:buFont typeface="Wingdings" pitchFamily="2" charset="2"/>
              <a:buChar char="§"/>
            </a:pPr>
            <a:r>
              <a:rPr sz="2400" b="1" spc="-5" dirty="0" smtClean="0">
                <a:latin typeface="Candara" pitchFamily="34" charset="0"/>
                <a:cs typeface="Times New Roman"/>
              </a:rPr>
              <a:t>Complete </a:t>
            </a:r>
            <a:r>
              <a:rPr sz="2400" b="1" dirty="0">
                <a:latin typeface="Candara" pitchFamily="34" charset="0"/>
                <a:cs typeface="Times New Roman"/>
              </a:rPr>
              <a:t>the </a:t>
            </a:r>
            <a:r>
              <a:rPr sz="2400" b="1" spc="-5" dirty="0">
                <a:latin typeface="Candara" pitchFamily="34" charset="0"/>
                <a:cs typeface="Times New Roman"/>
              </a:rPr>
              <a:t>MYP Personal</a:t>
            </a:r>
            <a:r>
              <a:rPr sz="2400" b="1" spc="-200" dirty="0">
                <a:latin typeface="Candara" pitchFamily="34" charset="0"/>
                <a:cs typeface="Times New Roman"/>
              </a:rPr>
              <a:t> </a:t>
            </a:r>
            <a:r>
              <a:rPr sz="2400" b="1" spc="-10" dirty="0">
                <a:latin typeface="Candara" pitchFamily="34" charset="0"/>
                <a:cs typeface="Times New Roman"/>
              </a:rPr>
              <a:t>Project  </a:t>
            </a:r>
            <a:endParaRPr lang="en-US" sz="2400" b="1" spc="-10" dirty="0" smtClean="0">
              <a:latin typeface="Candara" pitchFamily="34" charset="0"/>
              <a:cs typeface="Times New Roman"/>
            </a:endParaRPr>
          </a:p>
          <a:p>
            <a:pPr marL="469900" indent="-457200">
              <a:lnSpc>
                <a:spcPct val="150000"/>
              </a:lnSpc>
              <a:buFont typeface="Wingdings" pitchFamily="2" charset="2"/>
              <a:buChar char="§"/>
            </a:pPr>
            <a:r>
              <a:rPr sz="2400" b="1" spc="-5" dirty="0" smtClean="0">
                <a:latin typeface="Candara" pitchFamily="34" charset="0"/>
                <a:cs typeface="Times New Roman"/>
              </a:rPr>
              <a:t>Complete </a:t>
            </a:r>
            <a:r>
              <a:rPr sz="2400" b="1" dirty="0">
                <a:latin typeface="Candara" pitchFamily="34" charset="0"/>
                <a:cs typeface="Times New Roman"/>
              </a:rPr>
              <a:t>10 </a:t>
            </a:r>
            <a:r>
              <a:rPr sz="2400" b="1" spc="-5" dirty="0">
                <a:latin typeface="Candara" pitchFamily="34" charset="0"/>
                <a:cs typeface="Times New Roman"/>
              </a:rPr>
              <a:t>hours </a:t>
            </a:r>
            <a:r>
              <a:rPr sz="2400" b="1" dirty="0">
                <a:latin typeface="Candara" pitchFamily="34" charset="0"/>
                <a:cs typeface="Times New Roman"/>
              </a:rPr>
              <a:t>of</a:t>
            </a:r>
            <a:r>
              <a:rPr sz="2400" b="1" spc="-20" dirty="0">
                <a:latin typeface="Candara" pitchFamily="34" charset="0"/>
                <a:cs typeface="Times New Roman"/>
              </a:rPr>
              <a:t> </a:t>
            </a:r>
            <a:r>
              <a:rPr sz="2400" b="1" spc="-5" dirty="0" smtClean="0">
                <a:latin typeface="Candara" pitchFamily="34" charset="0"/>
                <a:cs typeface="Times New Roman"/>
              </a:rPr>
              <a:t>service</a:t>
            </a:r>
            <a:r>
              <a:rPr lang="en-CA" sz="2400" b="1" spc="-5" dirty="0" smtClean="0">
                <a:latin typeface="Candara" pitchFamily="34" charset="0"/>
                <a:cs typeface="Times New Roman"/>
              </a:rPr>
              <a:t> each year</a:t>
            </a:r>
            <a:endParaRPr sz="2400" dirty="0">
              <a:latin typeface="Candara" pitchFamily="34" charset="0"/>
              <a:cs typeface="Times New Roman"/>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4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715000" y="5494019"/>
            <a:ext cx="3118889" cy="899161"/>
          </a:xfrm>
          <a:prstGeom prst="rect">
            <a:avLst/>
          </a:prstGeom>
        </p:spPr>
      </p:pic>
      <p:pic>
        <p:nvPicPr>
          <p:cNvPr id="7" name="image4.png"/>
          <p:cNvPicPr/>
          <p:nvPr/>
        </p:nvPicPr>
        <p:blipFill>
          <a:blip r:embed="rId4">
            <a:alphaModFix amt="30000"/>
            <a:extLst/>
          </a:blip>
          <a:stretch>
            <a:fillRect/>
          </a:stretch>
        </p:blipFill>
        <p:spPr>
          <a:xfrm>
            <a:off x="-127977" y="4972050"/>
            <a:ext cx="2496527" cy="1943100"/>
          </a:xfrm>
          <a:prstGeom prst="rect">
            <a:avLst/>
          </a:prstGeom>
          <a:ln w="12700">
            <a:miter lim="400000"/>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34388" y="549533"/>
            <a:ext cx="7852411" cy="584775"/>
          </a:xfrm>
          <a:prstGeom prst="rect">
            <a:avLst/>
          </a:prstGeom>
          <a:solidFill>
            <a:schemeClr val="bg1"/>
          </a:solidFill>
        </p:spPr>
        <p:txBody>
          <a:bodyPr vert="horz" wrap="square" lIns="0" tIns="0" rIns="0" bIns="0" rtlCol="0">
            <a:spAutoFit/>
          </a:bodyPr>
          <a:lstStyle/>
          <a:p>
            <a:pPr marL="12700">
              <a:lnSpc>
                <a:spcPct val="100000"/>
              </a:lnSpc>
            </a:pPr>
            <a:r>
              <a:rPr sz="3800" b="1" spc="-10" dirty="0" smtClean="0">
                <a:latin typeface="Candara" pitchFamily="34" charset="0"/>
              </a:rPr>
              <a:t>Distributed </a:t>
            </a:r>
            <a:r>
              <a:rPr sz="3800" b="1" spc="-5" dirty="0" smtClean="0">
                <a:latin typeface="Candara" pitchFamily="34" charset="0"/>
              </a:rPr>
              <a:t>Learning: What is</a:t>
            </a:r>
            <a:r>
              <a:rPr sz="3800" b="1" spc="-25" dirty="0" smtClean="0">
                <a:latin typeface="Candara" pitchFamily="34" charset="0"/>
              </a:rPr>
              <a:t> </a:t>
            </a:r>
            <a:r>
              <a:rPr sz="3800" b="1" spc="-10" dirty="0" smtClean="0">
                <a:latin typeface="Candara" pitchFamily="34" charset="0"/>
              </a:rPr>
              <a:t>It?</a:t>
            </a:r>
            <a:endParaRPr sz="3800" b="1" spc="-10" dirty="0">
              <a:latin typeface="Candara" pitchFamily="34" charset="0"/>
            </a:endParaRPr>
          </a:p>
        </p:txBody>
      </p:sp>
      <p:sp>
        <p:nvSpPr>
          <p:cNvPr id="8" name="TextBox 7"/>
          <p:cNvSpPr txBox="1"/>
          <p:nvPr/>
        </p:nvSpPr>
        <p:spPr>
          <a:xfrm>
            <a:off x="1096962" y="1524000"/>
            <a:ext cx="6956425" cy="4401205"/>
          </a:xfrm>
          <a:prstGeom prst="rect">
            <a:avLst/>
          </a:prstGeom>
          <a:noFill/>
        </p:spPr>
        <p:txBody>
          <a:bodyPr wrap="square" rtlCol="0">
            <a:spAutoFit/>
          </a:bodyPr>
          <a:lstStyle/>
          <a:p>
            <a:pPr marL="457200" indent="-457200">
              <a:buFont typeface="Wingdings" pitchFamily="2" charset="2"/>
              <a:buChar char="§"/>
            </a:pPr>
            <a:r>
              <a:rPr lang="en-US" sz="2800" dirty="0" smtClean="0">
                <a:latin typeface="Candara" pitchFamily="34" charset="0"/>
              </a:rPr>
              <a:t>Alternate way to complete core academic courses and electives at the Grade 10, 11, and 12 levels – </a:t>
            </a:r>
            <a:r>
              <a:rPr lang="en-US" sz="2800" b="1" dirty="0" smtClean="0">
                <a:latin typeface="Candara" pitchFamily="34" charset="0"/>
              </a:rPr>
              <a:t>online </a:t>
            </a:r>
          </a:p>
          <a:p>
            <a:pPr marL="457200" indent="-457200">
              <a:buFont typeface="Wingdings" pitchFamily="2" charset="2"/>
              <a:buChar char="§"/>
            </a:pPr>
            <a:r>
              <a:rPr lang="en-US" sz="2800" dirty="0" smtClean="0">
                <a:latin typeface="Candara" pitchFamily="34" charset="0"/>
              </a:rPr>
              <a:t>BC Ministry of Education approved courses </a:t>
            </a:r>
          </a:p>
          <a:p>
            <a:pPr marL="457200" indent="-457200">
              <a:buFont typeface="Wingdings" pitchFamily="2" charset="2"/>
              <a:buChar char="§"/>
            </a:pPr>
            <a:r>
              <a:rPr lang="en-US" sz="2800" dirty="0" smtClean="0">
                <a:latin typeface="Candara" pitchFamily="34" charset="0"/>
              </a:rPr>
              <a:t>Teacher-student interaction is both </a:t>
            </a:r>
            <a:r>
              <a:rPr lang="en-US" sz="2800" b="1" dirty="0" smtClean="0">
                <a:latin typeface="Candara" pitchFamily="34" charset="0"/>
              </a:rPr>
              <a:t>online</a:t>
            </a:r>
            <a:r>
              <a:rPr lang="en-US" sz="2800" dirty="0" smtClean="0">
                <a:latin typeface="Candara" pitchFamily="34" charset="0"/>
              </a:rPr>
              <a:t> and blended </a:t>
            </a:r>
          </a:p>
          <a:p>
            <a:pPr marL="457200" indent="-457200">
              <a:buFont typeface="Wingdings" pitchFamily="2" charset="2"/>
              <a:buChar char="§"/>
            </a:pPr>
            <a:r>
              <a:rPr lang="en-US" sz="2800" dirty="0" smtClean="0">
                <a:latin typeface="Candara" pitchFamily="34" charset="0"/>
              </a:rPr>
              <a:t>Continuous entry and self-paced</a:t>
            </a:r>
          </a:p>
          <a:p>
            <a:pPr marL="457200" indent="-457200">
              <a:buFont typeface="Wingdings" pitchFamily="2" charset="2"/>
              <a:buChar char="§"/>
            </a:pPr>
            <a:r>
              <a:rPr lang="en-US" sz="2800" dirty="0" smtClean="0">
                <a:latin typeface="Candara" pitchFamily="34" charset="0"/>
              </a:rPr>
              <a:t>Learning with a technology focus; </a:t>
            </a:r>
          </a:p>
          <a:p>
            <a:r>
              <a:rPr lang="en-US" sz="2800" dirty="0">
                <a:latin typeface="Candara" pitchFamily="34" charset="0"/>
              </a:rPr>
              <a:t> </a:t>
            </a:r>
            <a:r>
              <a:rPr lang="en-US" sz="2800" dirty="0" smtClean="0">
                <a:latin typeface="Candara" pitchFamily="34" charset="0"/>
              </a:rPr>
              <a:t>     using online tools </a:t>
            </a:r>
            <a:endParaRPr lang="en-US" sz="2800" dirty="0">
              <a:latin typeface="Candara"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346" y="4495800"/>
            <a:ext cx="2418081" cy="1600200"/>
          </a:xfrm>
          <a:prstGeom prst="rect">
            <a:avLst/>
          </a:prstGeom>
        </p:spPr>
      </p:pic>
      <p:pic>
        <p:nvPicPr>
          <p:cNvPr id="9" name="image4.png"/>
          <p:cNvPicPr/>
          <p:nvPr/>
        </p:nvPicPr>
        <p:blipFill>
          <a:blip r:embed="rId3">
            <a:alphaModFix amt="30000"/>
            <a:extLst/>
          </a:blip>
          <a:stretch>
            <a:fillRect/>
          </a:stretch>
        </p:blipFill>
        <p:spPr>
          <a:xfrm>
            <a:off x="-127977" y="4972050"/>
            <a:ext cx="2496527" cy="1943100"/>
          </a:xfrm>
          <a:prstGeom prst="rect">
            <a:avLst/>
          </a:prstGeom>
          <a:ln w="12700">
            <a:miter lim="400000"/>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57200" y="68296"/>
            <a:ext cx="7153909" cy="1112804"/>
          </a:xfrm>
          <a:prstGeom prst="rect">
            <a:avLst/>
          </a:prstGeom>
          <a:solidFill>
            <a:schemeClr val="bg1"/>
          </a:solidFill>
        </p:spPr>
        <p:txBody>
          <a:bodyPr vert="horz" wrap="square" lIns="0" tIns="431482" rIns="0" bIns="0" rtlCol="0">
            <a:spAutoFit/>
          </a:bodyPr>
          <a:lstStyle/>
          <a:p>
            <a:pPr marL="1301750">
              <a:lnSpc>
                <a:spcPct val="100000"/>
              </a:lnSpc>
            </a:pPr>
            <a:r>
              <a:rPr sz="4400" b="1" spc="-5" dirty="0">
                <a:latin typeface="Candara" pitchFamily="34" charset="0"/>
              </a:rPr>
              <a:t>DL Centre</a:t>
            </a:r>
            <a:r>
              <a:rPr sz="4400" b="1" spc="-80" dirty="0">
                <a:latin typeface="Candara" pitchFamily="34" charset="0"/>
              </a:rPr>
              <a:t> </a:t>
            </a:r>
            <a:r>
              <a:rPr sz="4400" b="1" spc="-5" dirty="0">
                <a:latin typeface="Candara" pitchFamily="34" charset="0"/>
              </a:rPr>
              <a:t>Model</a:t>
            </a:r>
          </a:p>
        </p:txBody>
      </p:sp>
      <p:sp>
        <p:nvSpPr>
          <p:cNvPr id="6" name="object 6"/>
          <p:cNvSpPr txBox="1"/>
          <p:nvPr/>
        </p:nvSpPr>
        <p:spPr>
          <a:xfrm>
            <a:off x="630962" y="1860550"/>
            <a:ext cx="5465037" cy="3164008"/>
          </a:xfrm>
          <a:prstGeom prst="rect">
            <a:avLst/>
          </a:prstGeom>
        </p:spPr>
        <p:txBody>
          <a:bodyPr vert="horz" wrap="square" lIns="0" tIns="0" rIns="0" bIns="0" rtlCol="0">
            <a:spAutoFit/>
          </a:bodyPr>
          <a:lstStyle/>
          <a:p>
            <a:pPr marL="355600" marR="5080" indent="-342900" algn="just">
              <a:lnSpc>
                <a:spcPct val="78000"/>
              </a:lnSpc>
              <a:buFont typeface="Wingdings" pitchFamily="2" charset="2"/>
              <a:buChar char="§"/>
            </a:pPr>
            <a:r>
              <a:rPr sz="1900" b="1" dirty="0">
                <a:latin typeface="Candara" pitchFamily="34" charset="0"/>
                <a:cs typeface="Times New Roman"/>
              </a:rPr>
              <a:t>The DL Centre is a computer lab, </a:t>
            </a:r>
            <a:r>
              <a:rPr sz="1900" b="1" dirty="0" smtClean="0">
                <a:latin typeface="Candara" pitchFamily="34" charset="0"/>
                <a:cs typeface="Times New Roman"/>
              </a:rPr>
              <a:t>classroom</a:t>
            </a:r>
            <a:r>
              <a:rPr lang="en-CA" sz="1900" b="1" dirty="0" smtClean="0">
                <a:latin typeface="Candara" pitchFamily="34" charset="0"/>
                <a:cs typeface="Times New Roman"/>
              </a:rPr>
              <a:t>,</a:t>
            </a:r>
            <a:r>
              <a:rPr sz="1900" b="1" dirty="0" smtClean="0">
                <a:latin typeface="Candara" pitchFamily="34" charset="0"/>
                <a:cs typeface="Times New Roman"/>
              </a:rPr>
              <a:t> </a:t>
            </a:r>
            <a:r>
              <a:rPr sz="1900" b="1" dirty="0">
                <a:latin typeface="Candara" pitchFamily="34" charset="0"/>
                <a:cs typeface="Times New Roman"/>
              </a:rPr>
              <a:t>or</a:t>
            </a:r>
            <a:r>
              <a:rPr sz="1900" b="1" spc="-175" dirty="0">
                <a:latin typeface="Candara" pitchFamily="34" charset="0"/>
                <a:cs typeface="Times New Roman"/>
              </a:rPr>
              <a:t> </a:t>
            </a:r>
            <a:r>
              <a:rPr sz="1900" b="1" dirty="0">
                <a:latin typeface="Candara" pitchFamily="34" charset="0"/>
                <a:cs typeface="Times New Roman"/>
              </a:rPr>
              <a:t>work  space for students to meet with DL teachers for face  to face</a:t>
            </a:r>
            <a:r>
              <a:rPr sz="1900" b="1" spc="-100" dirty="0">
                <a:latin typeface="Candara" pitchFamily="34" charset="0"/>
                <a:cs typeface="Times New Roman"/>
              </a:rPr>
              <a:t> </a:t>
            </a:r>
            <a:r>
              <a:rPr sz="1900" b="1" dirty="0" smtClean="0">
                <a:latin typeface="Candara" pitchFamily="34" charset="0"/>
                <a:cs typeface="Times New Roman"/>
              </a:rPr>
              <a:t>interaction.</a:t>
            </a:r>
            <a:endParaRPr lang="en-US" sz="1900" b="1" dirty="0" smtClean="0">
              <a:latin typeface="Candara" pitchFamily="34" charset="0"/>
              <a:cs typeface="Times New Roman"/>
            </a:endParaRPr>
          </a:p>
          <a:p>
            <a:pPr marL="355600" marR="5080" indent="-342900" algn="just">
              <a:lnSpc>
                <a:spcPct val="78000"/>
              </a:lnSpc>
              <a:buFont typeface="Wingdings" pitchFamily="2" charset="2"/>
              <a:buChar char="§"/>
            </a:pPr>
            <a:endParaRPr lang="en-US" sz="1900" b="1" dirty="0">
              <a:latin typeface="Candara" pitchFamily="34" charset="0"/>
              <a:cs typeface="Times New Roman"/>
            </a:endParaRPr>
          </a:p>
          <a:p>
            <a:pPr marL="12700" marR="5080" algn="ctr">
              <a:lnSpc>
                <a:spcPct val="78000"/>
              </a:lnSpc>
            </a:pPr>
            <a:r>
              <a:rPr sz="1900" b="1" dirty="0" smtClean="0">
                <a:latin typeface="Candara" pitchFamily="34" charset="0"/>
                <a:cs typeface="Times New Roman"/>
              </a:rPr>
              <a:t>Main </a:t>
            </a:r>
            <a:r>
              <a:rPr sz="1900" b="1" dirty="0">
                <a:latin typeface="Candara" pitchFamily="34" charset="0"/>
                <a:cs typeface="Times New Roman"/>
              </a:rPr>
              <a:t>DL </a:t>
            </a:r>
            <a:r>
              <a:rPr sz="1900" b="1" spc="-5" dirty="0">
                <a:latin typeface="Candara" pitchFamily="34" charset="0"/>
                <a:cs typeface="Times New Roman"/>
              </a:rPr>
              <a:t>Centre: </a:t>
            </a:r>
            <a:r>
              <a:rPr sz="1900" b="1" dirty="0">
                <a:latin typeface="Candara" pitchFamily="34" charset="0"/>
                <a:cs typeface="Times New Roman"/>
              </a:rPr>
              <a:t>Mountainside</a:t>
            </a:r>
            <a:r>
              <a:rPr sz="1900" b="1" spc="-200" dirty="0">
                <a:latin typeface="Candara" pitchFamily="34" charset="0"/>
                <a:cs typeface="Times New Roman"/>
              </a:rPr>
              <a:t> </a:t>
            </a:r>
            <a:r>
              <a:rPr sz="1900" b="1" dirty="0">
                <a:latin typeface="Candara" pitchFamily="34" charset="0"/>
                <a:cs typeface="Times New Roman"/>
              </a:rPr>
              <a:t>Secondary</a:t>
            </a:r>
            <a:endParaRPr sz="1900" dirty="0">
              <a:latin typeface="Candara" pitchFamily="34" charset="0"/>
              <a:cs typeface="Times New Roman"/>
            </a:endParaRPr>
          </a:p>
          <a:p>
            <a:pPr marL="355600" indent="-342900" algn="just">
              <a:lnSpc>
                <a:spcPts val="2090"/>
              </a:lnSpc>
              <a:spcBef>
                <a:spcPts val="1320"/>
              </a:spcBef>
              <a:buFont typeface="Wingdings" pitchFamily="2" charset="2"/>
              <a:buChar char="§"/>
            </a:pPr>
            <a:r>
              <a:rPr sz="1900" dirty="0" smtClean="0">
                <a:latin typeface="Candara" pitchFamily="34" charset="0"/>
                <a:cs typeface="Times New Roman"/>
              </a:rPr>
              <a:t>DL </a:t>
            </a:r>
            <a:r>
              <a:rPr sz="1900" dirty="0">
                <a:latin typeface="Candara" pitchFamily="34" charset="0"/>
                <a:cs typeface="Times New Roman"/>
              </a:rPr>
              <a:t>Centre opened </a:t>
            </a:r>
            <a:r>
              <a:rPr sz="1900" spc="-25" dirty="0" smtClean="0">
                <a:latin typeface="Candara" pitchFamily="34" charset="0"/>
                <a:cs typeface="Times New Roman"/>
              </a:rPr>
              <a:t>daily</a:t>
            </a:r>
            <a:endParaRPr lang="en-CA" sz="1900" dirty="0" smtClean="0">
              <a:latin typeface="Candara" pitchFamily="34" charset="0"/>
              <a:cs typeface="Times New Roman"/>
            </a:endParaRPr>
          </a:p>
          <a:p>
            <a:pPr marL="355600" indent="-342900" algn="just">
              <a:lnSpc>
                <a:spcPts val="2090"/>
              </a:lnSpc>
              <a:spcBef>
                <a:spcPts val="1320"/>
              </a:spcBef>
              <a:buFont typeface="Wingdings" pitchFamily="2" charset="2"/>
              <a:buChar char="§"/>
            </a:pPr>
            <a:r>
              <a:rPr lang="en-CA" sz="1900" dirty="0">
                <a:latin typeface="Candara" pitchFamily="34" charset="0"/>
                <a:cs typeface="Times New Roman"/>
              </a:rPr>
              <a:t>T</a:t>
            </a:r>
            <a:r>
              <a:rPr sz="1900" dirty="0" err="1" smtClean="0">
                <a:latin typeface="Candara" pitchFamily="34" charset="0"/>
                <a:cs typeface="Times New Roman"/>
              </a:rPr>
              <a:t>est</a:t>
            </a:r>
            <a:r>
              <a:rPr sz="1900" dirty="0" smtClean="0">
                <a:latin typeface="Candara" pitchFamily="34" charset="0"/>
                <a:cs typeface="Times New Roman"/>
              </a:rPr>
              <a:t> </a:t>
            </a:r>
            <a:r>
              <a:rPr sz="1900" dirty="0">
                <a:latin typeface="Candara" pitchFamily="34" charset="0"/>
                <a:cs typeface="Times New Roman"/>
              </a:rPr>
              <a:t>invigilation, tutorial support, tech</a:t>
            </a:r>
            <a:r>
              <a:rPr sz="1900" spc="-100" dirty="0">
                <a:latin typeface="Candara" pitchFamily="34" charset="0"/>
                <a:cs typeface="Times New Roman"/>
              </a:rPr>
              <a:t> </a:t>
            </a:r>
            <a:r>
              <a:rPr sz="1900" dirty="0">
                <a:latin typeface="Candara" pitchFamily="34" charset="0"/>
                <a:cs typeface="Times New Roman"/>
              </a:rPr>
              <a:t>support</a:t>
            </a:r>
          </a:p>
          <a:p>
            <a:pPr marL="355600" indent="-342900" algn="just">
              <a:lnSpc>
                <a:spcPct val="100000"/>
              </a:lnSpc>
              <a:spcBef>
                <a:spcPts val="1320"/>
              </a:spcBef>
              <a:buFont typeface="Wingdings" pitchFamily="2" charset="2"/>
              <a:buChar char="§"/>
            </a:pPr>
            <a:r>
              <a:rPr sz="1900" dirty="0">
                <a:latin typeface="Candara" pitchFamily="34" charset="0"/>
                <a:cs typeface="Times New Roman"/>
              </a:rPr>
              <a:t>Satellite DL Centres (at each Secondary</a:t>
            </a:r>
            <a:r>
              <a:rPr sz="1900" spc="-175" dirty="0">
                <a:latin typeface="Candara" pitchFamily="34" charset="0"/>
                <a:cs typeface="Times New Roman"/>
              </a:rPr>
              <a:t> </a:t>
            </a:r>
            <a:r>
              <a:rPr sz="1900" dirty="0">
                <a:latin typeface="Candara" pitchFamily="34" charset="0"/>
                <a:cs typeface="Times New Roman"/>
              </a:rPr>
              <a:t>School)</a:t>
            </a:r>
          </a:p>
          <a:p>
            <a:pPr marL="355600" indent="-342900" algn="just">
              <a:lnSpc>
                <a:spcPts val="2039"/>
              </a:lnSpc>
              <a:spcBef>
                <a:spcPts val="1420"/>
              </a:spcBef>
              <a:buFont typeface="Wingdings" pitchFamily="2" charset="2"/>
              <a:buChar char="§"/>
            </a:pPr>
            <a:r>
              <a:rPr sz="1900" dirty="0" smtClean="0">
                <a:latin typeface="Candara" pitchFamily="34" charset="0"/>
                <a:cs typeface="Times New Roman"/>
              </a:rPr>
              <a:t>DL </a:t>
            </a:r>
            <a:r>
              <a:rPr sz="1900" dirty="0">
                <a:latin typeface="Candara" pitchFamily="34" charset="0"/>
                <a:cs typeface="Times New Roman"/>
              </a:rPr>
              <a:t>Centre hours posted on school</a:t>
            </a:r>
            <a:r>
              <a:rPr sz="1900" spc="-175" dirty="0">
                <a:latin typeface="Candara" pitchFamily="34" charset="0"/>
                <a:cs typeface="Times New Roman"/>
              </a:rPr>
              <a:t> </a:t>
            </a:r>
            <a:r>
              <a:rPr sz="1900" dirty="0">
                <a:latin typeface="Candara" pitchFamily="34" charset="0"/>
                <a:cs typeface="Times New Roman"/>
              </a:rPr>
              <a:t>website</a:t>
            </a:r>
          </a:p>
          <a:p>
            <a:pPr marL="355600" indent="-342900" algn="just">
              <a:lnSpc>
                <a:spcPts val="2039"/>
              </a:lnSpc>
              <a:buFont typeface="Wingdings" pitchFamily="2" charset="2"/>
              <a:buChar char="§"/>
            </a:pPr>
            <a:r>
              <a:rPr lang="en-CA" sz="1900" dirty="0">
                <a:latin typeface="Candara" pitchFamily="34" charset="0"/>
                <a:cs typeface="Arial"/>
              </a:rPr>
              <a:t>T</a:t>
            </a:r>
            <a:r>
              <a:rPr sz="1900" dirty="0" err="1" smtClean="0">
                <a:latin typeface="Candara" pitchFamily="34" charset="0"/>
                <a:cs typeface="Times New Roman"/>
              </a:rPr>
              <a:t>est</a:t>
            </a:r>
            <a:r>
              <a:rPr sz="1900" dirty="0" smtClean="0">
                <a:latin typeface="Candara" pitchFamily="34" charset="0"/>
                <a:cs typeface="Times New Roman"/>
              </a:rPr>
              <a:t> </a:t>
            </a:r>
            <a:r>
              <a:rPr sz="1900" dirty="0">
                <a:latin typeface="Candara" pitchFamily="34" charset="0"/>
                <a:cs typeface="Times New Roman"/>
              </a:rPr>
              <a:t>invigilation, tutorial support, tech</a:t>
            </a:r>
            <a:r>
              <a:rPr sz="1900" spc="-100" dirty="0">
                <a:latin typeface="Candara" pitchFamily="34" charset="0"/>
                <a:cs typeface="Times New Roman"/>
              </a:rPr>
              <a:t> </a:t>
            </a:r>
            <a:r>
              <a:rPr sz="1900" dirty="0">
                <a:latin typeface="Candara" pitchFamily="34" charset="0"/>
                <a:cs typeface="Times New Roman"/>
              </a:rPr>
              <a:t>support</a:t>
            </a:r>
          </a:p>
        </p:txBody>
      </p:sp>
      <p:sp>
        <p:nvSpPr>
          <p:cNvPr id="8" name="object 8"/>
          <p:cNvSpPr/>
          <p:nvPr/>
        </p:nvSpPr>
        <p:spPr>
          <a:xfrm>
            <a:off x="7016750" y="4800600"/>
            <a:ext cx="2057400" cy="1946274"/>
          </a:xfrm>
          <a:prstGeom prst="rect">
            <a:avLst/>
          </a:prstGeom>
          <a:blipFill>
            <a:blip r:embed="rId2" cstate="print"/>
            <a:stretch>
              <a:fillRect/>
            </a:stretch>
          </a:blipFill>
        </p:spPr>
        <p:txBody>
          <a:bodyPr wrap="square" lIns="0" tIns="0" rIns="0" bIns="0" rtlCol="0"/>
          <a:lstStyle/>
          <a:p>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6809" y="3429000"/>
            <a:ext cx="2050991" cy="13716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409" y="1524000"/>
            <a:ext cx="2418081" cy="1600200"/>
          </a:xfrm>
          <a:prstGeom prst="rect">
            <a:avLst/>
          </a:prstGeom>
        </p:spPr>
      </p:pic>
      <p:pic>
        <p:nvPicPr>
          <p:cNvPr id="11" name="image4.png"/>
          <p:cNvPicPr/>
          <p:nvPr/>
        </p:nvPicPr>
        <p:blipFill>
          <a:blip r:embed="rId5">
            <a:alphaModFix amt="30000"/>
            <a:extLst/>
          </a:blip>
          <a:stretch>
            <a:fillRect/>
          </a:stretch>
        </p:blipFill>
        <p:spPr>
          <a:xfrm>
            <a:off x="-127977" y="4972050"/>
            <a:ext cx="2496527" cy="1943100"/>
          </a:xfrm>
          <a:prstGeom prst="rect">
            <a:avLst/>
          </a:prstGeom>
          <a:ln w="12700">
            <a:miter lim="400000"/>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a:spLocks noGrp="1"/>
          </p:cNvSpPr>
          <p:nvPr>
            <p:ph type="title"/>
          </p:nvPr>
        </p:nvSpPr>
        <p:spPr>
          <a:xfrm>
            <a:off x="457200" y="838200"/>
            <a:ext cx="7852411" cy="492443"/>
          </a:xfrm>
          <a:prstGeom prst="rect">
            <a:avLst/>
          </a:prstGeom>
        </p:spPr>
        <p:txBody>
          <a:bodyPr vert="horz" wrap="square" lIns="0" tIns="0" rIns="0" bIns="0" rtlCol="0">
            <a:spAutoFit/>
          </a:bodyPr>
          <a:lstStyle/>
          <a:p>
            <a:pPr marL="12700">
              <a:lnSpc>
                <a:spcPct val="100000"/>
              </a:lnSpc>
            </a:pPr>
            <a:r>
              <a:rPr sz="3200" b="1" spc="-10" dirty="0">
                <a:latin typeface="Candara" pitchFamily="34" charset="0"/>
              </a:rPr>
              <a:t>Distributed </a:t>
            </a:r>
            <a:r>
              <a:rPr sz="3200" b="1" spc="-5" dirty="0">
                <a:latin typeface="Candara" pitchFamily="34" charset="0"/>
              </a:rPr>
              <a:t>Learning: </a:t>
            </a:r>
            <a:r>
              <a:rPr lang="en-CA" sz="3200" b="1" spc="-5" dirty="0" smtClean="0">
                <a:latin typeface="Candara" pitchFamily="34" charset="0"/>
              </a:rPr>
              <a:t>Who is it for?</a:t>
            </a:r>
            <a:endParaRPr sz="3200" b="1" spc="-10" dirty="0">
              <a:latin typeface="Candara" pitchFamily="34" charset="0"/>
            </a:endParaRPr>
          </a:p>
        </p:txBody>
      </p:sp>
      <p:sp>
        <p:nvSpPr>
          <p:cNvPr id="3" name="Content Placeholder 2"/>
          <p:cNvSpPr>
            <a:spLocks noGrp="1"/>
          </p:cNvSpPr>
          <p:nvPr>
            <p:ph idx="1"/>
          </p:nvPr>
        </p:nvSpPr>
        <p:spPr/>
        <p:txBody>
          <a:bodyPr>
            <a:noAutofit/>
          </a:bodyPr>
          <a:lstStyle/>
          <a:p>
            <a:r>
              <a:rPr lang="en-CA" sz="2600" b="1" dirty="0" smtClean="0">
                <a:latin typeface="Candara" panose="020E0502030303020204" pitchFamily="34" charset="0"/>
              </a:rPr>
              <a:t>You are a good candidate for DL if:</a:t>
            </a:r>
          </a:p>
          <a:p>
            <a:pPr marL="514350" indent="-514350">
              <a:buFont typeface="+mj-lt"/>
              <a:buAutoNum type="arabicPeriod"/>
            </a:pPr>
            <a:r>
              <a:rPr lang="en-CA" sz="2600" dirty="0" smtClean="0">
                <a:latin typeface="Candara" panose="020E0502030303020204" pitchFamily="34" charset="0"/>
              </a:rPr>
              <a:t>You are academically </a:t>
            </a:r>
            <a:r>
              <a:rPr lang="en-CA" sz="2600" b="1" dirty="0">
                <a:latin typeface="Candara" panose="020E0502030303020204" pitchFamily="34" charset="0"/>
              </a:rPr>
              <a:t>engaged</a:t>
            </a:r>
            <a:r>
              <a:rPr lang="en-CA" sz="2600" dirty="0">
                <a:latin typeface="Candara" panose="020E0502030303020204" pitchFamily="34" charset="0"/>
              </a:rPr>
              <a:t> </a:t>
            </a:r>
            <a:endParaRPr lang="en-CA" sz="2600" dirty="0" smtClean="0">
              <a:latin typeface="Candara" panose="020E0502030303020204" pitchFamily="34" charset="0"/>
            </a:endParaRPr>
          </a:p>
          <a:p>
            <a:pPr marL="514350" indent="-514350">
              <a:buFont typeface="+mj-lt"/>
              <a:buAutoNum type="arabicPeriod"/>
            </a:pPr>
            <a:r>
              <a:rPr lang="en-CA" sz="2600" dirty="0" smtClean="0">
                <a:latin typeface="Candara" panose="020E0502030303020204" pitchFamily="34" charset="0"/>
              </a:rPr>
              <a:t>You are </a:t>
            </a:r>
            <a:r>
              <a:rPr lang="en-CA" sz="2600" b="1" dirty="0" smtClean="0">
                <a:latin typeface="Candara" panose="020E0502030303020204" pitchFamily="34" charset="0"/>
              </a:rPr>
              <a:t>self-motivated</a:t>
            </a:r>
            <a:r>
              <a:rPr lang="en-CA" sz="2600" dirty="0" smtClean="0">
                <a:latin typeface="Candara" panose="020E0502030303020204" pitchFamily="34" charset="0"/>
              </a:rPr>
              <a:t> </a:t>
            </a:r>
          </a:p>
          <a:p>
            <a:pPr marL="514350" indent="-514350">
              <a:buFont typeface="+mj-lt"/>
              <a:buAutoNum type="arabicPeriod"/>
            </a:pPr>
            <a:r>
              <a:rPr lang="en-CA" sz="2600" dirty="0" smtClean="0">
                <a:latin typeface="Candara" panose="020E0502030303020204" pitchFamily="34" charset="0"/>
              </a:rPr>
              <a:t>You are </a:t>
            </a:r>
            <a:r>
              <a:rPr lang="en-CA" sz="2600" b="1" dirty="0" smtClean="0">
                <a:latin typeface="Candara" panose="020E0502030303020204" pitchFamily="34" charset="0"/>
              </a:rPr>
              <a:t>organized</a:t>
            </a:r>
            <a:r>
              <a:rPr lang="en-CA" sz="2600" dirty="0" smtClean="0">
                <a:latin typeface="Candara" panose="020E0502030303020204" pitchFamily="34" charset="0"/>
              </a:rPr>
              <a:t> and have </a:t>
            </a:r>
            <a:r>
              <a:rPr lang="en-CA" sz="2600" dirty="0">
                <a:latin typeface="Candara" panose="020E0502030303020204" pitchFamily="34" charset="0"/>
              </a:rPr>
              <a:t>good</a:t>
            </a:r>
            <a:r>
              <a:rPr lang="en-CA" sz="2600" b="1" dirty="0">
                <a:latin typeface="Candara" panose="020E0502030303020204" pitchFamily="34" charset="0"/>
              </a:rPr>
              <a:t> time management skills</a:t>
            </a:r>
          </a:p>
          <a:p>
            <a:pPr marL="514350" indent="-514350">
              <a:buFont typeface="+mj-lt"/>
              <a:buAutoNum type="arabicPeriod"/>
            </a:pPr>
            <a:r>
              <a:rPr lang="en-CA" sz="2600" dirty="0" smtClean="0">
                <a:latin typeface="Candara" panose="020E0502030303020204" pitchFamily="34" charset="0"/>
              </a:rPr>
              <a:t>You have the ability </a:t>
            </a:r>
            <a:r>
              <a:rPr lang="en-CA" sz="2600" dirty="0">
                <a:latin typeface="Candara" panose="020E0502030303020204" pitchFamily="34" charset="0"/>
              </a:rPr>
              <a:t>to </a:t>
            </a:r>
            <a:r>
              <a:rPr lang="en-CA" sz="2600" b="1" dirty="0">
                <a:latin typeface="Candara" panose="020E0502030303020204" pitchFamily="34" charset="0"/>
              </a:rPr>
              <a:t>manage stress </a:t>
            </a:r>
            <a:endParaRPr lang="en-CA" sz="2600" b="1" dirty="0" smtClean="0">
              <a:latin typeface="Candara" panose="020E0502030303020204" pitchFamily="34" charset="0"/>
            </a:endParaRPr>
          </a:p>
          <a:p>
            <a:pPr marL="514350" indent="-514350">
              <a:buFont typeface="+mj-lt"/>
              <a:buAutoNum type="arabicPeriod"/>
            </a:pPr>
            <a:r>
              <a:rPr lang="en-CA" sz="2600" dirty="0" smtClean="0">
                <a:latin typeface="Candara" panose="020E0502030303020204" pitchFamily="34" charset="0"/>
              </a:rPr>
              <a:t>You have the willingness </a:t>
            </a:r>
            <a:r>
              <a:rPr lang="en-CA" sz="2600" dirty="0">
                <a:latin typeface="Candara" panose="020E0502030303020204" pitchFamily="34" charset="0"/>
              </a:rPr>
              <a:t>to </a:t>
            </a:r>
            <a:r>
              <a:rPr lang="en-CA" sz="2600" b="1" dirty="0">
                <a:latin typeface="Candara" panose="020E0502030303020204" pitchFamily="34" charset="0"/>
              </a:rPr>
              <a:t>challenge </a:t>
            </a:r>
            <a:r>
              <a:rPr lang="en-CA" sz="2600" b="1" dirty="0" smtClean="0">
                <a:latin typeface="Candara" panose="020E0502030303020204" pitchFamily="34" charset="0"/>
              </a:rPr>
              <a:t>yourself</a:t>
            </a:r>
            <a:endParaRPr lang="en-CA" sz="2600" b="1" dirty="0">
              <a:latin typeface="Candara" panose="020E0502030303020204" pitchFamily="34" charset="0"/>
            </a:endParaRPr>
          </a:p>
          <a:p>
            <a:pPr marL="514350" indent="-514350">
              <a:buFont typeface="+mj-lt"/>
              <a:buAutoNum type="arabicPeriod"/>
            </a:pPr>
            <a:r>
              <a:rPr lang="en-CA" sz="2600" dirty="0" smtClean="0">
                <a:latin typeface="Candara" panose="020E0502030303020204" pitchFamily="34" charset="0"/>
              </a:rPr>
              <a:t>You have the ability </a:t>
            </a:r>
            <a:r>
              <a:rPr lang="en-CA" sz="2600" dirty="0">
                <a:latin typeface="Candara" panose="020E0502030303020204" pitchFamily="34" charset="0"/>
              </a:rPr>
              <a:t>to present ideas </a:t>
            </a:r>
            <a:r>
              <a:rPr lang="en-CA" sz="2600" dirty="0" smtClean="0">
                <a:latin typeface="Candara" panose="020E0502030303020204" pitchFamily="34" charset="0"/>
              </a:rPr>
              <a:t>and </a:t>
            </a:r>
            <a:r>
              <a:rPr lang="en-CA" sz="2600" b="1" dirty="0">
                <a:latin typeface="Candara" panose="020E0502030303020204" pitchFamily="34" charset="0"/>
              </a:rPr>
              <a:t>express </a:t>
            </a:r>
            <a:r>
              <a:rPr lang="en-CA" sz="2600" b="1" dirty="0" smtClean="0">
                <a:latin typeface="Candara" panose="020E0502030303020204" pitchFamily="34" charset="0"/>
              </a:rPr>
              <a:t>yourself clearly</a:t>
            </a:r>
            <a:endParaRPr lang="en-CA" sz="2600" b="1" dirty="0">
              <a:latin typeface="Candara" panose="020E0502030303020204" pitchFamily="34" charset="0"/>
            </a:endParaRPr>
          </a:p>
        </p:txBody>
      </p:sp>
      <p:pic>
        <p:nvPicPr>
          <p:cNvPr id="8" name="image4.png"/>
          <p:cNvPicPr/>
          <p:nvPr/>
        </p:nvPicPr>
        <p:blipFill>
          <a:blip r:embed="rId2">
            <a:alphaModFix amt="30000"/>
            <a:extLst/>
          </a:blip>
          <a:stretch>
            <a:fillRect/>
          </a:stretch>
        </p:blipFill>
        <p:spPr>
          <a:xfrm>
            <a:off x="-127977" y="4972050"/>
            <a:ext cx="2496527" cy="1943100"/>
          </a:xfrm>
          <a:prstGeom prst="rect">
            <a:avLst/>
          </a:prstGeom>
          <a:ln w="12700">
            <a:miter lim="400000"/>
          </a:ln>
        </p:spPr>
      </p:pic>
    </p:spTree>
    <p:extLst>
      <p:ext uri="{BB962C8B-B14F-4D97-AF65-F5344CB8AC3E}">
        <p14:creationId xmlns:p14="http://schemas.microsoft.com/office/powerpoint/2010/main" val="27248161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596265" y="533400"/>
            <a:ext cx="7907019" cy="677108"/>
          </a:xfrm>
          <a:prstGeom prst="rect">
            <a:avLst/>
          </a:prstGeom>
          <a:solidFill>
            <a:schemeClr val="bg1"/>
          </a:solidFill>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latin typeface="Candara" pitchFamily="34" charset="0"/>
              </a:rPr>
              <a:t>Interested in the IB Diploma </a:t>
            </a:r>
            <a:r>
              <a:rPr lang="en-US" b="1" dirty="0" err="1" smtClean="0">
                <a:latin typeface="Candara" pitchFamily="34" charset="0"/>
              </a:rPr>
              <a:t>Programme</a:t>
            </a:r>
            <a:r>
              <a:rPr lang="en-US" b="1" dirty="0" smtClean="0">
                <a:latin typeface="Candara" pitchFamily="34" charset="0"/>
              </a:rPr>
              <a:t>?</a:t>
            </a:r>
            <a:endParaRPr lang="en-US" b="1" dirty="0">
              <a:latin typeface="Candara" pitchFamily="34" charset="0"/>
            </a:endParaRPr>
          </a:p>
        </p:txBody>
      </p:sp>
      <p:sp>
        <p:nvSpPr>
          <p:cNvPr id="5" name="object 6"/>
          <p:cNvSpPr txBox="1"/>
          <p:nvPr/>
        </p:nvSpPr>
        <p:spPr>
          <a:xfrm>
            <a:off x="838835" y="1852136"/>
            <a:ext cx="7085965" cy="2954655"/>
          </a:xfrm>
          <a:prstGeom prst="rect">
            <a:avLst/>
          </a:prstGeom>
        </p:spPr>
        <p:txBody>
          <a:bodyPr vert="horz" wrap="square" lIns="0" tIns="0" rIns="0" bIns="0" rtlCol="0">
            <a:spAutoFit/>
          </a:bodyPr>
          <a:lstStyle/>
          <a:p>
            <a:pPr marL="12700">
              <a:lnSpc>
                <a:spcPct val="100000"/>
              </a:lnSpc>
            </a:pPr>
            <a:r>
              <a:rPr lang="en-CA" sz="2400" b="1" i="1" dirty="0" smtClean="0">
                <a:latin typeface="Candara" pitchFamily="34" charset="0"/>
                <a:cs typeface="Times New Roman"/>
              </a:rPr>
              <a:t>Although you still have a year to decide, it is never too early to consider your options!</a:t>
            </a:r>
          </a:p>
          <a:p>
            <a:pPr marL="12700">
              <a:lnSpc>
                <a:spcPct val="100000"/>
              </a:lnSpc>
            </a:pPr>
            <a:endParaRPr lang="en-CA" sz="2400" b="1" i="1" dirty="0">
              <a:latin typeface="Candara" pitchFamily="34" charset="0"/>
              <a:cs typeface="Times New Roman"/>
            </a:endParaRPr>
          </a:p>
          <a:p>
            <a:pPr marL="12700">
              <a:lnSpc>
                <a:spcPct val="100000"/>
              </a:lnSpc>
            </a:pPr>
            <a:r>
              <a:rPr lang="en-CA" sz="2400" b="1" i="1" dirty="0">
                <a:latin typeface="Candara" pitchFamily="34" charset="0"/>
                <a:cs typeface="Times New Roman"/>
                <a:hlinkClick r:id="rId2"/>
              </a:rPr>
              <a:t>https://</a:t>
            </a:r>
            <a:r>
              <a:rPr lang="en-CA" sz="2400" b="1" i="1" dirty="0" smtClean="0">
                <a:latin typeface="Candara" pitchFamily="34" charset="0"/>
                <a:cs typeface="Times New Roman"/>
                <a:hlinkClick r:id="rId2"/>
              </a:rPr>
              <a:t>www.sd44.ca/school/carson/ProgramsServices/IB/diplomaprogramme/Pages/default.aspx</a:t>
            </a:r>
            <a:endParaRPr lang="en-CA" sz="2400" b="1" i="1" dirty="0" smtClean="0">
              <a:latin typeface="Candara" pitchFamily="34" charset="0"/>
              <a:cs typeface="Times New Roman"/>
            </a:endParaRPr>
          </a:p>
          <a:p>
            <a:pPr marL="12700">
              <a:lnSpc>
                <a:spcPct val="100000"/>
              </a:lnSpc>
            </a:pPr>
            <a:endParaRPr lang="en-CA" sz="2400" b="1" i="1" dirty="0">
              <a:latin typeface="Candara" pitchFamily="34" charset="0"/>
              <a:cs typeface="Times New Roman"/>
            </a:endParaRPr>
          </a:p>
          <a:p>
            <a:pPr marL="12700">
              <a:lnSpc>
                <a:spcPct val="100000"/>
              </a:lnSpc>
            </a:pPr>
            <a:r>
              <a:rPr lang="en-CA" sz="2400" b="1" i="1" dirty="0" smtClean="0">
                <a:latin typeface="Candara" pitchFamily="34" charset="0"/>
                <a:cs typeface="Times New Roman"/>
              </a:rPr>
              <a:t>Info session January 30</a:t>
            </a:r>
            <a:r>
              <a:rPr lang="en-CA" sz="2400" b="1" i="1" baseline="30000" dirty="0" smtClean="0">
                <a:latin typeface="Candara" pitchFamily="34" charset="0"/>
                <a:cs typeface="Times New Roman"/>
              </a:rPr>
              <a:t>th</a:t>
            </a:r>
            <a:r>
              <a:rPr lang="en-CA" sz="2400" b="1" i="1" dirty="0" smtClean="0">
                <a:latin typeface="Candara" pitchFamily="34" charset="0"/>
                <a:cs typeface="Times New Roman"/>
              </a:rPr>
              <a:t> at 7pm at Carson if you’re interested in learning more!</a:t>
            </a:r>
            <a:endParaRPr sz="2400" b="1" i="1" dirty="0">
              <a:latin typeface="Candara" pitchFamily="34" charset="0"/>
              <a:cs typeface="Times New Roman"/>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817" y="5105400"/>
            <a:ext cx="3047999" cy="914400"/>
          </a:xfrm>
          <a:prstGeom prst="rect">
            <a:avLst/>
          </a:prstGeom>
        </p:spPr>
      </p:pic>
      <p:pic>
        <p:nvPicPr>
          <p:cNvPr id="8" name="image4.png"/>
          <p:cNvPicPr/>
          <p:nvPr/>
        </p:nvPicPr>
        <p:blipFill>
          <a:blip r:embed="rId4">
            <a:alphaModFix amt="30000"/>
            <a:extLst/>
          </a:blip>
          <a:stretch>
            <a:fillRect/>
          </a:stretch>
        </p:blipFill>
        <p:spPr>
          <a:xfrm>
            <a:off x="-127977" y="4972050"/>
            <a:ext cx="2496527" cy="1943100"/>
          </a:xfrm>
          <a:prstGeom prst="rect">
            <a:avLst/>
          </a:prstGeom>
          <a:ln w="12700">
            <a:miter lim="400000"/>
          </a:ln>
        </p:spPr>
      </p:pic>
    </p:spTree>
    <p:extLst>
      <p:ext uri="{BB962C8B-B14F-4D97-AF65-F5344CB8AC3E}">
        <p14:creationId xmlns:p14="http://schemas.microsoft.com/office/powerpoint/2010/main" val="39522437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3075" y="1447800"/>
            <a:ext cx="8153400" cy="3416320"/>
          </a:xfrm>
          <a:prstGeom prst="rect">
            <a:avLst/>
          </a:prstGeom>
          <a:noFill/>
        </p:spPr>
        <p:txBody>
          <a:bodyPr wrap="square" rtlCol="0">
            <a:spAutoFit/>
          </a:bodyPr>
          <a:lstStyle/>
          <a:p>
            <a:pPr algn="ctr"/>
            <a:r>
              <a:rPr lang="en-CA" sz="7200" b="1" dirty="0" smtClean="0">
                <a:latin typeface="Candara" panose="020E0502030303020204" pitchFamily="34" charset="0"/>
              </a:rPr>
              <a:t>Course Programming Sheets</a:t>
            </a:r>
            <a:endParaRPr lang="en-CA" sz="7200" b="1" dirty="0">
              <a:latin typeface="Candara" panose="020E0502030303020204" pitchFamily="34" charset="0"/>
            </a:endParaRPr>
          </a:p>
        </p:txBody>
      </p:sp>
      <p:pic>
        <p:nvPicPr>
          <p:cNvPr id="5" name="image4.png"/>
          <p:cNvPicPr/>
          <p:nvPr/>
        </p:nvPicPr>
        <p:blipFill>
          <a:blip r:embed="rId2">
            <a:alphaModFix amt="30000"/>
            <a:extLst/>
          </a:blip>
          <a:stretch>
            <a:fillRect/>
          </a:stretch>
        </p:blipFill>
        <p:spPr>
          <a:xfrm>
            <a:off x="-127977" y="4972050"/>
            <a:ext cx="2496527" cy="1943100"/>
          </a:xfrm>
          <a:prstGeom prst="rect">
            <a:avLst/>
          </a:prstGeom>
          <a:ln w="12700">
            <a:miter lim="400000"/>
          </a:ln>
        </p:spPr>
      </p:pic>
    </p:spTree>
    <p:extLst>
      <p:ext uri="{BB962C8B-B14F-4D97-AF65-F5344CB8AC3E}">
        <p14:creationId xmlns:p14="http://schemas.microsoft.com/office/powerpoint/2010/main" val="2370265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6700" y="-214313"/>
            <a:ext cx="9677400" cy="7286625"/>
          </a:xfrm>
          <a:prstGeom prst="rect">
            <a:avLst/>
          </a:prstGeom>
        </p:spPr>
      </p:pic>
    </p:spTree>
    <p:extLst>
      <p:ext uri="{BB962C8B-B14F-4D97-AF65-F5344CB8AC3E}">
        <p14:creationId xmlns:p14="http://schemas.microsoft.com/office/powerpoint/2010/main" val="3308580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7683" y="-228602"/>
            <a:ext cx="9677400" cy="7286625"/>
          </a:xfrm>
          <a:prstGeom prst="rect">
            <a:avLst/>
          </a:prstGeom>
        </p:spPr>
      </p:pic>
      <p:sp>
        <p:nvSpPr>
          <p:cNvPr id="3" name="TextBox 2"/>
          <p:cNvSpPr txBox="1"/>
          <p:nvPr/>
        </p:nvSpPr>
        <p:spPr>
          <a:xfrm>
            <a:off x="1482201" y="573670"/>
            <a:ext cx="2209800" cy="369332"/>
          </a:xfrm>
          <a:prstGeom prst="rect">
            <a:avLst/>
          </a:prstGeom>
          <a:noFill/>
        </p:spPr>
        <p:txBody>
          <a:bodyPr wrap="square" rtlCol="0">
            <a:spAutoFit/>
          </a:bodyPr>
          <a:lstStyle/>
          <a:p>
            <a:r>
              <a:rPr lang="en-CA" dirty="0" smtClean="0">
                <a:solidFill>
                  <a:srgbClr val="FF0000"/>
                </a:solidFill>
              </a:rPr>
              <a:t>Gayle Weyell</a:t>
            </a:r>
            <a:endParaRPr lang="en-CA" dirty="0">
              <a:solidFill>
                <a:srgbClr val="FF0000"/>
              </a:solidFill>
            </a:endParaRPr>
          </a:p>
        </p:txBody>
      </p:sp>
      <p:sp>
        <p:nvSpPr>
          <p:cNvPr id="4" name="TextBox 3"/>
          <p:cNvSpPr txBox="1"/>
          <p:nvPr/>
        </p:nvSpPr>
        <p:spPr>
          <a:xfrm>
            <a:off x="1447800" y="960605"/>
            <a:ext cx="2271204" cy="369332"/>
          </a:xfrm>
          <a:prstGeom prst="rect">
            <a:avLst/>
          </a:prstGeom>
          <a:noFill/>
        </p:spPr>
        <p:txBody>
          <a:bodyPr wrap="square" rtlCol="0">
            <a:spAutoFit/>
          </a:bodyPr>
          <a:lstStyle/>
          <a:p>
            <a:r>
              <a:rPr lang="en-CA" dirty="0" smtClean="0">
                <a:solidFill>
                  <a:srgbClr val="FF0000"/>
                </a:solidFill>
              </a:rPr>
              <a:t>gweyell@sd44.ca</a:t>
            </a:r>
            <a:endParaRPr lang="en-CA" dirty="0">
              <a:solidFill>
                <a:srgbClr val="FF0000"/>
              </a:solidFill>
            </a:endParaRPr>
          </a:p>
        </p:txBody>
      </p:sp>
      <p:sp>
        <p:nvSpPr>
          <p:cNvPr id="5" name="TextBox 4"/>
          <p:cNvSpPr txBox="1"/>
          <p:nvPr/>
        </p:nvSpPr>
        <p:spPr>
          <a:xfrm>
            <a:off x="5181600" y="625069"/>
            <a:ext cx="2209800" cy="369332"/>
          </a:xfrm>
          <a:prstGeom prst="rect">
            <a:avLst/>
          </a:prstGeom>
          <a:noFill/>
        </p:spPr>
        <p:txBody>
          <a:bodyPr wrap="square" rtlCol="0">
            <a:spAutoFit/>
          </a:bodyPr>
          <a:lstStyle/>
          <a:p>
            <a:r>
              <a:rPr lang="en-CA" dirty="0" smtClean="0">
                <a:solidFill>
                  <a:srgbClr val="FF0000"/>
                </a:solidFill>
              </a:rPr>
              <a:t>604  903-3555</a:t>
            </a:r>
            <a:endParaRPr lang="en-CA" dirty="0">
              <a:solidFill>
                <a:srgbClr val="FF0000"/>
              </a:solidFill>
            </a:endParaRPr>
          </a:p>
        </p:txBody>
      </p:sp>
      <p:sp>
        <p:nvSpPr>
          <p:cNvPr id="6" name="TextBox 5"/>
          <p:cNvSpPr txBox="1"/>
          <p:nvPr/>
        </p:nvSpPr>
        <p:spPr>
          <a:xfrm>
            <a:off x="5105400" y="960605"/>
            <a:ext cx="2209800" cy="369332"/>
          </a:xfrm>
          <a:prstGeom prst="rect">
            <a:avLst/>
          </a:prstGeom>
          <a:noFill/>
        </p:spPr>
        <p:txBody>
          <a:bodyPr wrap="square" rtlCol="0">
            <a:spAutoFit/>
          </a:bodyPr>
          <a:lstStyle/>
          <a:p>
            <a:r>
              <a:rPr lang="en-CA" i="1" dirty="0" smtClean="0">
                <a:solidFill>
                  <a:srgbClr val="FF0000"/>
                </a:solidFill>
                <a:latin typeface="Lucida Handwriting" panose="03010101010101010101" pitchFamily="66" charset="0"/>
              </a:rPr>
              <a:t>Gayle Weyell</a:t>
            </a:r>
            <a:endParaRPr lang="en-CA" i="1" dirty="0">
              <a:solidFill>
                <a:srgbClr val="FF0000"/>
              </a:solidFill>
              <a:latin typeface="Lucida Handwriting" panose="03010101010101010101" pitchFamily="66" charset="0"/>
            </a:endParaRPr>
          </a:p>
        </p:txBody>
      </p:sp>
      <p:sp>
        <p:nvSpPr>
          <p:cNvPr id="7" name="TextBox 6"/>
          <p:cNvSpPr txBox="1"/>
          <p:nvPr/>
        </p:nvSpPr>
        <p:spPr>
          <a:xfrm>
            <a:off x="2514600" y="5243092"/>
            <a:ext cx="738696" cy="253916"/>
          </a:xfrm>
          <a:prstGeom prst="rect">
            <a:avLst/>
          </a:prstGeom>
          <a:noFill/>
        </p:spPr>
        <p:txBody>
          <a:bodyPr wrap="square" rtlCol="0">
            <a:spAutoFit/>
          </a:bodyPr>
          <a:lstStyle/>
          <a:p>
            <a:r>
              <a:rPr lang="en-CA" sz="1050" dirty="0" smtClean="0">
                <a:solidFill>
                  <a:srgbClr val="FF0000"/>
                </a:solidFill>
              </a:rPr>
              <a:t>1 &amp; 2</a:t>
            </a:r>
            <a:endParaRPr lang="en-CA" sz="1050" dirty="0">
              <a:solidFill>
                <a:srgbClr val="FF0000"/>
              </a:solidFill>
            </a:endParaRPr>
          </a:p>
        </p:txBody>
      </p:sp>
      <p:sp>
        <p:nvSpPr>
          <p:cNvPr id="15" name="Oval 14"/>
          <p:cNvSpPr/>
          <p:nvPr/>
        </p:nvSpPr>
        <p:spPr>
          <a:xfrm>
            <a:off x="3693111" y="5486400"/>
            <a:ext cx="685800" cy="38100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sp>
        <p:nvSpPr>
          <p:cNvPr id="16" name="Oval 15"/>
          <p:cNvSpPr/>
          <p:nvPr/>
        </p:nvSpPr>
        <p:spPr>
          <a:xfrm>
            <a:off x="2057400" y="2869787"/>
            <a:ext cx="914400" cy="38100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sp>
        <p:nvSpPr>
          <p:cNvPr id="17" name="Oval 16"/>
          <p:cNvSpPr/>
          <p:nvPr/>
        </p:nvSpPr>
        <p:spPr>
          <a:xfrm>
            <a:off x="7014099" y="5052592"/>
            <a:ext cx="381000" cy="38100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sp>
        <p:nvSpPr>
          <p:cNvPr id="18" name="Oval 17"/>
          <p:cNvSpPr/>
          <p:nvPr/>
        </p:nvSpPr>
        <p:spPr>
          <a:xfrm>
            <a:off x="7315200" y="5370050"/>
            <a:ext cx="533400" cy="30685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sp>
        <p:nvSpPr>
          <p:cNvPr id="19" name="TextBox 18"/>
          <p:cNvSpPr txBox="1"/>
          <p:nvPr/>
        </p:nvSpPr>
        <p:spPr>
          <a:xfrm>
            <a:off x="76200" y="4300202"/>
            <a:ext cx="304800" cy="253916"/>
          </a:xfrm>
          <a:prstGeom prst="rect">
            <a:avLst/>
          </a:prstGeom>
          <a:noFill/>
        </p:spPr>
        <p:txBody>
          <a:bodyPr wrap="square" rtlCol="0">
            <a:spAutoFit/>
          </a:bodyPr>
          <a:lstStyle/>
          <a:p>
            <a:r>
              <a:rPr lang="en-CA" sz="1050" dirty="0">
                <a:solidFill>
                  <a:srgbClr val="FF0000"/>
                </a:solidFill>
              </a:rPr>
              <a:t>3</a:t>
            </a:r>
          </a:p>
        </p:txBody>
      </p:sp>
      <p:sp>
        <p:nvSpPr>
          <p:cNvPr id="20" name="TextBox 19"/>
          <p:cNvSpPr txBox="1"/>
          <p:nvPr/>
        </p:nvSpPr>
        <p:spPr>
          <a:xfrm>
            <a:off x="2209800" y="4554118"/>
            <a:ext cx="304800" cy="253916"/>
          </a:xfrm>
          <a:prstGeom prst="rect">
            <a:avLst/>
          </a:prstGeom>
          <a:noFill/>
        </p:spPr>
        <p:txBody>
          <a:bodyPr wrap="square" rtlCol="0">
            <a:spAutoFit/>
          </a:bodyPr>
          <a:lstStyle/>
          <a:p>
            <a:r>
              <a:rPr lang="en-CA" sz="1050" dirty="0" smtClean="0">
                <a:solidFill>
                  <a:srgbClr val="FF0000"/>
                </a:solidFill>
              </a:rPr>
              <a:t>4</a:t>
            </a:r>
            <a:endParaRPr lang="en-CA" sz="1050" dirty="0">
              <a:solidFill>
                <a:srgbClr val="FF0000"/>
              </a:solidFill>
            </a:endParaRPr>
          </a:p>
        </p:txBody>
      </p:sp>
      <p:sp>
        <p:nvSpPr>
          <p:cNvPr id="21" name="TextBox 20"/>
          <p:cNvSpPr txBox="1"/>
          <p:nvPr/>
        </p:nvSpPr>
        <p:spPr>
          <a:xfrm>
            <a:off x="38100" y="4798676"/>
            <a:ext cx="304800" cy="253916"/>
          </a:xfrm>
          <a:prstGeom prst="rect">
            <a:avLst/>
          </a:prstGeom>
          <a:noFill/>
        </p:spPr>
        <p:txBody>
          <a:bodyPr wrap="square" rtlCol="0">
            <a:spAutoFit/>
          </a:bodyPr>
          <a:lstStyle/>
          <a:p>
            <a:r>
              <a:rPr lang="en-CA" sz="1050" dirty="0" smtClean="0">
                <a:solidFill>
                  <a:srgbClr val="FF0000"/>
                </a:solidFill>
              </a:rPr>
              <a:t>5</a:t>
            </a:r>
            <a:endParaRPr lang="en-CA" sz="1050" dirty="0">
              <a:solidFill>
                <a:srgbClr val="FF0000"/>
              </a:solidFill>
            </a:endParaRPr>
          </a:p>
        </p:txBody>
      </p:sp>
      <p:sp>
        <p:nvSpPr>
          <p:cNvPr id="22" name="TextBox 21"/>
          <p:cNvSpPr txBox="1"/>
          <p:nvPr/>
        </p:nvSpPr>
        <p:spPr>
          <a:xfrm>
            <a:off x="76200" y="5052592"/>
            <a:ext cx="228600" cy="253916"/>
          </a:xfrm>
          <a:prstGeom prst="rect">
            <a:avLst/>
          </a:prstGeom>
          <a:noFill/>
        </p:spPr>
        <p:txBody>
          <a:bodyPr wrap="square" rtlCol="0">
            <a:spAutoFit/>
          </a:bodyPr>
          <a:lstStyle/>
          <a:p>
            <a:r>
              <a:rPr lang="en-CA" sz="1050" dirty="0" smtClean="0">
                <a:solidFill>
                  <a:srgbClr val="FF0000"/>
                </a:solidFill>
              </a:rPr>
              <a:t>6</a:t>
            </a:r>
            <a:endParaRPr lang="en-CA" sz="1050" dirty="0">
              <a:solidFill>
                <a:srgbClr val="FF0000"/>
              </a:solidFill>
            </a:endParaRPr>
          </a:p>
        </p:txBody>
      </p:sp>
      <p:sp>
        <p:nvSpPr>
          <p:cNvPr id="23" name="TextBox 22"/>
          <p:cNvSpPr txBox="1"/>
          <p:nvPr/>
        </p:nvSpPr>
        <p:spPr>
          <a:xfrm>
            <a:off x="76200" y="4582815"/>
            <a:ext cx="228600" cy="253916"/>
          </a:xfrm>
          <a:prstGeom prst="rect">
            <a:avLst/>
          </a:prstGeom>
          <a:noFill/>
        </p:spPr>
        <p:txBody>
          <a:bodyPr wrap="square" rtlCol="0">
            <a:spAutoFit/>
          </a:bodyPr>
          <a:lstStyle/>
          <a:p>
            <a:r>
              <a:rPr lang="en-CA" sz="1050" dirty="0" smtClean="0">
                <a:solidFill>
                  <a:srgbClr val="FF0000"/>
                </a:solidFill>
              </a:rPr>
              <a:t>7</a:t>
            </a:r>
            <a:endParaRPr lang="en-CA" sz="1050" dirty="0">
              <a:solidFill>
                <a:srgbClr val="FF0000"/>
              </a:solidFill>
            </a:endParaRPr>
          </a:p>
        </p:txBody>
      </p:sp>
      <p:sp>
        <p:nvSpPr>
          <p:cNvPr id="24" name="TextBox 23"/>
          <p:cNvSpPr txBox="1"/>
          <p:nvPr/>
        </p:nvSpPr>
        <p:spPr>
          <a:xfrm>
            <a:off x="2209800" y="4102142"/>
            <a:ext cx="228600" cy="253916"/>
          </a:xfrm>
          <a:prstGeom prst="rect">
            <a:avLst/>
          </a:prstGeom>
          <a:noFill/>
        </p:spPr>
        <p:txBody>
          <a:bodyPr wrap="square" rtlCol="0">
            <a:spAutoFit/>
          </a:bodyPr>
          <a:lstStyle/>
          <a:p>
            <a:r>
              <a:rPr lang="en-CA" sz="1050" dirty="0" smtClean="0">
                <a:solidFill>
                  <a:srgbClr val="FF0000"/>
                </a:solidFill>
              </a:rPr>
              <a:t>8</a:t>
            </a:r>
            <a:endParaRPr lang="en-CA" sz="1050" dirty="0">
              <a:solidFill>
                <a:srgbClr val="FF0000"/>
              </a:solidFill>
            </a:endParaRPr>
          </a:p>
        </p:txBody>
      </p:sp>
      <p:sp>
        <p:nvSpPr>
          <p:cNvPr id="25" name="TextBox 24"/>
          <p:cNvSpPr txBox="1"/>
          <p:nvPr/>
        </p:nvSpPr>
        <p:spPr>
          <a:xfrm>
            <a:off x="38100" y="4102142"/>
            <a:ext cx="266700" cy="253916"/>
          </a:xfrm>
          <a:prstGeom prst="rect">
            <a:avLst/>
          </a:prstGeom>
          <a:noFill/>
        </p:spPr>
        <p:txBody>
          <a:bodyPr wrap="square" rtlCol="0">
            <a:spAutoFit/>
          </a:bodyPr>
          <a:lstStyle/>
          <a:p>
            <a:r>
              <a:rPr lang="en-CA" sz="1050" dirty="0" smtClean="0">
                <a:solidFill>
                  <a:srgbClr val="FF0000"/>
                </a:solidFill>
              </a:rPr>
              <a:t>9</a:t>
            </a:r>
            <a:endParaRPr lang="en-CA" sz="1050" dirty="0">
              <a:solidFill>
                <a:srgbClr val="FF0000"/>
              </a:solidFill>
            </a:endParaRPr>
          </a:p>
        </p:txBody>
      </p:sp>
      <p:sp>
        <p:nvSpPr>
          <p:cNvPr id="26" name="TextBox 25"/>
          <p:cNvSpPr txBox="1"/>
          <p:nvPr/>
        </p:nvSpPr>
        <p:spPr>
          <a:xfrm>
            <a:off x="2209800" y="4356058"/>
            <a:ext cx="404304" cy="253916"/>
          </a:xfrm>
          <a:prstGeom prst="rect">
            <a:avLst/>
          </a:prstGeom>
          <a:noFill/>
        </p:spPr>
        <p:txBody>
          <a:bodyPr wrap="square" rtlCol="0">
            <a:spAutoFit/>
          </a:bodyPr>
          <a:lstStyle/>
          <a:p>
            <a:r>
              <a:rPr lang="en-CA" sz="1050" dirty="0" smtClean="0">
                <a:solidFill>
                  <a:srgbClr val="FF0000"/>
                </a:solidFill>
              </a:rPr>
              <a:t>10</a:t>
            </a:r>
            <a:endParaRPr lang="en-CA" sz="1050" dirty="0">
              <a:solidFill>
                <a:srgbClr val="FF0000"/>
              </a:solidFill>
            </a:endParaRPr>
          </a:p>
        </p:txBody>
      </p:sp>
      <p:sp>
        <p:nvSpPr>
          <p:cNvPr id="27" name="TextBox 26"/>
          <p:cNvSpPr txBox="1"/>
          <p:nvPr/>
        </p:nvSpPr>
        <p:spPr>
          <a:xfrm>
            <a:off x="76200" y="5486400"/>
            <a:ext cx="381000" cy="253916"/>
          </a:xfrm>
          <a:prstGeom prst="rect">
            <a:avLst/>
          </a:prstGeom>
          <a:noFill/>
        </p:spPr>
        <p:txBody>
          <a:bodyPr wrap="square" rtlCol="0">
            <a:spAutoFit/>
          </a:bodyPr>
          <a:lstStyle/>
          <a:p>
            <a:r>
              <a:rPr lang="en-CA" sz="1050" dirty="0" smtClean="0">
                <a:solidFill>
                  <a:srgbClr val="FF0000"/>
                </a:solidFill>
              </a:rPr>
              <a:t>11</a:t>
            </a:r>
            <a:endParaRPr lang="en-CA" sz="1050" dirty="0">
              <a:solidFill>
                <a:srgbClr val="FF0000"/>
              </a:solidFill>
            </a:endParaRPr>
          </a:p>
        </p:txBody>
      </p:sp>
      <p:sp>
        <p:nvSpPr>
          <p:cNvPr id="28" name="TextBox 27"/>
          <p:cNvSpPr txBox="1"/>
          <p:nvPr/>
        </p:nvSpPr>
        <p:spPr>
          <a:xfrm>
            <a:off x="45498" y="5243092"/>
            <a:ext cx="381000" cy="253916"/>
          </a:xfrm>
          <a:prstGeom prst="rect">
            <a:avLst/>
          </a:prstGeom>
          <a:noFill/>
        </p:spPr>
        <p:txBody>
          <a:bodyPr wrap="square" rtlCol="0">
            <a:spAutoFit/>
          </a:bodyPr>
          <a:lstStyle/>
          <a:p>
            <a:r>
              <a:rPr lang="en-CA" sz="1050" dirty="0" smtClean="0">
                <a:solidFill>
                  <a:srgbClr val="FF0000"/>
                </a:solidFill>
              </a:rPr>
              <a:t>12</a:t>
            </a:r>
          </a:p>
        </p:txBody>
      </p:sp>
      <p:sp>
        <p:nvSpPr>
          <p:cNvPr id="29" name="Oval 28"/>
          <p:cNvSpPr/>
          <p:nvPr/>
        </p:nvSpPr>
        <p:spPr>
          <a:xfrm>
            <a:off x="2126202" y="1981200"/>
            <a:ext cx="2064798" cy="38100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sp>
        <p:nvSpPr>
          <p:cNvPr id="30" name="Oval 29"/>
          <p:cNvSpPr/>
          <p:nvPr/>
        </p:nvSpPr>
        <p:spPr>
          <a:xfrm>
            <a:off x="838200" y="2667000"/>
            <a:ext cx="1288002" cy="38100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sp>
        <p:nvSpPr>
          <p:cNvPr id="31" name="Oval 30"/>
          <p:cNvSpPr/>
          <p:nvPr/>
        </p:nvSpPr>
        <p:spPr>
          <a:xfrm>
            <a:off x="6975999" y="4046160"/>
            <a:ext cx="381000" cy="38100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sp>
        <p:nvSpPr>
          <p:cNvPr id="32" name="Oval 31"/>
          <p:cNvSpPr/>
          <p:nvPr/>
        </p:nvSpPr>
        <p:spPr>
          <a:xfrm>
            <a:off x="1906850" y="3200400"/>
            <a:ext cx="531550" cy="297481"/>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sp>
        <p:nvSpPr>
          <p:cNvPr id="33" name="Oval 32"/>
          <p:cNvSpPr/>
          <p:nvPr/>
        </p:nvSpPr>
        <p:spPr>
          <a:xfrm>
            <a:off x="3141216" y="6096000"/>
            <a:ext cx="1108599" cy="30480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1818393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680" t="7692" r="3044" b="4701"/>
          <a:stretch/>
        </p:blipFill>
        <p:spPr bwMode="auto">
          <a:xfrm>
            <a:off x="119743" y="0"/>
            <a:ext cx="8839200" cy="679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029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2448026"/>
            <a:ext cx="8458200" cy="2885405"/>
          </a:xfrm>
          <a:prstGeom prst="rect">
            <a:avLst/>
          </a:prstGeom>
        </p:spPr>
        <p:txBody>
          <a:bodyPr vert="horz" wrap="square" lIns="0" tIns="0" rIns="0" bIns="0" rtlCol="0">
            <a:spAutoFit/>
          </a:bodyPr>
          <a:lstStyle/>
          <a:p>
            <a:pPr marL="584200" marR="581025" indent="-571500">
              <a:lnSpc>
                <a:spcPct val="100400"/>
              </a:lnSpc>
              <a:buFont typeface="Wingdings" panose="05000000000000000000" pitchFamily="2" charset="2"/>
              <a:buChar char="§"/>
            </a:pPr>
            <a:r>
              <a:rPr lang="en-CA" sz="3600" spc="20" dirty="0" smtClean="0">
                <a:latin typeface="Candara" panose="020E0502030303020204" pitchFamily="34" charset="0"/>
                <a:cs typeface="Arial"/>
              </a:rPr>
              <a:t>Sub</a:t>
            </a:r>
            <a:r>
              <a:rPr sz="3600" dirty="0" err="1" smtClean="0">
                <a:latin typeface="Candara" panose="020E0502030303020204" pitchFamily="34" charset="0"/>
                <a:cs typeface="Arial"/>
              </a:rPr>
              <a:t>mit</a:t>
            </a:r>
            <a:r>
              <a:rPr sz="3600" dirty="0" smtClean="0">
                <a:latin typeface="Candara" panose="020E0502030303020204" pitchFamily="34" charset="0"/>
                <a:cs typeface="Arial"/>
              </a:rPr>
              <a:t> </a:t>
            </a:r>
            <a:r>
              <a:rPr sz="3600" dirty="0">
                <a:latin typeface="Candara" panose="020E0502030303020204" pitchFamily="34" charset="0"/>
                <a:cs typeface="Arial"/>
              </a:rPr>
              <a:t>your</a:t>
            </a:r>
            <a:r>
              <a:rPr sz="3600" spc="-75" dirty="0">
                <a:latin typeface="Candara" panose="020E0502030303020204" pitchFamily="34" charset="0"/>
                <a:cs typeface="Arial"/>
              </a:rPr>
              <a:t> </a:t>
            </a:r>
            <a:r>
              <a:rPr sz="3600" spc="-5" dirty="0">
                <a:latin typeface="Candara" panose="020E0502030303020204" pitchFamily="34" charset="0"/>
                <a:cs typeface="Arial"/>
              </a:rPr>
              <a:t>sheets  </a:t>
            </a:r>
            <a:r>
              <a:rPr sz="3600" dirty="0">
                <a:latin typeface="Candara" panose="020E0502030303020204" pitchFamily="34" charset="0"/>
                <a:cs typeface="Arial"/>
              </a:rPr>
              <a:t>as </a:t>
            </a:r>
            <a:r>
              <a:rPr sz="3600" b="1" i="1" dirty="0">
                <a:latin typeface="Candara" panose="020E0502030303020204" pitchFamily="34" charset="0"/>
                <a:cs typeface="Arial"/>
              </a:rPr>
              <a:t>early</a:t>
            </a:r>
            <a:r>
              <a:rPr sz="3600" dirty="0">
                <a:latin typeface="Candara" panose="020E0502030303020204" pitchFamily="34" charset="0"/>
                <a:cs typeface="Arial"/>
              </a:rPr>
              <a:t> as</a:t>
            </a:r>
            <a:r>
              <a:rPr sz="3600" spc="-114" dirty="0">
                <a:latin typeface="Candara" panose="020E0502030303020204" pitchFamily="34" charset="0"/>
                <a:cs typeface="Arial"/>
              </a:rPr>
              <a:t> </a:t>
            </a:r>
            <a:r>
              <a:rPr sz="3600" dirty="0">
                <a:latin typeface="Candara" panose="020E0502030303020204" pitchFamily="34" charset="0"/>
                <a:cs typeface="Arial"/>
              </a:rPr>
              <a:t>possible</a:t>
            </a:r>
            <a:r>
              <a:rPr sz="3600" dirty="0" smtClean="0">
                <a:latin typeface="Candara" panose="020E0502030303020204" pitchFamily="34" charset="0"/>
                <a:cs typeface="Arial"/>
              </a:rPr>
              <a:t>.</a:t>
            </a:r>
            <a:endParaRPr lang="en-CA" sz="3600" dirty="0" smtClean="0">
              <a:latin typeface="Candara" panose="020E0502030303020204" pitchFamily="34" charset="0"/>
              <a:cs typeface="Arial"/>
            </a:endParaRPr>
          </a:p>
          <a:p>
            <a:pPr marL="584200" marR="581025" indent="-571500">
              <a:lnSpc>
                <a:spcPct val="100400"/>
              </a:lnSpc>
              <a:buFont typeface="Wingdings" panose="05000000000000000000" pitchFamily="2" charset="2"/>
              <a:buChar char="Ø"/>
            </a:pPr>
            <a:r>
              <a:rPr lang="en-CA" sz="3600" b="1" dirty="0" smtClean="0">
                <a:latin typeface="Candara" panose="020E0502030303020204" pitchFamily="34" charset="0"/>
                <a:cs typeface="Arial"/>
              </a:rPr>
              <a:t>Where? </a:t>
            </a:r>
            <a:r>
              <a:rPr lang="en-CA" sz="3600" b="1" dirty="0" smtClean="0">
                <a:solidFill>
                  <a:srgbClr val="C00000"/>
                </a:solidFill>
                <a:latin typeface="Candara" panose="020E0502030303020204" pitchFamily="34" charset="0"/>
                <a:cs typeface="Arial"/>
              </a:rPr>
              <a:t>Counselling Office</a:t>
            </a:r>
          </a:p>
          <a:p>
            <a:pPr marL="584200" marR="581025" indent="-571500">
              <a:lnSpc>
                <a:spcPct val="100400"/>
              </a:lnSpc>
              <a:buFont typeface="Wingdings" panose="05000000000000000000" pitchFamily="2" charset="2"/>
              <a:buChar char="Ø"/>
            </a:pPr>
            <a:r>
              <a:rPr lang="en-CA" sz="3600" b="1" dirty="0" smtClean="0">
                <a:latin typeface="Candara" panose="020E0502030303020204" pitchFamily="34" charset="0"/>
                <a:cs typeface="Arial"/>
              </a:rPr>
              <a:t>When? </a:t>
            </a:r>
            <a:r>
              <a:rPr lang="en-CA" sz="3600" b="1" dirty="0" smtClean="0">
                <a:solidFill>
                  <a:srgbClr val="C00000"/>
                </a:solidFill>
                <a:latin typeface="Candara" panose="020E0502030303020204" pitchFamily="34" charset="0"/>
                <a:cs typeface="Arial"/>
              </a:rPr>
              <a:t>ASAP</a:t>
            </a:r>
          </a:p>
          <a:p>
            <a:pPr marL="177800" marR="5080" indent="-165100">
              <a:lnSpc>
                <a:spcPct val="100000"/>
              </a:lnSpc>
              <a:spcBef>
                <a:spcPts val="865"/>
              </a:spcBef>
              <a:tabLst>
                <a:tab pos="2094864" algn="l"/>
                <a:tab pos="4105910" algn="l"/>
              </a:tabLst>
            </a:pPr>
            <a:r>
              <a:rPr lang="en-CA" sz="3600" b="1" dirty="0" smtClean="0">
                <a:latin typeface="Candara" panose="020E0502030303020204" pitchFamily="34" charset="0"/>
                <a:cs typeface="Arial"/>
              </a:rPr>
              <a:t>Deadline to submit sheets: </a:t>
            </a:r>
            <a:r>
              <a:rPr lang="en-CA" sz="3600" b="1" dirty="0" smtClean="0">
                <a:solidFill>
                  <a:srgbClr val="FF0000"/>
                </a:solidFill>
                <a:latin typeface="Candara" panose="020E0502030303020204" pitchFamily="34" charset="0"/>
                <a:cs typeface="Arial"/>
              </a:rPr>
              <a:t>February 16</a:t>
            </a:r>
            <a:r>
              <a:rPr lang="en-CA" sz="3600" b="1" baseline="30000" dirty="0" smtClean="0">
                <a:solidFill>
                  <a:srgbClr val="FF0000"/>
                </a:solidFill>
                <a:latin typeface="Candara" panose="020E0502030303020204" pitchFamily="34" charset="0"/>
                <a:cs typeface="Arial"/>
              </a:rPr>
              <a:t>th</a:t>
            </a:r>
            <a:r>
              <a:rPr lang="en-CA" sz="3600" b="1" dirty="0" smtClean="0">
                <a:solidFill>
                  <a:srgbClr val="FF0000"/>
                </a:solidFill>
                <a:latin typeface="Candara" panose="020E0502030303020204" pitchFamily="34" charset="0"/>
                <a:cs typeface="Arial"/>
              </a:rPr>
              <a:t> </a:t>
            </a:r>
            <a:endParaRPr sz="3600" b="1" dirty="0">
              <a:solidFill>
                <a:srgbClr val="FF0000"/>
              </a:solidFill>
              <a:latin typeface="Candara" panose="020E0502030303020204" pitchFamily="34" charset="0"/>
              <a:cs typeface="Arial"/>
            </a:endParaRPr>
          </a:p>
        </p:txBody>
      </p:sp>
      <p:sp>
        <p:nvSpPr>
          <p:cNvPr id="3" name="object 3"/>
          <p:cNvSpPr/>
          <p:nvPr/>
        </p:nvSpPr>
        <p:spPr>
          <a:xfrm>
            <a:off x="5486400" y="264654"/>
            <a:ext cx="3156965" cy="2173746"/>
          </a:xfrm>
          <a:prstGeom prst="rect">
            <a:avLst/>
          </a:prstGeom>
          <a:blipFill>
            <a:blip r:embed="rId2" cstate="print"/>
            <a:stretch>
              <a:fillRect/>
            </a:stretch>
          </a:blipFill>
        </p:spPr>
        <p:txBody>
          <a:bodyPr wrap="square" lIns="0" tIns="0" rIns="0" bIns="0" rtlCol="0"/>
          <a:lstStyle/>
          <a:p>
            <a:endParaRPr/>
          </a:p>
        </p:txBody>
      </p:sp>
      <p:pic>
        <p:nvPicPr>
          <p:cNvPr id="4" name="image4.png"/>
          <p:cNvPicPr/>
          <p:nvPr/>
        </p:nvPicPr>
        <p:blipFill>
          <a:blip r:embed="rId3">
            <a:alphaModFix amt="30000"/>
            <a:extLst/>
          </a:blip>
          <a:stretch>
            <a:fillRect/>
          </a:stretch>
        </p:blipFill>
        <p:spPr>
          <a:xfrm>
            <a:off x="-127977" y="4972050"/>
            <a:ext cx="2496527" cy="1943100"/>
          </a:xfrm>
          <a:prstGeom prst="rect">
            <a:avLst/>
          </a:prstGeom>
          <a:ln w="12700">
            <a:miter lim="400000"/>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90203" y="1"/>
            <a:ext cx="99752" cy="34913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90203" y="972595"/>
            <a:ext cx="99752" cy="681643"/>
          </a:xfrm>
          <a:prstGeom prst="rect">
            <a:avLst/>
          </a:prstGeom>
          <a:blipFill>
            <a:blip r:embed="rId3" cstate="print"/>
            <a:stretch>
              <a:fillRect/>
            </a:stretch>
          </a:blipFill>
        </p:spPr>
        <p:txBody>
          <a:bodyPr wrap="square" lIns="0" tIns="0" rIns="0" bIns="0" rtlCol="0"/>
          <a:lstStyle/>
          <a:p>
            <a:endParaRPr/>
          </a:p>
        </p:txBody>
      </p:sp>
      <p:sp>
        <p:nvSpPr>
          <p:cNvPr id="12" name="Title 11"/>
          <p:cNvSpPr>
            <a:spLocks noGrp="1"/>
          </p:cNvSpPr>
          <p:nvPr>
            <p:ph type="title"/>
          </p:nvPr>
        </p:nvSpPr>
        <p:spPr>
          <a:xfrm>
            <a:off x="618490" y="787717"/>
            <a:ext cx="7907019" cy="677108"/>
          </a:xfrm>
        </p:spPr>
        <p:txBody>
          <a:bodyPr>
            <a:normAutofit fontScale="90000"/>
          </a:bodyPr>
          <a:lstStyle/>
          <a:p>
            <a:r>
              <a:rPr lang="en-CA" sz="4400" b="1" dirty="0" smtClean="0">
                <a:latin typeface="Candara" panose="020E0502030303020204" pitchFamily="34" charset="0"/>
              </a:rPr>
              <a:t>Questions?</a:t>
            </a:r>
            <a:endParaRPr lang="en-CA" sz="4400" b="1" dirty="0">
              <a:latin typeface="Candara" panose="020E0502030303020204" pitchFamily="34" charset="0"/>
            </a:endParaRPr>
          </a:p>
        </p:txBody>
      </p:sp>
      <p:sp>
        <p:nvSpPr>
          <p:cNvPr id="13" name="Text Placeholder 12"/>
          <p:cNvSpPr>
            <a:spLocks noGrp="1"/>
          </p:cNvSpPr>
          <p:nvPr>
            <p:ph idx="1"/>
          </p:nvPr>
        </p:nvSpPr>
        <p:spPr>
          <a:xfrm>
            <a:off x="640079" y="1905000"/>
            <a:ext cx="7907019" cy="3693319"/>
          </a:xfrm>
        </p:spPr>
        <p:txBody>
          <a:bodyPr>
            <a:noAutofit/>
          </a:bodyPr>
          <a:lstStyle/>
          <a:p>
            <a:pPr marL="0" indent="0">
              <a:buNone/>
            </a:pPr>
            <a:r>
              <a:rPr lang="en-CA" sz="2400" dirty="0" smtClean="0">
                <a:latin typeface="Candara" panose="020E0502030303020204" pitchFamily="34" charset="0"/>
              </a:rPr>
              <a:t>Visit: </a:t>
            </a:r>
            <a:r>
              <a:rPr lang="en-CA" sz="2400" dirty="0" smtClean="0">
                <a:latin typeface="Candara" panose="020E0502030303020204" pitchFamily="34" charset="0"/>
                <a:hlinkClick r:id="rId4"/>
              </a:rPr>
              <a:t>http://www.carsongraham.ca</a:t>
            </a:r>
            <a:r>
              <a:rPr lang="en-CA" sz="2400" dirty="0" smtClean="0">
                <a:latin typeface="Candara" panose="020E0502030303020204" pitchFamily="34" charset="0"/>
              </a:rPr>
              <a:t> </a:t>
            </a:r>
          </a:p>
          <a:p>
            <a:pPr marL="342900" indent="-342900">
              <a:buFont typeface="Wingdings"/>
              <a:buChar char="Ø"/>
            </a:pPr>
            <a:r>
              <a:rPr lang="en-CA" sz="2400" dirty="0" smtClean="0">
                <a:latin typeface="Candara" panose="020E0502030303020204" pitchFamily="34" charset="0"/>
              </a:rPr>
              <a:t>Students </a:t>
            </a:r>
          </a:p>
          <a:p>
            <a:pPr marL="342900" indent="-342900">
              <a:buFont typeface="Wingdings"/>
              <a:buChar char="Ø"/>
            </a:pPr>
            <a:r>
              <a:rPr lang="en-CA" sz="2400" dirty="0" smtClean="0">
                <a:latin typeface="Candara" panose="020E0502030303020204" pitchFamily="34" charset="0"/>
              </a:rPr>
              <a:t>Course Programming </a:t>
            </a:r>
          </a:p>
          <a:p>
            <a:pPr marL="342900" indent="-342900">
              <a:buFont typeface="Wingdings"/>
              <a:buChar char="Ø"/>
            </a:pPr>
            <a:r>
              <a:rPr lang="en-CA" sz="2400" dirty="0" smtClean="0">
                <a:latin typeface="Candara" panose="020E0502030303020204" pitchFamily="34" charset="0"/>
              </a:rPr>
              <a:t>Course Descriptions </a:t>
            </a:r>
          </a:p>
          <a:p>
            <a:pPr marL="342900" indent="-342900">
              <a:buFont typeface="Wingdings" panose="05000000000000000000" pitchFamily="2" charset="2"/>
              <a:buChar char="§"/>
            </a:pPr>
            <a:endParaRPr lang="en-CA" sz="2400" dirty="0">
              <a:latin typeface="Candara" panose="020E0502030303020204" pitchFamily="34" charset="0"/>
            </a:endParaRPr>
          </a:p>
          <a:p>
            <a:pPr marL="342900" indent="-342900">
              <a:buFont typeface="Wingdings" panose="05000000000000000000" pitchFamily="2" charset="2"/>
              <a:buChar char="§"/>
            </a:pPr>
            <a:r>
              <a:rPr lang="en-CA" sz="2400" dirty="0" smtClean="0">
                <a:latin typeface="Candara" panose="020E0502030303020204" pitchFamily="34" charset="0"/>
              </a:rPr>
              <a:t>Speak with teachers for information and/or recommendations</a:t>
            </a:r>
          </a:p>
          <a:p>
            <a:pPr marL="342900" indent="-342900">
              <a:buFont typeface="Wingdings" panose="05000000000000000000" pitchFamily="2" charset="2"/>
              <a:buChar char="§"/>
            </a:pPr>
            <a:r>
              <a:rPr lang="en-CA" sz="2400" dirty="0" smtClean="0">
                <a:latin typeface="Candara" panose="020E0502030303020204" pitchFamily="34" charset="0"/>
              </a:rPr>
              <a:t>See your </a:t>
            </a:r>
            <a:r>
              <a:rPr lang="en-CA" sz="2400" b="1" dirty="0" smtClean="0">
                <a:latin typeface="Candara" panose="020E0502030303020204" pitchFamily="34" charset="0"/>
              </a:rPr>
              <a:t>counsellor </a:t>
            </a:r>
          </a:p>
          <a:p>
            <a:pPr marL="342900" indent="-342900">
              <a:buFont typeface="Wingdings" panose="05000000000000000000" pitchFamily="2" charset="2"/>
              <a:buChar char="§"/>
            </a:pPr>
            <a:r>
              <a:rPr lang="en-CA" sz="2400" dirty="0" smtClean="0">
                <a:latin typeface="Candara" panose="020E0502030303020204" pitchFamily="34" charset="0"/>
              </a:rPr>
              <a:t>Talk to your parents </a:t>
            </a:r>
            <a:endParaRPr lang="en-CA" sz="2400" dirty="0">
              <a:latin typeface="Candara" panose="020E0502030303020204" pitchFamily="34" charset="0"/>
            </a:endParaRPr>
          </a:p>
        </p:txBody>
      </p:sp>
      <p:pic>
        <p:nvPicPr>
          <p:cNvPr id="8" name="image4.png"/>
          <p:cNvPicPr/>
          <p:nvPr/>
        </p:nvPicPr>
        <p:blipFill>
          <a:blip r:embed="rId5">
            <a:alphaModFix amt="30000"/>
            <a:extLst/>
          </a:blip>
          <a:stretch>
            <a:fillRect/>
          </a:stretch>
        </p:blipFill>
        <p:spPr>
          <a:xfrm>
            <a:off x="-127977" y="4972050"/>
            <a:ext cx="2496527" cy="1943100"/>
          </a:xfrm>
          <a:prstGeom prst="rect">
            <a:avLst/>
          </a:prstGeom>
          <a:ln w="12700">
            <a:miter lim="400000"/>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536041" y="2514600"/>
            <a:ext cx="6027467" cy="820738"/>
          </a:xfrm>
          <a:prstGeom prst="rect">
            <a:avLst/>
          </a:prstGeom>
        </p:spPr>
        <p:txBody>
          <a:bodyPr vert="horz" wrap="square" lIns="0" tIns="0" rIns="0" bIns="0" rtlCol="0">
            <a:spAutoFit/>
          </a:bodyPr>
          <a:lstStyle/>
          <a:p>
            <a:pPr marL="12700">
              <a:lnSpc>
                <a:spcPts val="6434"/>
              </a:lnSpc>
            </a:pPr>
            <a:r>
              <a:rPr sz="5400" b="1" spc="-5" dirty="0">
                <a:latin typeface="Candara" pitchFamily="34" charset="0"/>
              </a:rPr>
              <a:t>Graduation</a:t>
            </a:r>
            <a:r>
              <a:rPr sz="5400" b="1" spc="-40" dirty="0">
                <a:latin typeface="Candara" pitchFamily="34" charset="0"/>
              </a:rPr>
              <a:t> </a:t>
            </a:r>
            <a:r>
              <a:rPr sz="5400" b="1" spc="-5" dirty="0">
                <a:latin typeface="Candara" pitchFamily="34" charset="0"/>
              </a:rPr>
              <a:t>Program</a:t>
            </a:r>
            <a:endParaRPr sz="5400" b="1" dirty="0">
              <a:latin typeface="Candara" pitchFamily="34" charset="0"/>
            </a:endParaRPr>
          </a:p>
        </p:txBody>
      </p:sp>
      <p:sp>
        <p:nvSpPr>
          <p:cNvPr id="5" name="object 7"/>
          <p:cNvSpPr/>
          <p:nvPr/>
        </p:nvSpPr>
        <p:spPr>
          <a:xfrm>
            <a:off x="3686969" y="3757613"/>
            <a:ext cx="1725612" cy="1728787"/>
          </a:xfrm>
          <a:prstGeom prst="rect">
            <a:avLst/>
          </a:prstGeom>
          <a:blipFill>
            <a:blip r:embed="rId2" cstate="print"/>
            <a:stretch>
              <a:fillRect/>
            </a:stretch>
          </a:blipFill>
        </p:spPr>
        <p:txBody>
          <a:bodyPr wrap="square" lIns="0" tIns="0" rIns="0" bIns="0" rtlCol="0"/>
          <a:lstStyle/>
          <a:p>
            <a:endParaRPr/>
          </a:p>
        </p:txBody>
      </p:sp>
      <p:pic>
        <p:nvPicPr>
          <p:cNvPr id="6" name="image4.png"/>
          <p:cNvPicPr/>
          <p:nvPr/>
        </p:nvPicPr>
        <p:blipFill>
          <a:blip r:embed="rId3">
            <a:alphaModFix amt="30000"/>
            <a:extLst/>
          </a:blip>
          <a:stretch>
            <a:fillRect/>
          </a:stretch>
        </p:blipFill>
        <p:spPr>
          <a:xfrm>
            <a:off x="-127977" y="4972050"/>
            <a:ext cx="2496527" cy="1943100"/>
          </a:xfrm>
          <a:prstGeom prst="rect">
            <a:avLst/>
          </a:prstGeom>
          <a:ln w="12700">
            <a:miter lim="400000"/>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34975" y="91431"/>
            <a:ext cx="8229600" cy="1354217"/>
          </a:xfrm>
          <a:prstGeom prst="rect">
            <a:avLst/>
          </a:prstGeom>
        </p:spPr>
        <p:txBody>
          <a:bodyPr vert="horz" wrap="square" lIns="0" tIns="0" rIns="0" bIns="0" rtlCol="0">
            <a:spAutoFit/>
          </a:bodyPr>
          <a:lstStyle/>
          <a:p>
            <a:pPr marL="12700">
              <a:lnSpc>
                <a:spcPct val="100000"/>
              </a:lnSpc>
            </a:pPr>
            <a:r>
              <a:rPr sz="4400" spc="-15" dirty="0" smtClean="0">
                <a:solidFill>
                  <a:schemeClr val="tx1"/>
                </a:solidFill>
                <a:latin typeface="Candara" panose="020E0502030303020204" pitchFamily="34" charset="0"/>
                <a:cs typeface="Times New Roman"/>
              </a:rPr>
              <a:t>Current</a:t>
            </a:r>
            <a:r>
              <a:rPr lang="en-CA" sz="4400" spc="-15" dirty="0" smtClean="0">
                <a:solidFill>
                  <a:schemeClr val="tx1"/>
                </a:solidFill>
                <a:latin typeface="Candara" panose="020E0502030303020204" pitchFamily="34" charset="0"/>
                <a:cs typeface="Times New Roman"/>
              </a:rPr>
              <a:t> Grade Nine</a:t>
            </a:r>
            <a:r>
              <a:rPr sz="4400" spc="-15" dirty="0" smtClean="0">
                <a:solidFill>
                  <a:schemeClr val="tx1"/>
                </a:solidFill>
                <a:latin typeface="Candara" panose="020E0502030303020204" pitchFamily="34" charset="0"/>
                <a:cs typeface="Times New Roman"/>
              </a:rPr>
              <a:t> </a:t>
            </a:r>
            <a:r>
              <a:rPr sz="4400" spc="-5" dirty="0" smtClean="0">
                <a:solidFill>
                  <a:schemeClr val="tx1"/>
                </a:solidFill>
                <a:latin typeface="Candara" panose="020E0502030303020204" pitchFamily="34" charset="0"/>
                <a:cs typeface="Times New Roman"/>
              </a:rPr>
              <a:t>Counsellor</a:t>
            </a:r>
            <a:r>
              <a:rPr lang="en-CA" sz="4400" spc="-240" dirty="0" smtClean="0">
                <a:solidFill>
                  <a:schemeClr val="tx1"/>
                </a:solidFill>
                <a:latin typeface="Candara" panose="020E0502030303020204" pitchFamily="34" charset="0"/>
                <a:cs typeface="Times New Roman"/>
              </a:rPr>
              <a:t>S:</a:t>
            </a:r>
            <a:endParaRPr sz="4400" dirty="0">
              <a:solidFill>
                <a:schemeClr val="tx1"/>
              </a:solidFill>
              <a:latin typeface="Candara" panose="020E0502030303020204" pitchFamily="34" charset="0"/>
              <a:cs typeface="Times New Roman"/>
            </a:endParaRPr>
          </a:p>
        </p:txBody>
      </p:sp>
      <p:sp>
        <p:nvSpPr>
          <p:cNvPr id="6" name="Text Placeholder 5"/>
          <p:cNvSpPr>
            <a:spLocks noGrp="1"/>
          </p:cNvSpPr>
          <p:nvPr>
            <p:ph idx="1"/>
          </p:nvPr>
        </p:nvSpPr>
        <p:spPr>
          <a:xfrm>
            <a:off x="618490" y="2336584"/>
            <a:ext cx="7907019" cy="3323987"/>
          </a:xfrm>
        </p:spPr>
        <p:txBody>
          <a:bodyPr>
            <a:normAutofit/>
          </a:bodyPr>
          <a:lstStyle/>
          <a:p>
            <a:pPr marL="457200" lvl="1" indent="0">
              <a:buNone/>
            </a:pPr>
            <a:endParaRPr lang="en-CA" dirty="0">
              <a:solidFill>
                <a:srgbClr val="FF0000"/>
              </a:solidFill>
              <a:latin typeface="Candara" panose="020E0502030303020204" pitchFamily="34" charset="0"/>
            </a:endParaRPr>
          </a:p>
          <a:p>
            <a:pPr marL="457200" lvl="1" indent="0">
              <a:buNone/>
            </a:pPr>
            <a:r>
              <a:rPr lang="en-CA" sz="4000" b="1" dirty="0" smtClean="0">
                <a:solidFill>
                  <a:srgbClr val="FF0000"/>
                </a:solidFill>
                <a:latin typeface="Candara" panose="020E0502030303020204" pitchFamily="34" charset="0"/>
              </a:rPr>
              <a:t>Mrs. Weyell  A – L</a:t>
            </a:r>
            <a:endParaRPr lang="en-CA" sz="4000" b="1" dirty="0">
              <a:solidFill>
                <a:srgbClr val="FF0000"/>
              </a:solidFill>
              <a:latin typeface="Candara" panose="020E0502030303020204" pitchFamily="34" charset="0"/>
            </a:endParaRPr>
          </a:p>
          <a:p>
            <a:pPr marL="457200" lvl="1" indent="0">
              <a:buNone/>
            </a:pPr>
            <a:r>
              <a:rPr lang="en-CA" sz="4000" b="1" dirty="0" smtClean="0">
                <a:solidFill>
                  <a:srgbClr val="FF0000"/>
                </a:solidFill>
                <a:latin typeface="Candara" panose="020E0502030303020204" pitchFamily="34" charset="0"/>
              </a:rPr>
              <a:t>Mrs. Robb  M – Z</a:t>
            </a:r>
          </a:p>
          <a:p>
            <a:pPr marL="457200" lvl="1" indent="0">
              <a:buNone/>
            </a:pPr>
            <a:r>
              <a:rPr lang="en-CA" sz="4000" b="1" dirty="0" smtClean="0">
                <a:solidFill>
                  <a:srgbClr val="0070C0"/>
                </a:solidFill>
                <a:latin typeface="Candara" panose="020E0502030303020204" pitchFamily="34" charset="0"/>
              </a:rPr>
              <a:t>Parent Night Feb 7, at 7:oopm</a:t>
            </a:r>
          </a:p>
        </p:txBody>
      </p:sp>
      <p:pic>
        <p:nvPicPr>
          <p:cNvPr id="8" name="image4.png"/>
          <p:cNvPicPr/>
          <p:nvPr/>
        </p:nvPicPr>
        <p:blipFill>
          <a:blip r:embed="rId2">
            <a:alphaModFix amt="30000"/>
            <a:extLst/>
          </a:blip>
          <a:stretch>
            <a:fillRect/>
          </a:stretch>
        </p:blipFill>
        <p:spPr>
          <a:xfrm>
            <a:off x="-127977" y="4972050"/>
            <a:ext cx="2496527" cy="1943100"/>
          </a:xfrm>
          <a:prstGeom prst="rect">
            <a:avLst/>
          </a:prstGeom>
          <a:ln w="12700">
            <a:miter lim="400000"/>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56657" y="3124200"/>
            <a:ext cx="6071930" cy="1477328"/>
          </a:xfrm>
          <a:prstGeom prst="rect">
            <a:avLst/>
          </a:prstGeom>
        </p:spPr>
        <p:txBody>
          <a:bodyPr vert="horz" wrap="square" lIns="0" tIns="0" rIns="0" bIns="0" rtlCol="0">
            <a:spAutoFit/>
          </a:bodyPr>
          <a:lstStyle/>
          <a:p>
            <a:pPr marL="12700">
              <a:lnSpc>
                <a:spcPct val="100000"/>
              </a:lnSpc>
            </a:pPr>
            <a:r>
              <a:rPr sz="9600" b="1" spc="-5" dirty="0">
                <a:latin typeface="Candara" panose="020E0502030303020204" pitchFamily="34" charset="0"/>
                <a:cs typeface="Times New Roman"/>
              </a:rPr>
              <a:t>Questions?</a:t>
            </a:r>
            <a:endParaRPr sz="9600" b="1" dirty="0">
              <a:latin typeface="Candara" panose="020E0502030303020204" pitchFamily="34" charset="0"/>
              <a:cs typeface="Times New Roman"/>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458" t="4329" r="8876" b="3789"/>
          <a:stretch/>
        </p:blipFill>
        <p:spPr>
          <a:xfrm>
            <a:off x="2506156" y="381000"/>
            <a:ext cx="4107618" cy="287383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4058" y="2207007"/>
            <a:ext cx="7671434" cy="3072636"/>
          </a:xfrm>
          <a:prstGeom prst="rect">
            <a:avLst/>
          </a:prstGeom>
        </p:spPr>
        <p:txBody>
          <a:bodyPr vert="horz" wrap="square" lIns="0" tIns="0" rIns="0" bIns="0" rtlCol="0">
            <a:spAutoFit/>
          </a:bodyPr>
          <a:lstStyle/>
          <a:p>
            <a:pPr marL="584200" marR="5080" indent="-571500">
              <a:lnSpc>
                <a:spcPct val="78000"/>
              </a:lnSpc>
              <a:buFont typeface="Wingdings" pitchFamily="2" charset="2"/>
              <a:buChar char="§"/>
              <a:tabLst>
                <a:tab pos="583565" algn="l"/>
                <a:tab pos="2274570" algn="l"/>
              </a:tabLst>
            </a:pPr>
            <a:r>
              <a:rPr sz="3200" b="1" spc="-5" dirty="0" smtClean="0">
                <a:latin typeface="Candara" pitchFamily="34" charset="0"/>
                <a:cs typeface="Times New Roman"/>
              </a:rPr>
              <a:t>Keep </a:t>
            </a:r>
            <a:r>
              <a:rPr sz="3200" b="1" dirty="0">
                <a:latin typeface="Candara" pitchFamily="34" charset="0"/>
                <a:cs typeface="Times New Roman"/>
              </a:rPr>
              <a:t>up </a:t>
            </a:r>
            <a:r>
              <a:rPr sz="3200" b="1" spc="-5" dirty="0">
                <a:latin typeface="Candara" pitchFamily="34" charset="0"/>
                <a:cs typeface="Times New Roman"/>
              </a:rPr>
              <a:t>to date with</a:t>
            </a:r>
            <a:r>
              <a:rPr sz="3200" b="1" dirty="0">
                <a:latin typeface="Candara" pitchFamily="34" charset="0"/>
                <a:cs typeface="Times New Roman"/>
              </a:rPr>
              <a:t> </a:t>
            </a:r>
            <a:r>
              <a:rPr sz="3200" b="1" spc="-5" dirty="0">
                <a:latin typeface="Candara" pitchFamily="34" charset="0"/>
                <a:cs typeface="Times New Roman"/>
              </a:rPr>
              <a:t>current</a:t>
            </a:r>
            <a:r>
              <a:rPr sz="3200" b="1" spc="-10" dirty="0">
                <a:latin typeface="Candara" pitchFamily="34" charset="0"/>
                <a:cs typeface="Times New Roman"/>
              </a:rPr>
              <a:t> </a:t>
            </a:r>
            <a:r>
              <a:rPr sz="3200" b="1" spc="-5" dirty="0" smtClean="0">
                <a:latin typeface="Candara" pitchFamily="34" charset="0"/>
                <a:cs typeface="Times New Roman"/>
              </a:rPr>
              <a:t>information</a:t>
            </a:r>
            <a:r>
              <a:rPr sz="3200" b="1" dirty="0" smtClean="0">
                <a:latin typeface="Candara" pitchFamily="34" charset="0"/>
                <a:cs typeface="Times New Roman"/>
              </a:rPr>
              <a:t> </a:t>
            </a:r>
            <a:r>
              <a:rPr sz="3200" b="1" dirty="0">
                <a:latin typeface="Candara" pitchFamily="34" charset="0"/>
                <a:cs typeface="Times New Roman"/>
              </a:rPr>
              <a:t>from </a:t>
            </a:r>
            <a:r>
              <a:rPr sz="3200" b="1" spc="-5" dirty="0" smtClean="0">
                <a:latin typeface="Candara" pitchFamily="34" charset="0"/>
                <a:cs typeface="Times New Roman"/>
              </a:rPr>
              <a:t>the</a:t>
            </a:r>
            <a:r>
              <a:rPr lang="en-US" sz="3200" b="1" spc="-5" dirty="0">
                <a:latin typeface="Candara" pitchFamily="34" charset="0"/>
                <a:cs typeface="Times New Roman"/>
              </a:rPr>
              <a:t> </a:t>
            </a:r>
            <a:r>
              <a:rPr sz="3200" b="1" spc="-5" dirty="0" smtClean="0">
                <a:latin typeface="Candara" pitchFamily="34" charset="0"/>
                <a:cs typeface="Times New Roman"/>
              </a:rPr>
              <a:t>Ministry </a:t>
            </a:r>
            <a:r>
              <a:rPr sz="3200" b="1" dirty="0">
                <a:latin typeface="Candara" pitchFamily="34" charset="0"/>
                <a:cs typeface="Times New Roman"/>
              </a:rPr>
              <a:t>of</a:t>
            </a:r>
            <a:r>
              <a:rPr sz="3200" b="1" spc="-50" dirty="0">
                <a:latin typeface="Candara" pitchFamily="34" charset="0"/>
                <a:cs typeface="Times New Roman"/>
              </a:rPr>
              <a:t> </a:t>
            </a:r>
            <a:r>
              <a:rPr sz="3200" b="1" spc="-5" dirty="0" smtClean="0">
                <a:latin typeface="Candara" pitchFamily="34" charset="0"/>
                <a:cs typeface="Times New Roman"/>
              </a:rPr>
              <a:t>Education</a:t>
            </a:r>
            <a:endParaRPr lang="en-US" sz="3200" b="1" spc="-5" dirty="0" smtClean="0">
              <a:latin typeface="Candara" pitchFamily="34" charset="0"/>
              <a:cs typeface="Times New Roman"/>
            </a:endParaRPr>
          </a:p>
          <a:p>
            <a:pPr marL="584200" marR="5080" indent="-571500">
              <a:lnSpc>
                <a:spcPct val="78000"/>
              </a:lnSpc>
              <a:buFont typeface="Wingdings" pitchFamily="2" charset="2"/>
              <a:buChar char="§"/>
              <a:tabLst>
                <a:tab pos="583565" algn="l"/>
                <a:tab pos="2274570" algn="l"/>
              </a:tabLst>
            </a:pPr>
            <a:r>
              <a:rPr lang="en-US" sz="3200" b="1" spc="-5" dirty="0" smtClean="0">
                <a:latin typeface="Candara" pitchFamily="34" charset="0"/>
                <a:cs typeface="Times New Roman"/>
              </a:rPr>
              <a:t>Review </a:t>
            </a:r>
            <a:r>
              <a:rPr lang="en-US" sz="3200" b="1" dirty="0">
                <a:latin typeface="Candara" pitchFamily="34" charset="0"/>
                <a:cs typeface="Times New Roman"/>
              </a:rPr>
              <a:t>of </a:t>
            </a:r>
            <a:r>
              <a:rPr lang="en-US" sz="3200" b="1" spc="-5" dirty="0">
                <a:latin typeface="Candara" pitchFamily="34" charset="0"/>
                <a:cs typeface="Times New Roman"/>
              </a:rPr>
              <a:t>all</a:t>
            </a:r>
            <a:r>
              <a:rPr lang="en-US" sz="3200" b="1" spc="-15" dirty="0">
                <a:latin typeface="Candara" pitchFamily="34" charset="0"/>
                <a:cs typeface="Times New Roman"/>
              </a:rPr>
              <a:t> </a:t>
            </a:r>
            <a:r>
              <a:rPr lang="en-US" sz="3200" b="1" spc="-5" dirty="0">
                <a:latin typeface="Candara" pitchFamily="34" charset="0"/>
                <a:cs typeface="Times New Roman"/>
              </a:rPr>
              <a:t>programming </a:t>
            </a:r>
            <a:endParaRPr lang="en-US" sz="3200" b="1" spc="-5" dirty="0" smtClean="0">
              <a:latin typeface="Candara" pitchFamily="34" charset="0"/>
              <a:cs typeface="Times New Roman"/>
            </a:endParaRPr>
          </a:p>
          <a:p>
            <a:pPr marL="12700" marR="5080">
              <a:lnSpc>
                <a:spcPct val="78000"/>
              </a:lnSpc>
              <a:tabLst>
                <a:tab pos="583565" algn="l"/>
                <a:tab pos="2274570" algn="l"/>
              </a:tabLst>
            </a:pPr>
            <a:r>
              <a:rPr lang="en-US" sz="3200" b="1" spc="-5" dirty="0">
                <a:latin typeface="Candara" pitchFamily="34" charset="0"/>
                <a:cs typeface="Times New Roman"/>
              </a:rPr>
              <a:t> </a:t>
            </a:r>
            <a:r>
              <a:rPr lang="en-US" sz="3200" b="1" spc="-5" dirty="0" smtClean="0">
                <a:latin typeface="Candara" pitchFamily="34" charset="0"/>
                <a:cs typeface="Times New Roman"/>
              </a:rPr>
              <a:t>      information </a:t>
            </a:r>
            <a:r>
              <a:rPr lang="en-US" sz="3200" b="1" dirty="0" smtClean="0">
                <a:latin typeface="Candara" pitchFamily="34" charset="0"/>
                <a:cs typeface="Times New Roman"/>
              </a:rPr>
              <a:t> </a:t>
            </a:r>
            <a:r>
              <a:rPr lang="en-US" sz="3200" b="1" spc="-5" dirty="0">
                <a:latin typeface="Candara" pitchFamily="34" charset="0"/>
                <a:cs typeface="Times New Roman"/>
              </a:rPr>
              <a:t>in The Grad </a:t>
            </a:r>
            <a:endParaRPr lang="en-US" sz="3200" b="1" spc="-5" dirty="0" smtClean="0">
              <a:latin typeface="Candara" pitchFamily="34" charset="0"/>
              <a:cs typeface="Times New Roman"/>
            </a:endParaRPr>
          </a:p>
          <a:p>
            <a:pPr marL="12700" marR="5080">
              <a:lnSpc>
                <a:spcPct val="78000"/>
              </a:lnSpc>
              <a:tabLst>
                <a:tab pos="583565" algn="l"/>
                <a:tab pos="2274570" algn="l"/>
              </a:tabLst>
            </a:pPr>
            <a:r>
              <a:rPr lang="en-US" sz="3200" b="1" spc="-5" dirty="0">
                <a:latin typeface="Candara" pitchFamily="34" charset="0"/>
                <a:cs typeface="Times New Roman"/>
              </a:rPr>
              <a:t>	</a:t>
            </a:r>
            <a:r>
              <a:rPr lang="en-US" sz="3200" b="1" spc="-5" dirty="0" smtClean="0">
                <a:latin typeface="Candara" pitchFamily="34" charset="0"/>
                <a:cs typeface="Times New Roman"/>
              </a:rPr>
              <a:t>Planner</a:t>
            </a:r>
            <a:r>
              <a:rPr lang="en-US" sz="3200" b="1" spc="-65" dirty="0" smtClean="0">
                <a:latin typeface="Candara" pitchFamily="34" charset="0"/>
                <a:cs typeface="Times New Roman"/>
              </a:rPr>
              <a:t> </a:t>
            </a:r>
            <a:r>
              <a:rPr lang="en-US" sz="3200" b="1" spc="-5" dirty="0" smtClean="0">
                <a:latin typeface="Candara" pitchFamily="34" charset="0"/>
                <a:cs typeface="Times New Roman"/>
              </a:rPr>
              <a:t>2018/2019</a:t>
            </a:r>
            <a:endParaRPr lang="en-US" sz="3200" b="1" dirty="0">
              <a:latin typeface="Candara" pitchFamily="34" charset="0"/>
              <a:cs typeface="Times New Roman"/>
            </a:endParaRPr>
          </a:p>
          <a:p>
            <a:pPr marL="584200" marR="5080" indent="-571500">
              <a:lnSpc>
                <a:spcPct val="78000"/>
              </a:lnSpc>
              <a:buFont typeface="Wingdings" pitchFamily="2" charset="2"/>
              <a:buChar char="§"/>
              <a:tabLst>
                <a:tab pos="583565" algn="l"/>
                <a:tab pos="2274570" algn="l"/>
              </a:tabLst>
            </a:pPr>
            <a:endParaRPr lang="en-US" sz="3200" b="1" spc="-5" dirty="0" smtClean="0">
              <a:latin typeface="Candara" pitchFamily="34" charset="0"/>
              <a:cs typeface="Times New Roman"/>
            </a:endParaRPr>
          </a:p>
          <a:p>
            <a:pPr marL="584200" marR="5080" indent="-571500">
              <a:lnSpc>
                <a:spcPct val="78000"/>
              </a:lnSpc>
              <a:tabLst>
                <a:tab pos="583565" algn="l"/>
                <a:tab pos="2274570" algn="l"/>
              </a:tabLst>
            </a:pPr>
            <a:endParaRPr sz="3200" b="1" dirty="0">
              <a:latin typeface="Candara" pitchFamily="34" charset="0"/>
              <a:cs typeface="Times New Roman"/>
            </a:endParaRPr>
          </a:p>
        </p:txBody>
      </p:sp>
      <p:sp>
        <p:nvSpPr>
          <p:cNvPr id="3" name="object 3"/>
          <p:cNvSpPr txBox="1"/>
          <p:nvPr/>
        </p:nvSpPr>
        <p:spPr>
          <a:xfrm>
            <a:off x="722901" y="654199"/>
            <a:ext cx="7527925" cy="1282402"/>
          </a:xfrm>
          <a:prstGeom prst="rect">
            <a:avLst/>
          </a:prstGeom>
        </p:spPr>
        <p:txBody>
          <a:bodyPr vert="horz" wrap="square" lIns="0" tIns="0" rIns="0" bIns="0" rtlCol="0">
            <a:spAutoFit/>
          </a:bodyPr>
          <a:lstStyle/>
          <a:p>
            <a:pPr>
              <a:lnSpc>
                <a:spcPct val="100000"/>
              </a:lnSpc>
              <a:spcBef>
                <a:spcPts val="31"/>
              </a:spcBef>
            </a:pPr>
            <a:endParaRPr sz="3000" b="1" dirty="0">
              <a:latin typeface="Times New Roman"/>
              <a:cs typeface="Times New Roman"/>
            </a:endParaRPr>
          </a:p>
          <a:p>
            <a:pPr marL="234950" algn="ctr">
              <a:lnSpc>
                <a:spcPts val="6434"/>
              </a:lnSpc>
            </a:pPr>
            <a:r>
              <a:rPr sz="5400" b="1" spc="-5" dirty="0">
                <a:latin typeface="Candara" pitchFamily="34" charset="0"/>
                <a:cs typeface="Impact"/>
              </a:rPr>
              <a:t>The </a:t>
            </a:r>
            <a:r>
              <a:rPr sz="5400" b="1" dirty="0" smtClean="0">
                <a:latin typeface="Candara" pitchFamily="34" charset="0"/>
                <a:cs typeface="Impact"/>
              </a:rPr>
              <a:t>G</a:t>
            </a:r>
            <a:r>
              <a:rPr lang="en-CA" sz="5400" b="1" dirty="0" smtClean="0">
                <a:latin typeface="Candara" pitchFamily="34" charset="0"/>
                <a:cs typeface="Impact"/>
              </a:rPr>
              <a:t>rad Planner</a:t>
            </a:r>
            <a:endParaRPr sz="5400" b="1" dirty="0">
              <a:latin typeface="Candara" pitchFamily="34" charset="0"/>
              <a:cs typeface="Impact"/>
            </a:endParaRPr>
          </a:p>
        </p:txBody>
      </p:sp>
      <p:pic>
        <p:nvPicPr>
          <p:cNvPr id="1026" name="Picture 2" descr="http://blogs.vsb.bc.ca/jlau/files/2016/09/Screen-Shot-2016-09-12-at-9.30.53-AM-300x29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114800"/>
            <a:ext cx="2857500" cy="18859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771367" y="4114800"/>
            <a:ext cx="3182133" cy="2585559"/>
          </a:xfrm>
          <a:prstGeom prst="rect">
            <a:avLst/>
          </a:prstGeom>
        </p:spPr>
      </p:pic>
      <p:pic>
        <p:nvPicPr>
          <p:cNvPr id="8" name="image4.png"/>
          <p:cNvPicPr/>
          <p:nvPr/>
        </p:nvPicPr>
        <p:blipFill>
          <a:blip r:embed="rId4">
            <a:alphaModFix amt="30000"/>
            <a:extLst/>
          </a:blip>
          <a:stretch>
            <a:fillRect/>
          </a:stretch>
        </p:blipFill>
        <p:spPr>
          <a:xfrm>
            <a:off x="-127977" y="4972050"/>
            <a:ext cx="2496527" cy="1943100"/>
          </a:xfrm>
          <a:prstGeom prst="rect">
            <a:avLst/>
          </a:prstGeom>
          <a:ln w="12700">
            <a:miter lim="400000"/>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6553200" y="4343400"/>
            <a:ext cx="1725612" cy="1728787"/>
          </a:xfrm>
          <a:prstGeom prst="rect">
            <a:avLst/>
          </a:prstGeom>
          <a:blipFill>
            <a:blip r:embed="rId2" cstate="print"/>
            <a:stretch>
              <a:fillRect/>
            </a:stretch>
          </a:blipFill>
        </p:spPr>
        <p:txBody>
          <a:bodyPr wrap="square" lIns="0" tIns="0" rIns="0" bIns="0" rtlCol="0"/>
          <a:lstStyle/>
          <a:p>
            <a:endParaRPr/>
          </a:p>
        </p:txBody>
      </p:sp>
      <p:sp>
        <p:nvSpPr>
          <p:cNvPr id="8" name="TextBox 7"/>
          <p:cNvSpPr txBox="1"/>
          <p:nvPr/>
        </p:nvSpPr>
        <p:spPr>
          <a:xfrm>
            <a:off x="861377" y="609600"/>
            <a:ext cx="7673023" cy="1446550"/>
          </a:xfrm>
          <a:prstGeom prst="rect">
            <a:avLst/>
          </a:prstGeom>
          <a:noFill/>
        </p:spPr>
        <p:txBody>
          <a:bodyPr wrap="square" rtlCol="0">
            <a:spAutoFit/>
          </a:bodyPr>
          <a:lstStyle/>
          <a:p>
            <a:r>
              <a:rPr lang="en-US" sz="4400" b="1" dirty="0" smtClean="0">
                <a:latin typeface="Candara" pitchFamily="34" charset="0"/>
              </a:rPr>
              <a:t>In order to earn a BC Dogwood Graduation Diploma:</a:t>
            </a:r>
            <a:endParaRPr lang="en-US" sz="4400" b="1" dirty="0">
              <a:latin typeface="Candara" pitchFamily="34" charset="0"/>
            </a:endParaRPr>
          </a:p>
        </p:txBody>
      </p:sp>
      <p:sp>
        <p:nvSpPr>
          <p:cNvPr id="9" name="TextBox 8"/>
          <p:cNvSpPr txBox="1"/>
          <p:nvPr/>
        </p:nvSpPr>
        <p:spPr>
          <a:xfrm>
            <a:off x="1051174" y="2514600"/>
            <a:ext cx="7086600" cy="2031325"/>
          </a:xfrm>
          <a:prstGeom prst="rect">
            <a:avLst/>
          </a:prstGeom>
          <a:noFill/>
        </p:spPr>
        <p:txBody>
          <a:bodyPr wrap="square" rtlCol="0">
            <a:spAutoFit/>
          </a:bodyPr>
          <a:lstStyle/>
          <a:p>
            <a:pPr marL="571500" indent="-571500">
              <a:lnSpc>
                <a:spcPct val="150000"/>
              </a:lnSpc>
              <a:buFont typeface="Wingdings" pitchFamily="2" charset="2"/>
              <a:buChar char="§"/>
            </a:pPr>
            <a:r>
              <a:rPr lang="en-US" sz="3600" b="1" dirty="0" smtClean="0">
                <a:latin typeface="Candara" pitchFamily="34" charset="0"/>
              </a:rPr>
              <a:t>Students must have 80 credits </a:t>
            </a:r>
          </a:p>
          <a:p>
            <a:pPr marL="571500" indent="-571500">
              <a:buFont typeface="Wingdings" pitchFamily="2" charset="2"/>
              <a:buChar char="§"/>
            </a:pPr>
            <a:r>
              <a:rPr lang="en-US" sz="3600" b="1" dirty="0" smtClean="0">
                <a:latin typeface="Candara" pitchFamily="34" charset="0"/>
              </a:rPr>
              <a:t>Students begin earning credits in Grade 10</a:t>
            </a:r>
            <a:endParaRPr lang="en-US" sz="3600" b="1" dirty="0">
              <a:latin typeface="Candara" pitchFamily="34" charset="0"/>
            </a:endParaRPr>
          </a:p>
        </p:txBody>
      </p:sp>
      <p:pic>
        <p:nvPicPr>
          <p:cNvPr id="10" name="image4.png"/>
          <p:cNvPicPr/>
          <p:nvPr/>
        </p:nvPicPr>
        <p:blipFill>
          <a:blip r:embed="rId3">
            <a:alphaModFix amt="30000"/>
            <a:extLst/>
          </a:blip>
          <a:stretch>
            <a:fillRect/>
          </a:stretch>
        </p:blipFill>
        <p:spPr>
          <a:xfrm>
            <a:off x="-127977" y="4972050"/>
            <a:ext cx="2496527" cy="1943100"/>
          </a:xfrm>
          <a:prstGeom prst="rect">
            <a:avLst/>
          </a:prstGeom>
          <a:ln w="12700">
            <a:miter lim="400000"/>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6265" y="685800"/>
            <a:ext cx="7907019" cy="1354217"/>
          </a:xfrm>
        </p:spPr>
        <p:txBody>
          <a:bodyPr>
            <a:normAutofit fontScale="90000"/>
          </a:bodyPr>
          <a:lstStyle/>
          <a:p>
            <a:pPr algn="ctr"/>
            <a:r>
              <a:rPr lang="en-US" sz="4400" b="1" dirty="0">
                <a:solidFill>
                  <a:schemeClr val="tx1"/>
                </a:solidFill>
                <a:latin typeface="Candara" pitchFamily="34" charset="0"/>
              </a:rPr>
              <a:t>Graduation Program:</a:t>
            </a:r>
            <a:br>
              <a:rPr lang="en-US" sz="4400" b="1" dirty="0">
                <a:solidFill>
                  <a:schemeClr val="tx1"/>
                </a:solidFill>
                <a:latin typeface="Candara" pitchFamily="34" charset="0"/>
              </a:rPr>
            </a:br>
            <a:r>
              <a:rPr lang="en-US" sz="4400" b="1" dirty="0">
                <a:solidFill>
                  <a:schemeClr val="tx1"/>
                </a:solidFill>
                <a:latin typeface="Candara" pitchFamily="34" charset="0"/>
              </a:rPr>
              <a:t>80 Credits over Three Years</a:t>
            </a:r>
          </a:p>
        </p:txBody>
      </p:sp>
      <p:sp>
        <p:nvSpPr>
          <p:cNvPr id="9" name="TextBox 8"/>
          <p:cNvSpPr txBox="1"/>
          <p:nvPr/>
        </p:nvSpPr>
        <p:spPr>
          <a:xfrm>
            <a:off x="1371600" y="2362200"/>
            <a:ext cx="6705600" cy="1754326"/>
          </a:xfrm>
          <a:prstGeom prst="rect">
            <a:avLst/>
          </a:prstGeom>
          <a:noFill/>
        </p:spPr>
        <p:txBody>
          <a:bodyPr wrap="square" rtlCol="0">
            <a:spAutoFit/>
          </a:bodyPr>
          <a:lstStyle/>
          <a:p>
            <a:pPr marL="285750" indent="-285750">
              <a:lnSpc>
                <a:spcPct val="150000"/>
              </a:lnSpc>
              <a:buFont typeface="Wingdings" pitchFamily="2" charset="2"/>
              <a:buChar char="§"/>
            </a:pPr>
            <a:r>
              <a:rPr lang="en-US" sz="3600" b="1" dirty="0" smtClean="0">
                <a:latin typeface="Candara" pitchFamily="34" charset="0"/>
              </a:rPr>
              <a:t>52 </a:t>
            </a:r>
            <a:r>
              <a:rPr lang="en-US" sz="3600" b="1" i="1" u="sng" dirty="0" smtClean="0">
                <a:latin typeface="Candara" pitchFamily="34" charset="0"/>
              </a:rPr>
              <a:t>required</a:t>
            </a:r>
            <a:r>
              <a:rPr lang="en-US" sz="3600" b="1" dirty="0" smtClean="0">
                <a:latin typeface="Candara" pitchFamily="34" charset="0"/>
              </a:rPr>
              <a:t> credits (13 courses) </a:t>
            </a:r>
          </a:p>
          <a:p>
            <a:pPr marL="285750" indent="-285750">
              <a:lnSpc>
                <a:spcPct val="150000"/>
              </a:lnSpc>
              <a:buFont typeface="Wingdings" pitchFamily="2" charset="2"/>
              <a:buChar char="§"/>
            </a:pPr>
            <a:r>
              <a:rPr lang="en-US" sz="3600" b="1" dirty="0" smtClean="0">
                <a:latin typeface="Candara" pitchFamily="34" charset="0"/>
              </a:rPr>
              <a:t>28 </a:t>
            </a:r>
            <a:r>
              <a:rPr lang="en-US" sz="3600" b="1" i="1" u="sng" dirty="0" smtClean="0">
                <a:latin typeface="Candara" pitchFamily="34" charset="0"/>
              </a:rPr>
              <a:t>elective</a:t>
            </a:r>
            <a:r>
              <a:rPr lang="en-US" sz="3600" b="1" dirty="0" smtClean="0">
                <a:latin typeface="Candara" pitchFamily="34" charset="0"/>
              </a:rPr>
              <a:t> credits (7 courses)</a:t>
            </a:r>
            <a:endParaRPr lang="en-US" sz="3600" b="1" dirty="0">
              <a:latin typeface="Candara" pitchFamily="34" charset="0"/>
            </a:endParaRPr>
          </a:p>
        </p:txBody>
      </p:sp>
      <p:sp>
        <p:nvSpPr>
          <p:cNvPr id="7" name="object 7"/>
          <p:cNvSpPr/>
          <p:nvPr/>
        </p:nvSpPr>
        <p:spPr>
          <a:xfrm>
            <a:off x="6553200" y="4343400"/>
            <a:ext cx="1725612" cy="1728787"/>
          </a:xfrm>
          <a:prstGeom prst="rect">
            <a:avLst/>
          </a:prstGeom>
          <a:blipFill>
            <a:blip r:embed="rId2" cstate="print"/>
            <a:stretch>
              <a:fillRect/>
            </a:stretch>
          </a:blipFill>
        </p:spPr>
        <p:txBody>
          <a:bodyPr wrap="square" lIns="0" tIns="0" rIns="0" bIns="0" rtlCol="0"/>
          <a:lstStyle/>
          <a:p>
            <a:endParaRPr/>
          </a:p>
        </p:txBody>
      </p:sp>
      <p:pic>
        <p:nvPicPr>
          <p:cNvPr id="10" name="image4.png"/>
          <p:cNvPicPr/>
          <p:nvPr/>
        </p:nvPicPr>
        <p:blipFill>
          <a:blip r:embed="rId3">
            <a:alphaModFix amt="30000"/>
            <a:extLst/>
          </a:blip>
          <a:stretch>
            <a:fillRect/>
          </a:stretch>
        </p:blipFill>
        <p:spPr>
          <a:xfrm>
            <a:off x="-127977" y="4972050"/>
            <a:ext cx="2496527" cy="1943100"/>
          </a:xfrm>
          <a:prstGeom prst="rect">
            <a:avLst/>
          </a:prstGeom>
          <a:ln w="12700">
            <a:miter lim="400000"/>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73274" y="1292860"/>
            <a:ext cx="5599126" cy="4375300"/>
          </a:xfrm>
          <a:prstGeom prst="rect">
            <a:avLst/>
          </a:prstGeom>
        </p:spPr>
        <p:txBody>
          <a:bodyPr vert="horz" wrap="square" lIns="0" tIns="0" rIns="0" bIns="0" rtlCol="0">
            <a:spAutoFit/>
          </a:bodyPr>
          <a:lstStyle/>
          <a:p>
            <a:pPr marL="12700" marR="332740" algn="ctr">
              <a:lnSpc>
                <a:spcPts val="2100"/>
              </a:lnSpc>
            </a:pPr>
            <a:r>
              <a:rPr sz="1800" b="1" dirty="0">
                <a:latin typeface="Candara" pitchFamily="34" charset="0"/>
                <a:cs typeface="Arial"/>
              </a:rPr>
              <a:t>Students must earn a minimum of 80</a:t>
            </a:r>
            <a:r>
              <a:rPr sz="1800" b="1" spc="-110" dirty="0">
                <a:latin typeface="Candara" pitchFamily="34" charset="0"/>
                <a:cs typeface="Arial"/>
              </a:rPr>
              <a:t> </a:t>
            </a:r>
            <a:r>
              <a:rPr sz="1800" b="1" dirty="0">
                <a:latin typeface="Candara" pitchFamily="34" charset="0"/>
                <a:cs typeface="Arial"/>
              </a:rPr>
              <a:t>credits  52 required </a:t>
            </a:r>
            <a:r>
              <a:rPr sz="1800" b="1" dirty="0" smtClean="0">
                <a:latin typeface="Candara" pitchFamily="34" charset="0"/>
                <a:cs typeface="Arial"/>
              </a:rPr>
              <a:t>credits </a:t>
            </a:r>
            <a:r>
              <a:rPr lang="en-US" sz="1800" b="1" dirty="0" smtClean="0">
                <a:latin typeface="Candara" pitchFamily="34" charset="0"/>
                <a:cs typeface="Arial"/>
              </a:rPr>
              <a:t>+ </a:t>
            </a:r>
            <a:r>
              <a:rPr sz="1800" b="1" dirty="0" smtClean="0">
                <a:latin typeface="Candara" pitchFamily="34" charset="0"/>
                <a:cs typeface="Arial"/>
              </a:rPr>
              <a:t>28 </a:t>
            </a:r>
            <a:r>
              <a:rPr sz="1800" b="1" dirty="0">
                <a:latin typeface="Candara" pitchFamily="34" charset="0"/>
                <a:cs typeface="Arial"/>
              </a:rPr>
              <a:t>elective</a:t>
            </a:r>
            <a:r>
              <a:rPr sz="1800" b="1" spc="-105" dirty="0">
                <a:latin typeface="Candara" pitchFamily="34" charset="0"/>
                <a:cs typeface="Arial"/>
              </a:rPr>
              <a:t> </a:t>
            </a:r>
            <a:r>
              <a:rPr sz="1800" b="1" dirty="0" smtClean="0">
                <a:latin typeface="Candara" pitchFamily="34" charset="0"/>
                <a:cs typeface="Arial"/>
              </a:rPr>
              <a:t>credits</a:t>
            </a:r>
            <a:endParaRPr sz="1800" b="1" dirty="0">
              <a:latin typeface="Candara" pitchFamily="34" charset="0"/>
              <a:cs typeface="Arial"/>
            </a:endParaRPr>
          </a:p>
          <a:p>
            <a:pPr marR="320040" algn="ctr">
              <a:lnSpc>
                <a:spcPts val="2140"/>
              </a:lnSpc>
            </a:pPr>
            <a:r>
              <a:rPr sz="1800" b="1" dirty="0">
                <a:latin typeface="Candara" pitchFamily="34" charset="0"/>
                <a:cs typeface="Arial"/>
              </a:rPr>
              <a:t>Each course earns 4</a:t>
            </a:r>
            <a:r>
              <a:rPr sz="1800" b="1" spc="-100" dirty="0">
                <a:latin typeface="Candara" pitchFamily="34" charset="0"/>
                <a:cs typeface="Arial"/>
              </a:rPr>
              <a:t> </a:t>
            </a:r>
            <a:r>
              <a:rPr sz="1800" b="1" dirty="0" smtClean="0">
                <a:latin typeface="Candara" pitchFamily="34" charset="0"/>
                <a:cs typeface="Arial"/>
              </a:rPr>
              <a:t>credits</a:t>
            </a:r>
            <a:endParaRPr sz="1800" b="1" dirty="0">
              <a:latin typeface="Candara" pitchFamily="34" charset="0"/>
              <a:cs typeface="Times New Roman"/>
            </a:endParaRPr>
          </a:p>
          <a:p>
            <a:pPr>
              <a:lnSpc>
                <a:spcPct val="100000"/>
              </a:lnSpc>
              <a:spcBef>
                <a:spcPts val="30"/>
              </a:spcBef>
            </a:pPr>
            <a:endParaRPr lang="en-US" sz="1600" dirty="0" smtClean="0">
              <a:latin typeface="Candara" pitchFamily="34" charset="0"/>
              <a:cs typeface="Times New Roman"/>
            </a:endParaRPr>
          </a:p>
          <a:p>
            <a:pPr>
              <a:lnSpc>
                <a:spcPct val="100000"/>
              </a:lnSpc>
              <a:spcBef>
                <a:spcPts val="30"/>
              </a:spcBef>
            </a:pPr>
            <a:endParaRPr sz="1600" dirty="0">
              <a:latin typeface="Candara" pitchFamily="34" charset="0"/>
              <a:cs typeface="Times New Roman"/>
            </a:endParaRPr>
          </a:p>
          <a:p>
            <a:pPr marL="413385" indent="-285750">
              <a:lnSpc>
                <a:spcPct val="100000"/>
              </a:lnSpc>
              <a:buFont typeface="Wingdings" panose="05000000000000000000" pitchFamily="2" charset="2"/>
              <a:buChar char="§"/>
            </a:pPr>
            <a:r>
              <a:rPr lang="en-CA" sz="1600" b="1" dirty="0" smtClean="0">
                <a:solidFill>
                  <a:srgbClr val="C00000"/>
                </a:solidFill>
                <a:latin typeface="Candara" pitchFamily="34" charset="0"/>
                <a:cs typeface="Arial"/>
              </a:rPr>
              <a:t>Literacy Studies </a:t>
            </a:r>
            <a:r>
              <a:rPr sz="1600" b="1" dirty="0" smtClean="0">
                <a:solidFill>
                  <a:srgbClr val="C00000"/>
                </a:solidFill>
                <a:latin typeface="Candara" pitchFamily="34" charset="0"/>
                <a:cs typeface="Arial"/>
              </a:rPr>
              <a:t>10</a:t>
            </a:r>
            <a:r>
              <a:rPr lang="en-CA" sz="1600" b="1" dirty="0" smtClean="0">
                <a:solidFill>
                  <a:srgbClr val="C00000"/>
                </a:solidFill>
                <a:latin typeface="Candara" pitchFamily="34" charset="0"/>
                <a:cs typeface="Arial"/>
              </a:rPr>
              <a:t> (New Media or Composition)</a:t>
            </a:r>
            <a:endParaRPr sz="1600" dirty="0">
              <a:solidFill>
                <a:srgbClr val="C00000"/>
              </a:solidFill>
              <a:latin typeface="Candara" pitchFamily="34" charset="0"/>
              <a:cs typeface="Arial"/>
            </a:endParaRPr>
          </a:p>
          <a:p>
            <a:pPr marL="413385" indent="-285750">
              <a:lnSpc>
                <a:spcPct val="100000"/>
              </a:lnSpc>
              <a:spcBef>
                <a:spcPts val="140"/>
              </a:spcBef>
              <a:buFont typeface="Wingdings" panose="05000000000000000000" pitchFamily="2" charset="2"/>
              <a:buChar char="§"/>
            </a:pPr>
            <a:r>
              <a:rPr sz="1600" b="1" dirty="0">
                <a:solidFill>
                  <a:srgbClr val="C00000"/>
                </a:solidFill>
                <a:latin typeface="Candara" pitchFamily="34" charset="0"/>
                <a:cs typeface="Arial"/>
              </a:rPr>
              <a:t>English </a:t>
            </a:r>
            <a:r>
              <a:rPr sz="1600" b="1" spc="-50" dirty="0">
                <a:solidFill>
                  <a:srgbClr val="C00000"/>
                </a:solidFill>
                <a:latin typeface="Candara" pitchFamily="34" charset="0"/>
                <a:cs typeface="Arial"/>
              </a:rPr>
              <a:t>11 </a:t>
            </a:r>
            <a:r>
              <a:rPr sz="1600" b="1" dirty="0">
                <a:solidFill>
                  <a:srgbClr val="C00000"/>
                </a:solidFill>
                <a:latin typeface="Candara" pitchFamily="34" charset="0"/>
                <a:cs typeface="Arial"/>
              </a:rPr>
              <a:t>or Communications</a:t>
            </a:r>
            <a:r>
              <a:rPr sz="1600" b="1" spc="-55" dirty="0">
                <a:solidFill>
                  <a:srgbClr val="C00000"/>
                </a:solidFill>
                <a:latin typeface="Candara" pitchFamily="34" charset="0"/>
                <a:cs typeface="Arial"/>
              </a:rPr>
              <a:t> </a:t>
            </a:r>
            <a:r>
              <a:rPr sz="1600" b="1" spc="-50" dirty="0">
                <a:solidFill>
                  <a:srgbClr val="C00000"/>
                </a:solidFill>
                <a:latin typeface="Candara" pitchFamily="34" charset="0"/>
                <a:cs typeface="Arial"/>
              </a:rPr>
              <a:t>11</a:t>
            </a:r>
            <a:endParaRPr sz="1600" dirty="0">
              <a:solidFill>
                <a:srgbClr val="C00000"/>
              </a:solidFill>
              <a:latin typeface="Candara" pitchFamily="34" charset="0"/>
              <a:cs typeface="Arial"/>
            </a:endParaRPr>
          </a:p>
          <a:p>
            <a:pPr marL="413385" indent="-285750">
              <a:lnSpc>
                <a:spcPts val="2130"/>
              </a:lnSpc>
              <a:spcBef>
                <a:spcPts val="40"/>
              </a:spcBef>
              <a:buFont typeface="Wingdings" panose="05000000000000000000" pitchFamily="2" charset="2"/>
              <a:buChar char="§"/>
            </a:pPr>
            <a:r>
              <a:rPr sz="1600" b="1" dirty="0" smtClean="0">
                <a:solidFill>
                  <a:srgbClr val="C00000"/>
                </a:solidFill>
                <a:latin typeface="Candara" pitchFamily="34" charset="0"/>
                <a:cs typeface="Arial"/>
              </a:rPr>
              <a:t>English </a:t>
            </a:r>
            <a:r>
              <a:rPr sz="1600" b="1" dirty="0">
                <a:solidFill>
                  <a:srgbClr val="C00000"/>
                </a:solidFill>
                <a:latin typeface="Candara" pitchFamily="34" charset="0"/>
                <a:cs typeface="Arial"/>
              </a:rPr>
              <a:t>12 or Communications</a:t>
            </a:r>
            <a:r>
              <a:rPr sz="1600" b="1" spc="-105" dirty="0">
                <a:solidFill>
                  <a:srgbClr val="C00000"/>
                </a:solidFill>
                <a:latin typeface="Candara" pitchFamily="34" charset="0"/>
                <a:cs typeface="Arial"/>
              </a:rPr>
              <a:t> </a:t>
            </a:r>
            <a:r>
              <a:rPr sz="1600" b="1" dirty="0">
                <a:solidFill>
                  <a:srgbClr val="C00000"/>
                </a:solidFill>
                <a:latin typeface="Candara" pitchFamily="34" charset="0"/>
                <a:cs typeface="Arial"/>
              </a:rPr>
              <a:t>12</a:t>
            </a:r>
            <a:endParaRPr sz="1600" dirty="0">
              <a:solidFill>
                <a:srgbClr val="C00000"/>
              </a:solidFill>
              <a:latin typeface="Candara" pitchFamily="34" charset="0"/>
              <a:cs typeface="Arial"/>
            </a:endParaRPr>
          </a:p>
          <a:p>
            <a:pPr marL="413385" indent="-285750">
              <a:lnSpc>
                <a:spcPts val="1650"/>
              </a:lnSpc>
              <a:buFont typeface="Wingdings" panose="05000000000000000000" pitchFamily="2" charset="2"/>
              <a:buChar char="§"/>
            </a:pPr>
            <a:r>
              <a:rPr sz="1600" dirty="0">
                <a:latin typeface="Candara" pitchFamily="34" charset="0"/>
                <a:cs typeface="Arial"/>
              </a:rPr>
              <a:t>Social Studies</a:t>
            </a:r>
            <a:r>
              <a:rPr sz="1600" spc="-100" dirty="0">
                <a:latin typeface="Candara" pitchFamily="34" charset="0"/>
                <a:cs typeface="Arial"/>
              </a:rPr>
              <a:t> </a:t>
            </a:r>
            <a:r>
              <a:rPr sz="1600" dirty="0">
                <a:latin typeface="Candara" pitchFamily="34" charset="0"/>
                <a:cs typeface="Arial"/>
              </a:rPr>
              <a:t>10</a:t>
            </a:r>
          </a:p>
          <a:p>
            <a:pPr marL="413385" marR="888365" indent="-285750">
              <a:lnSpc>
                <a:spcPct val="101200"/>
              </a:lnSpc>
              <a:buFont typeface="Wingdings" panose="05000000000000000000" pitchFamily="2" charset="2"/>
              <a:buChar char="§"/>
            </a:pPr>
            <a:r>
              <a:rPr sz="1600" dirty="0">
                <a:latin typeface="Candara" pitchFamily="34" charset="0"/>
                <a:cs typeface="Arial"/>
              </a:rPr>
              <a:t>Social Studies </a:t>
            </a:r>
            <a:r>
              <a:rPr sz="1600" spc="-55" dirty="0">
                <a:latin typeface="Candara" pitchFamily="34" charset="0"/>
                <a:cs typeface="Arial"/>
              </a:rPr>
              <a:t>11 </a:t>
            </a:r>
            <a:r>
              <a:rPr lang="en-CA" sz="1600" dirty="0" smtClean="0">
                <a:latin typeface="Candara" pitchFamily="34" charset="0"/>
                <a:cs typeface="Arial"/>
              </a:rPr>
              <a:t>or 12</a:t>
            </a:r>
          </a:p>
          <a:p>
            <a:pPr marL="413385" marR="888365" indent="-285750">
              <a:lnSpc>
                <a:spcPct val="101200"/>
              </a:lnSpc>
              <a:buFont typeface="Wingdings" panose="05000000000000000000" pitchFamily="2" charset="2"/>
              <a:buChar char="§"/>
            </a:pPr>
            <a:r>
              <a:rPr sz="1600" dirty="0" smtClean="0">
                <a:latin typeface="Candara" pitchFamily="34" charset="0"/>
                <a:cs typeface="Arial"/>
              </a:rPr>
              <a:t>Science</a:t>
            </a:r>
            <a:r>
              <a:rPr sz="1600" spc="-100" dirty="0" smtClean="0">
                <a:latin typeface="Candara" pitchFamily="34" charset="0"/>
                <a:cs typeface="Arial"/>
              </a:rPr>
              <a:t> </a:t>
            </a:r>
            <a:r>
              <a:rPr sz="1600" dirty="0">
                <a:latin typeface="Candara" pitchFamily="34" charset="0"/>
                <a:cs typeface="Arial"/>
              </a:rPr>
              <a:t>10</a:t>
            </a:r>
          </a:p>
          <a:p>
            <a:pPr marL="403860" indent="-285750">
              <a:lnSpc>
                <a:spcPts val="1639"/>
              </a:lnSpc>
              <a:spcBef>
                <a:spcPts val="20"/>
              </a:spcBef>
              <a:buFont typeface="Wingdings" panose="05000000000000000000" pitchFamily="2" charset="2"/>
              <a:buChar char="§"/>
            </a:pPr>
            <a:r>
              <a:rPr sz="1600" dirty="0">
                <a:latin typeface="Candara" pitchFamily="34" charset="0"/>
                <a:cs typeface="Arial"/>
              </a:rPr>
              <a:t>A Science </a:t>
            </a:r>
            <a:r>
              <a:rPr sz="1600" spc="-55" dirty="0">
                <a:latin typeface="Candara" pitchFamily="34" charset="0"/>
                <a:cs typeface="Arial"/>
              </a:rPr>
              <a:t>11 </a:t>
            </a:r>
            <a:r>
              <a:rPr sz="1600" dirty="0">
                <a:latin typeface="Candara" pitchFamily="34" charset="0"/>
                <a:cs typeface="Arial"/>
              </a:rPr>
              <a:t>or</a:t>
            </a:r>
            <a:r>
              <a:rPr sz="1600" spc="-120" dirty="0">
                <a:latin typeface="Candara" pitchFamily="34" charset="0"/>
                <a:cs typeface="Arial"/>
              </a:rPr>
              <a:t> </a:t>
            </a:r>
            <a:r>
              <a:rPr sz="1600" dirty="0">
                <a:latin typeface="Candara" pitchFamily="34" charset="0"/>
                <a:cs typeface="Arial"/>
              </a:rPr>
              <a:t>12</a:t>
            </a:r>
          </a:p>
          <a:p>
            <a:pPr marL="403860" indent="-285750">
              <a:lnSpc>
                <a:spcPts val="1639"/>
              </a:lnSpc>
              <a:buFont typeface="Wingdings" panose="05000000000000000000" pitchFamily="2" charset="2"/>
              <a:buChar char="§"/>
            </a:pPr>
            <a:r>
              <a:rPr sz="1600" dirty="0">
                <a:latin typeface="Candara" pitchFamily="34" charset="0"/>
                <a:cs typeface="Arial"/>
              </a:rPr>
              <a:t>A Mathematics</a:t>
            </a:r>
            <a:r>
              <a:rPr sz="1600" spc="-180" dirty="0">
                <a:latin typeface="Candara" pitchFamily="34" charset="0"/>
                <a:cs typeface="Arial"/>
              </a:rPr>
              <a:t> </a:t>
            </a:r>
            <a:r>
              <a:rPr sz="1600" dirty="0">
                <a:latin typeface="Candara" pitchFamily="34" charset="0"/>
                <a:cs typeface="Arial"/>
              </a:rPr>
              <a:t>10</a:t>
            </a:r>
          </a:p>
          <a:p>
            <a:pPr marL="403860" indent="-285750">
              <a:lnSpc>
                <a:spcPct val="100000"/>
              </a:lnSpc>
              <a:spcBef>
                <a:spcPts val="20"/>
              </a:spcBef>
              <a:buFont typeface="Wingdings" panose="05000000000000000000" pitchFamily="2" charset="2"/>
              <a:buChar char="§"/>
            </a:pPr>
            <a:r>
              <a:rPr sz="1600" dirty="0">
                <a:latin typeface="Candara" pitchFamily="34" charset="0"/>
                <a:cs typeface="Arial"/>
              </a:rPr>
              <a:t>A Mathematics </a:t>
            </a:r>
            <a:r>
              <a:rPr sz="1600" spc="-55" dirty="0">
                <a:latin typeface="Candara" pitchFamily="34" charset="0"/>
                <a:cs typeface="Arial"/>
              </a:rPr>
              <a:t>11 </a:t>
            </a:r>
            <a:r>
              <a:rPr sz="1600" dirty="0">
                <a:latin typeface="Candara" pitchFamily="34" charset="0"/>
                <a:cs typeface="Arial"/>
              </a:rPr>
              <a:t>or</a:t>
            </a:r>
            <a:r>
              <a:rPr sz="1600" spc="-120" dirty="0">
                <a:latin typeface="Candara" pitchFamily="34" charset="0"/>
                <a:cs typeface="Arial"/>
              </a:rPr>
              <a:t> </a:t>
            </a:r>
            <a:r>
              <a:rPr sz="1600" dirty="0" smtClean="0">
                <a:latin typeface="Candara" pitchFamily="34" charset="0"/>
                <a:cs typeface="Arial"/>
              </a:rPr>
              <a:t>12</a:t>
            </a:r>
            <a:endParaRPr lang="en-CA" sz="1600" dirty="0" smtClean="0">
              <a:latin typeface="Candara" pitchFamily="34" charset="0"/>
              <a:cs typeface="Arial"/>
            </a:endParaRPr>
          </a:p>
          <a:p>
            <a:pPr marL="403860" indent="-285750">
              <a:spcBef>
                <a:spcPts val="20"/>
              </a:spcBef>
              <a:buFont typeface="Wingdings" panose="05000000000000000000" pitchFamily="2" charset="2"/>
              <a:buChar char="§"/>
            </a:pPr>
            <a:r>
              <a:rPr lang="en-CA" sz="1600" dirty="0" smtClean="0">
                <a:latin typeface="Candara" pitchFamily="34" charset="0"/>
                <a:cs typeface="Arial"/>
              </a:rPr>
              <a:t>Career Life Ed</a:t>
            </a:r>
            <a:r>
              <a:rPr lang="en-CA" sz="1600" spc="-100" dirty="0" smtClean="0">
                <a:latin typeface="Candara" pitchFamily="34" charset="0"/>
                <a:cs typeface="Arial"/>
              </a:rPr>
              <a:t> </a:t>
            </a:r>
            <a:r>
              <a:rPr lang="en-CA" sz="1600" dirty="0" smtClean="0">
                <a:latin typeface="Candara" pitchFamily="34" charset="0"/>
                <a:cs typeface="Arial"/>
              </a:rPr>
              <a:t>10 (formerly Planning 10)</a:t>
            </a:r>
            <a:endParaRPr sz="1600" dirty="0">
              <a:latin typeface="Candara" pitchFamily="34" charset="0"/>
              <a:cs typeface="Arial"/>
            </a:endParaRPr>
          </a:p>
          <a:p>
            <a:pPr marL="413385" indent="-285750">
              <a:lnSpc>
                <a:spcPct val="100000"/>
              </a:lnSpc>
              <a:spcBef>
                <a:spcPts val="20"/>
              </a:spcBef>
              <a:buFont typeface="Wingdings" panose="05000000000000000000" pitchFamily="2" charset="2"/>
              <a:buChar char="§"/>
            </a:pPr>
            <a:r>
              <a:rPr sz="1600" dirty="0" smtClean="0">
                <a:latin typeface="Candara" pitchFamily="34" charset="0"/>
                <a:cs typeface="Arial"/>
              </a:rPr>
              <a:t>Physical </a:t>
            </a:r>
            <a:r>
              <a:rPr sz="1600" dirty="0">
                <a:latin typeface="Candara" pitchFamily="34" charset="0"/>
                <a:cs typeface="Arial"/>
              </a:rPr>
              <a:t>Education</a:t>
            </a:r>
            <a:r>
              <a:rPr sz="1600" spc="-100" dirty="0">
                <a:latin typeface="Candara" pitchFamily="34" charset="0"/>
                <a:cs typeface="Arial"/>
              </a:rPr>
              <a:t> </a:t>
            </a:r>
            <a:r>
              <a:rPr sz="1600" dirty="0">
                <a:latin typeface="Candara" pitchFamily="34" charset="0"/>
                <a:cs typeface="Arial"/>
              </a:rPr>
              <a:t>10</a:t>
            </a:r>
          </a:p>
          <a:p>
            <a:pPr marL="403225" marR="1727835" indent="-285750">
              <a:lnSpc>
                <a:spcPts val="1600"/>
              </a:lnSpc>
              <a:spcBef>
                <a:spcPts val="140"/>
              </a:spcBef>
              <a:buFont typeface="Wingdings" panose="05000000000000000000" pitchFamily="2" charset="2"/>
              <a:buChar char="§"/>
            </a:pPr>
            <a:r>
              <a:rPr sz="1600" dirty="0">
                <a:latin typeface="Candara" pitchFamily="34" charset="0"/>
                <a:cs typeface="Arial"/>
              </a:rPr>
              <a:t>A Fine Art or</a:t>
            </a:r>
            <a:r>
              <a:rPr sz="1600" spc="-285" dirty="0">
                <a:latin typeface="Candara" pitchFamily="34" charset="0"/>
                <a:cs typeface="Arial"/>
              </a:rPr>
              <a:t> </a:t>
            </a:r>
            <a:r>
              <a:rPr sz="1600" dirty="0">
                <a:latin typeface="Candara" pitchFamily="34" charset="0"/>
                <a:cs typeface="Arial"/>
              </a:rPr>
              <a:t>Applied Skill 10, </a:t>
            </a:r>
            <a:r>
              <a:rPr sz="1600" spc="-55" dirty="0">
                <a:latin typeface="Candara" pitchFamily="34" charset="0"/>
                <a:cs typeface="Arial"/>
              </a:rPr>
              <a:t>11 </a:t>
            </a:r>
            <a:r>
              <a:rPr sz="1600" dirty="0">
                <a:latin typeface="Candara" pitchFamily="34" charset="0"/>
                <a:cs typeface="Arial"/>
              </a:rPr>
              <a:t>or 12 </a:t>
            </a:r>
            <a:r>
              <a:rPr sz="1600" dirty="0" smtClean="0">
                <a:latin typeface="Candara" pitchFamily="34" charset="0"/>
                <a:cs typeface="Arial"/>
              </a:rPr>
              <a:t> </a:t>
            </a:r>
            <a:endParaRPr lang="en-CA" sz="1600" dirty="0" smtClean="0">
              <a:latin typeface="Candara" pitchFamily="34" charset="0"/>
              <a:cs typeface="Arial"/>
            </a:endParaRPr>
          </a:p>
          <a:p>
            <a:pPr marL="413385" indent="-285750">
              <a:lnSpc>
                <a:spcPts val="1660"/>
              </a:lnSpc>
              <a:buFont typeface="Wingdings" panose="05000000000000000000" pitchFamily="2" charset="2"/>
              <a:buChar char="§"/>
              <a:tabLst>
                <a:tab pos="3785235" algn="l"/>
              </a:tabLst>
            </a:pPr>
            <a:r>
              <a:rPr lang="en-CA" sz="1600" dirty="0" smtClean="0">
                <a:latin typeface="Candara" pitchFamily="34" charset="0"/>
                <a:cs typeface="Arial"/>
              </a:rPr>
              <a:t>Career Connects 12 (formerly </a:t>
            </a:r>
            <a:r>
              <a:rPr sz="1600" dirty="0" smtClean="0">
                <a:latin typeface="Candara" pitchFamily="34" charset="0"/>
                <a:cs typeface="Arial"/>
              </a:rPr>
              <a:t>Grad</a:t>
            </a:r>
            <a:r>
              <a:rPr sz="1600" spc="-5" dirty="0" smtClean="0">
                <a:latin typeface="Candara" pitchFamily="34" charset="0"/>
                <a:cs typeface="Arial"/>
              </a:rPr>
              <a:t>Tran</a:t>
            </a:r>
            <a:r>
              <a:rPr lang="en-CA" sz="1600" spc="-5" dirty="0" smtClean="0">
                <a:latin typeface="Candara" pitchFamily="34" charset="0"/>
                <a:cs typeface="Arial"/>
              </a:rPr>
              <a:t>s 12)</a:t>
            </a:r>
            <a:r>
              <a:rPr sz="1600" spc="-5" dirty="0">
                <a:latin typeface="Candara" pitchFamily="34" charset="0"/>
                <a:cs typeface="Arial"/>
              </a:rPr>
              <a:t>	</a:t>
            </a:r>
            <a:r>
              <a:rPr sz="1600" b="1" dirty="0">
                <a:latin typeface="Candara" pitchFamily="34" charset="0"/>
                <a:cs typeface="Arial"/>
              </a:rPr>
              <a:t>52</a:t>
            </a:r>
            <a:r>
              <a:rPr sz="1600" b="1" spc="-100" dirty="0">
                <a:latin typeface="Candara" pitchFamily="34" charset="0"/>
                <a:cs typeface="Arial"/>
              </a:rPr>
              <a:t> </a:t>
            </a:r>
            <a:r>
              <a:rPr sz="1600" b="1" dirty="0">
                <a:latin typeface="Candara" pitchFamily="34" charset="0"/>
                <a:cs typeface="Arial"/>
              </a:rPr>
              <a:t>CREDITS</a:t>
            </a:r>
            <a:endParaRPr sz="1600" dirty="0">
              <a:latin typeface="Candara" pitchFamily="34" charset="0"/>
              <a:cs typeface="Arial"/>
            </a:endParaRPr>
          </a:p>
        </p:txBody>
      </p:sp>
      <p:sp>
        <p:nvSpPr>
          <p:cNvPr id="6" name="object 6"/>
          <p:cNvSpPr txBox="1"/>
          <p:nvPr/>
        </p:nvSpPr>
        <p:spPr>
          <a:xfrm>
            <a:off x="1221740" y="5786120"/>
            <a:ext cx="1216660" cy="276999"/>
          </a:xfrm>
          <a:prstGeom prst="rect">
            <a:avLst/>
          </a:prstGeom>
        </p:spPr>
        <p:txBody>
          <a:bodyPr vert="horz" wrap="square" lIns="0" tIns="0" rIns="0" bIns="0" rtlCol="0">
            <a:spAutoFit/>
          </a:bodyPr>
          <a:lstStyle/>
          <a:p>
            <a:pPr marL="12700">
              <a:lnSpc>
                <a:spcPct val="100000"/>
              </a:lnSpc>
            </a:pPr>
            <a:r>
              <a:rPr b="1" dirty="0">
                <a:latin typeface="Candara" pitchFamily="34" charset="0"/>
                <a:cs typeface="Arial"/>
              </a:rPr>
              <a:t>ELECTIVES</a:t>
            </a:r>
            <a:endParaRPr dirty="0">
              <a:latin typeface="Candara" pitchFamily="34" charset="0"/>
              <a:cs typeface="Arial"/>
            </a:endParaRPr>
          </a:p>
        </p:txBody>
      </p:sp>
      <p:sp>
        <p:nvSpPr>
          <p:cNvPr id="7" name="object 7"/>
          <p:cNvSpPr txBox="1"/>
          <p:nvPr/>
        </p:nvSpPr>
        <p:spPr>
          <a:xfrm>
            <a:off x="6715591" y="5697378"/>
            <a:ext cx="1209209" cy="246221"/>
          </a:xfrm>
          <a:prstGeom prst="rect">
            <a:avLst/>
          </a:prstGeom>
        </p:spPr>
        <p:txBody>
          <a:bodyPr vert="horz" wrap="square" lIns="0" tIns="0" rIns="0" bIns="0" rtlCol="0">
            <a:spAutoFit/>
          </a:bodyPr>
          <a:lstStyle/>
          <a:p>
            <a:pPr marL="12700">
              <a:lnSpc>
                <a:spcPct val="100000"/>
              </a:lnSpc>
            </a:pPr>
            <a:r>
              <a:rPr sz="1600" b="1" dirty="0" smtClean="0">
                <a:latin typeface="Candara" pitchFamily="34" charset="0"/>
                <a:cs typeface="Arial"/>
              </a:rPr>
              <a:t>28</a:t>
            </a:r>
            <a:r>
              <a:rPr lang="en-CA" sz="1600" b="1" spc="-100" dirty="0">
                <a:latin typeface="Candara" pitchFamily="34" charset="0"/>
                <a:cs typeface="Arial"/>
              </a:rPr>
              <a:t> </a:t>
            </a:r>
            <a:r>
              <a:rPr sz="1600" b="1" dirty="0" smtClean="0">
                <a:latin typeface="Candara" pitchFamily="34" charset="0"/>
                <a:cs typeface="Arial"/>
              </a:rPr>
              <a:t>CREDITS</a:t>
            </a:r>
            <a:endParaRPr sz="1600" dirty="0">
              <a:latin typeface="Candara" pitchFamily="34" charset="0"/>
              <a:cs typeface="Arial"/>
            </a:endParaRPr>
          </a:p>
        </p:txBody>
      </p:sp>
      <p:sp>
        <p:nvSpPr>
          <p:cNvPr id="11" name="object 11"/>
          <p:cNvSpPr txBox="1">
            <a:spLocks noGrp="1"/>
          </p:cNvSpPr>
          <p:nvPr>
            <p:ph type="sldNum" sz="quarter" idx="12"/>
          </p:nvPr>
        </p:nvSpPr>
        <p:spPr>
          <a:xfrm rot="16200000">
            <a:off x="8227377" y="5975342"/>
            <a:ext cx="1315721" cy="185435"/>
          </a:xfrm>
          <a:prstGeom prst="rect">
            <a:avLst/>
          </a:prstGeom>
        </p:spPr>
        <p:txBody>
          <a:bodyPr vert="horz" wrap="square" lIns="0" tIns="0" rIns="0" bIns="0" rtlCol="0">
            <a:spAutoFit/>
          </a:bodyPr>
          <a:lstStyle/>
          <a:p>
            <a:pPr marL="25400">
              <a:lnSpc>
                <a:spcPts val="1165"/>
              </a:lnSpc>
            </a:pPr>
            <a:endParaRPr dirty="0"/>
          </a:p>
        </p:txBody>
      </p:sp>
      <p:sp>
        <p:nvSpPr>
          <p:cNvPr id="13" name="TextBox 12"/>
          <p:cNvSpPr txBox="1"/>
          <p:nvPr/>
        </p:nvSpPr>
        <p:spPr>
          <a:xfrm>
            <a:off x="777875" y="533400"/>
            <a:ext cx="7832725" cy="646331"/>
          </a:xfrm>
          <a:prstGeom prst="rect">
            <a:avLst/>
          </a:prstGeom>
          <a:noFill/>
        </p:spPr>
        <p:txBody>
          <a:bodyPr wrap="square" rtlCol="0">
            <a:spAutoFit/>
          </a:bodyPr>
          <a:lstStyle/>
          <a:p>
            <a:r>
              <a:rPr lang="en-US" sz="3600" b="1" dirty="0" smtClean="0">
                <a:latin typeface="Candara" pitchFamily="34" charset="0"/>
              </a:rPr>
              <a:t>Dogwood Graduation Requirements </a:t>
            </a:r>
            <a:endParaRPr lang="en-US" sz="3600" b="1" dirty="0">
              <a:latin typeface="Candara" pitchFamily="34" charset="0"/>
            </a:endParaRPr>
          </a:p>
        </p:txBody>
      </p:sp>
      <p:sp>
        <p:nvSpPr>
          <p:cNvPr id="15" name="TextBox 14"/>
          <p:cNvSpPr txBox="1"/>
          <p:nvPr/>
        </p:nvSpPr>
        <p:spPr>
          <a:xfrm>
            <a:off x="1132370" y="2209800"/>
            <a:ext cx="1395399" cy="381000"/>
          </a:xfrm>
          <a:prstGeom prst="rect">
            <a:avLst/>
          </a:prstGeom>
          <a:noFill/>
        </p:spPr>
        <p:txBody>
          <a:bodyPr wrap="square" rtlCol="0">
            <a:spAutoFit/>
          </a:bodyPr>
          <a:lstStyle/>
          <a:p>
            <a:r>
              <a:rPr lang="en-US" b="1" dirty="0" smtClean="0">
                <a:latin typeface="Candara" pitchFamily="34" charset="0"/>
              </a:rPr>
              <a:t>REQUIRED</a:t>
            </a:r>
            <a:endParaRPr lang="en-US" b="1" dirty="0">
              <a:latin typeface="Candara" pitchFamily="34" charset="0"/>
            </a:endParaRPr>
          </a:p>
        </p:txBody>
      </p:sp>
      <p:sp>
        <p:nvSpPr>
          <p:cNvPr id="14" name="object 7"/>
          <p:cNvSpPr/>
          <p:nvPr/>
        </p:nvSpPr>
        <p:spPr>
          <a:xfrm>
            <a:off x="6631555" y="3581400"/>
            <a:ext cx="1725612" cy="1728787"/>
          </a:xfrm>
          <a:prstGeom prst="rect">
            <a:avLst/>
          </a:prstGeom>
          <a:blipFill>
            <a:blip r:embed="rId2" cstate="print"/>
            <a:stretch>
              <a:fillRect/>
            </a:stretch>
          </a:blipFill>
        </p:spPr>
        <p:txBody>
          <a:bodyPr wrap="square" lIns="0" tIns="0" rIns="0" bIns="0" rtlCol="0"/>
          <a:lstStyle/>
          <a:p>
            <a:endParaRPr/>
          </a:p>
        </p:txBody>
      </p:sp>
      <p:pic>
        <p:nvPicPr>
          <p:cNvPr id="16" name="image4.png"/>
          <p:cNvPicPr/>
          <p:nvPr/>
        </p:nvPicPr>
        <p:blipFill>
          <a:blip r:embed="rId3">
            <a:alphaModFix amt="30000"/>
            <a:extLst/>
          </a:blip>
          <a:stretch>
            <a:fillRect/>
          </a:stretch>
        </p:blipFill>
        <p:spPr>
          <a:xfrm>
            <a:off x="-127977" y="4972050"/>
            <a:ext cx="2496527" cy="1943100"/>
          </a:xfrm>
          <a:prstGeom prst="rect">
            <a:avLst/>
          </a:prstGeom>
          <a:ln w="12700">
            <a:miter lim="400000"/>
          </a:ln>
        </p:spPr>
      </p:pic>
      <p:cxnSp>
        <p:nvCxnSpPr>
          <p:cNvPr id="3" name="Straight Connector 2"/>
          <p:cNvCxnSpPr/>
          <p:nvPr/>
        </p:nvCxnSpPr>
        <p:spPr>
          <a:xfrm>
            <a:off x="6715591" y="5943600"/>
            <a:ext cx="1056809"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2" name="object 7"/>
          <p:cNvSpPr txBox="1"/>
          <p:nvPr/>
        </p:nvSpPr>
        <p:spPr>
          <a:xfrm>
            <a:off x="6715590" y="6058448"/>
            <a:ext cx="1209209" cy="246221"/>
          </a:xfrm>
          <a:prstGeom prst="rect">
            <a:avLst/>
          </a:prstGeom>
        </p:spPr>
        <p:txBody>
          <a:bodyPr vert="horz" wrap="square" lIns="0" tIns="0" rIns="0" bIns="0" rtlCol="0">
            <a:spAutoFit/>
          </a:bodyPr>
          <a:lstStyle/>
          <a:p>
            <a:pPr marL="12700">
              <a:lnSpc>
                <a:spcPct val="100000"/>
              </a:lnSpc>
            </a:pPr>
            <a:r>
              <a:rPr lang="en-CA" sz="1600" b="1" dirty="0" smtClean="0">
                <a:latin typeface="Candara" pitchFamily="34" charset="0"/>
                <a:cs typeface="Arial"/>
              </a:rPr>
              <a:t>80 </a:t>
            </a:r>
            <a:r>
              <a:rPr sz="1600" b="1" dirty="0" smtClean="0">
                <a:latin typeface="Candara" pitchFamily="34" charset="0"/>
                <a:cs typeface="Arial"/>
              </a:rPr>
              <a:t>CREDITS</a:t>
            </a:r>
            <a:endParaRPr sz="1600" dirty="0">
              <a:latin typeface="Candara" pitchFamily="34" charset="0"/>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7875" y="533400"/>
            <a:ext cx="7832725" cy="646331"/>
          </a:xfrm>
          <a:prstGeom prst="rect">
            <a:avLst/>
          </a:prstGeom>
          <a:noFill/>
        </p:spPr>
        <p:txBody>
          <a:bodyPr wrap="square" rtlCol="0">
            <a:spAutoFit/>
          </a:bodyPr>
          <a:lstStyle/>
          <a:p>
            <a:r>
              <a:rPr lang="en-US" sz="3600" b="1" dirty="0" smtClean="0">
                <a:latin typeface="Candara" pitchFamily="34" charset="0"/>
              </a:rPr>
              <a:t>Dogwood Graduation Requirements </a:t>
            </a:r>
            <a:endParaRPr lang="en-US" sz="3600" b="1" dirty="0">
              <a:latin typeface="Candara" pitchFamily="34" charset="0"/>
            </a:endParaRPr>
          </a:p>
        </p:txBody>
      </p:sp>
      <p:sp>
        <p:nvSpPr>
          <p:cNvPr id="7" name="object 5"/>
          <p:cNvSpPr txBox="1"/>
          <p:nvPr/>
        </p:nvSpPr>
        <p:spPr>
          <a:xfrm>
            <a:off x="2173274" y="1292860"/>
            <a:ext cx="5903926" cy="4375300"/>
          </a:xfrm>
          <a:prstGeom prst="rect">
            <a:avLst/>
          </a:prstGeom>
        </p:spPr>
        <p:txBody>
          <a:bodyPr vert="horz" wrap="square" lIns="0" tIns="0" rIns="0" bIns="0" rtlCol="0">
            <a:spAutoFit/>
          </a:bodyPr>
          <a:lstStyle/>
          <a:p>
            <a:pPr marL="12700" marR="332740" algn="ctr">
              <a:lnSpc>
                <a:spcPts val="2100"/>
              </a:lnSpc>
            </a:pPr>
            <a:r>
              <a:rPr sz="1800" b="1" dirty="0">
                <a:latin typeface="Candara" pitchFamily="34" charset="0"/>
                <a:cs typeface="Arial"/>
              </a:rPr>
              <a:t>Students must earn a minimum of 80</a:t>
            </a:r>
            <a:r>
              <a:rPr sz="1800" b="1" spc="-110" dirty="0">
                <a:latin typeface="Candara" pitchFamily="34" charset="0"/>
                <a:cs typeface="Arial"/>
              </a:rPr>
              <a:t> </a:t>
            </a:r>
            <a:r>
              <a:rPr sz="1800" b="1" dirty="0">
                <a:latin typeface="Candara" pitchFamily="34" charset="0"/>
                <a:cs typeface="Arial"/>
              </a:rPr>
              <a:t>credits  52 required </a:t>
            </a:r>
            <a:r>
              <a:rPr sz="1800" b="1" dirty="0" smtClean="0">
                <a:latin typeface="Candara" pitchFamily="34" charset="0"/>
                <a:cs typeface="Arial"/>
              </a:rPr>
              <a:t>credits </a:t>
            </a:r>
            <a:r>
              <a:rPr lang="en-US" sz="1800" b="1" dirty="0" smtClean="0">
                <a:latin typeface="Candara" pitchFamily="34" charset="0"/>
                <a:cs typeface="Arial"/>
              </a:rPr>
              <a:t>+ </a:t>
            </a:r>
            <a:r>
              <a:rPr sz="1800" b="1" dirty="0" smtClean="0">
                <a:latin typeface="Candara" pitchFamily="34" charset="0"/>
                <a:cs typeface="Arial"/>
              </a:rPr>
              <a:t>28 </a:t>
            </a:r>
            <a:r>
              <a:rPr sz="1800" b="1" dirty="0">
                <a:latin typeface="Candara" pitchFamily="34" charset="0"/>
                <a:cs typeface="Arial"/>
              </a:rPr>
              <a:t>elective</a:t>
            </a:r>
            <a:r>
              <a:rPr sz="1800" b="1" spc="-105" dirty="0">
                <a:latin typeface="Candara" pitchFamily="34" charset="0"/>
                <a:cs typeface="Arial"/>
              </a:rPr>
              <a:t> </a:t>
            </a:r>
            <a:r>
              <a:rPr sz="1800" b="1" dirty="0" smtClean="0">
                <a:latin typeface="Candara" pitchFamily="34" charset="0"/>
                <a:cs typeface="Arial"/>
              </a:rPr>
              <a:t>credits</a:t>
            </a:r>
            <a:endParaRPr sz="1800" b="1" dirty="0">
              <a:latin typeface="Candara" pitchFamily="34" charset="0"/>
              <a:cs typeface="Arial"/>
            </a:endParaRPr>
          </a:p>
          <a:p>
            <a:pPr marR="320040" algn="ctr">
              <a:lnSpc>
                <a:spcPts val="2140"/>
              </a:lnSpc>
            </a:pPr>
            <a:r>
              <a:rPr sz="1800" b="1" dirty="0">
                <a:latin typeface="Candara" pitchFamily="34" charset="0"/>
                <a:cs typeface="Arial"/>
              </a:rPr>
              <a:t>Each course earns 4</a:t>
            </a:r>
            <a:r>
              <a:rPr sz="1800" b="1" spc="-100" dirty="0">
                <a:latin typeface="Candara" pitchFamily="34" charset="0"/>
                <a:cs typeface="Arial"/>
              </a:rPr>
              <a:t> </a:t>
            </a:r>
            <a:r>
              <a:rPr sz="1800" b="1" dirty="0" smtClean="0">
                <a:latin typeface="Candara" pitchFamily="34" charset="0"/>
                <a:cs typeface="Arial"/>
              </a:rPr>
              <a:t>credits</a:t>
            </a:r>
            <a:endParaRPr sz="1800" b="1" dirty="0">
              <a:latin typeface="Candara" pitchFamily="34" charset="0"/>
              <a:cs typeface="Times New Roman"/>
            </a:endParaRPr>
          </a:p>
          <a:p>
            <a:pPr>
              <a:lnSpc>
                <a:spcPct val="100000"/>
              </a:lnSpc>
              <a:spcBef>
                <a:spcPts val="30"/>
              </a:spcBef>
            </a:pPr>
            <a:endParaRPr lang="en-US" sz="1600" dirty="0" smtClean="0">
              <a:latin typeface="Candara" pitchFamily="34" charset="0"/>
              <a:cs typeface="Times New Roman"/>
            </a:endParaRPr>
          </a:p>
          <a:p>
            <a:pPr>
              <a:lnSpc>
                <a:spcPct val="100000"/>
              </a:lnSpc>
              <a:spcBef>
                <a:spcPts val="30"/>
              </a:spcBef>
            </a:pPr>
            <a:endParaRPr sz="1600" dirty="0">
              <a:latin typeface="Candara" pitchFamily="34" charset="0"/>
              <a:cs typeface="Times New Roman"/>
            </a:endParaRPr>
          </a:p>
          <a:p>
            <a:pPr marL="413385" indent="-285750">
              <a:lnSpc>
                <a:spcPct val="100000"/>
              </a:lnSpc>
              <a:buFont typeface="Wingdings" panose="05000000000000000000" pitchFamily="2" charset="2"/>
              <a:buChar char="§"/>
            </a:pPr>
            <a:r>
              <a:rPr sz="1600" dirty="0" smtClean="0">
                <a:latin typeface="Candara" pitchFamily="34" charset="0"/>
                <a:cs typeface="Arial"/>
              </a:rPr>
              <a:t>English</a:t>
            </a:r>
            <a:r>
              <a:rPr sz="1600" spc="-105" dirty="0" smtClean="0">
                <a:latin typeface="Candara" pitchFamily="34" charset="0"/>
                <a:cs typeface="Arial"/>
              </a:rPr>
              <a:t> </a:t>
            </a:r>
            <a:r>
              <a:rPr sz="1600" dirty="0">
                <a:latin typeface="Candara" pitchFamily="34" charset="0"/>
                <a:cs typeface="Arial"/>
              </a:rPr>
              <a:t>10</a:t>
            </a:r>
          </a:p>
          <a:p>
            <a:pPr marL="413385" indent="-285750">
              <a:lnSpc>
                <a:spcPct val="100000"/>
              </a:lnSpc>
              <a:spcBef>
                <a:spcPts val="140"/>
              </a:spcBef>
              <a:buFont typeface="Wingdings" panose="05000000000000000000" pitchFamily="2" charset="2"/>
              <a:buChar char="§"/>
            </a:pPr>
            <a:r>
              <a:rPr sz="1600" dirty="0">
                <a:latin typeface="Candara" pitchFamily="34" charset="0"/>
                <a:cs typeface="Arial"/>
              </a:rPr>
              <a:t>English </a:t>
            </a:r>
            <a:r>
              <a:rPr sz="1600" spc="-50" dirty="0">
                <a:latin typeface="Candara" pitchFamily="34" charset="0"/>
                <a:cs typeface="Arial"/>
              </a:rPr>
              <a:t>11 </a:t>
            </a:r>
            <a:r>
              <a:rPr sz="1600" dirty="0">
                <a:latin typeface="Candara" pitchFamily="34" charset="0"/>
                <a:cs typeface="Arial"/>
              </a:rPr>
              <a:t>or Communications</a:t>
            </a:r>
            <a:r>
              <a:rPr sz="1600" spc="-55" dirty="0">
                <a:latin typeface="Candara" pitchFamily="34" charset="0"/>
                <a:cs typeface="Arial"/>
              </a:rPr>
              <a:t> </a:t>
            </a:r>
            <a:r>
              <a:rPr sz="1600" spc="-50" dirty="0">
                <a:latin typeface="Candara" pitchFamily="34" charset="0"/>
                <a:cs typeface="Arial"/>
              </a:rPr>
              <a:t>11</a:t>
            </a:r>
            <a:endParaRPr sz="1600" dirty="0">
              <a:latin typeface="Candara" pitchFamily="34" charset="0"/>
              <a:cs typeface="Arial"/>
            </a:endParaRPr>
          </a:p>
          <a:p>
            <a:pPr marL="413385" indent="-285750">
              <a:lnSpc>
                <a:spcPts val="2130"/>
              </a:lnSpc>
              <a:spcBef>
                <a:spcPts val="40"/>
              </a:spcBef>
              <a:buFont typeface="Wingdings" panose="05000000000000000000" pitchFamily="2" charset="2"/>
              <a:buChar char="§"/>
            </a:pPr>
            <a:r>
              <a:rPr sz="1600" dirty="0" smtClean="0">
                <a:latin typeface="Candara" pitchFamily="34" charset="0"/>
                <a:cs typeface="Arial"/>
              </a:rPr>
              <a:t>English </a:t>
            </a:r>
            <a:r>
              <a:rPr sz="1600" dirty="0">
                <a:latin typeface="Candara" pitchFamily="34" charset="0"/>
                <a:cs typeface="Arial"/>
              </a:rPr>
              <a:t>12 or Communications</a:t>
            </a:r>
            <a:r>
              <a:rPr sz="1600" spc="-105" dirty="0">
                <a:latin typeface="Candara" pitchFamily="34" charset="0"/>
                <a:cs typeface="Arial"/>
              </a:rPr>
              <a:t> </a:t>
            </a:r>
            <a:r>
              <a:rPr sz="1600" dirty="0">
                <a:latin typeface="Candara" pitchFamily="34" charset="0"/>
                <a:cs typeface="Arial"/>
              </a:rPr>
              <a:t>12</a:t>
            </a:r>
          </a:p>
          <a:p>
            <a:pPr marL="413385" indent="-285750">
              <a:lnSpc>
                <a:spcPts val="1650"/>
              </a:lnSpc>
              <a:buFont typeface="Wingdings" panose="05000000000000000000" pitchFamily="2" charset="2"/>
              <a:buChar char="§"/>
            </a:pPr>
            <a:r>
              <a:rPr sz="1600" b="1" dirty="0">
                <a:solidFill>
                  <a:srgbClr val="C00000"/>
                </a:solidFill>
                <a:latin typeface="Candara" pitchFamily="34" charset="0"/>
                <a:cs typeface="Arial"/>
              </a:rPr>
              <a:t>Social Studies</a:t>
            </a:r>
            <a:r>
              <a:rPr sz="1600" b="1" spc="-100" dirty="0">
                <a:solidFill>
                  <a:srgbClr val="C00000"/>
                </a:solidFill>
                <a:latin typeface="Candara" pitchFamily="34" charset="0"/>
                <a:cs typeface="Arial"/>
              </a:rPr>
              <a:t> </a:t>
            </a:r>
            <a:r>
              <a:rPr sz="1600" b="1" dirty="0">
                <a:solidFill>
                  <a:srgbClr val="C00000"/>
                </a:solidFill>
                <a:latin typeface="Candara" pitchFamily="34" charset="0"/>
                <a:cs typeface="Arial"/>
              </a:rPr>
              <a:t>10</a:t>
            </a:r>
          </a:p>
          <a:p>
            <a:pPr marL="413385" marR="888365" indent="-285750">
              <a:lnSpc>
                <a:spcPct val="101200"/>
              </a:lnSpc>
              <a:buFont typeface="Wingdings" panose="05000000000000000000" pitchFamily="2" charset="2"/>
              <a:buChar char="§"/>
            </a:pPr>
            <a:r>
              <a:rPr sz="1600" b="1" dirty="0">
                <a:solidFill>
                  <a:srgbClr val="C00000"/>
                </a:solidFill>
                <a:latin typeface="Candara" pitchFamily="34" charset="0"/>
                <a:cs typeface="Arial"/>
              </a:rPr>
              <a:t>Social Studies </a:t>
            </a:r>
            <a:r>
              <a:rPr sz="1600" b="1" spc="-55" dirty="0">
                <a:solidFill>
                  <a:srgbClr val="C00000"/>
                </a:solidFill>
                <a:latin typeface="Candara" pitchFamily="34" charset="0"/>
                <a:cs typeface="Arial"/>
              </a:rPr>
              <a:t>11 </a:t>
            </a:r>
            <a:r>
              <a:rPr sz="1600" b="1" dirty="0">
                <a:solidFill>
                  <a:srgbClr val="C00000"/>
                </a:solidFill>
                <a:latin typeface="Candara" pitchFamily="34" charset="0"/>
                <a:cs typeface="Arial"/>
              </a:rPr>
              <a:t>or </a:t>
            </a:r>
            <a:r>
              <a:rPr sz="1600" b="1" dirty="0" smtClean="0">
                <a:solidFill>
                  <a:srgbClr val="C00000"/>
                </a:solidFill>
                <a:latin typeface="Candara" pitchFamily="34" charset="0"/>
                <a:cs typeface="Arial"/>
              </a:rPr>
              <a:t>12  </a:t>
            </a:r>
            <a:endParaRPr lang="en-CA" sz="1600" b="1" dirty="0" smtClean="0">
              <a:solidFill>
                <a:srgbClr val="C00000"/>
              </a:solidFill>
              <a:latin typeface="Candara" pitchFamily="34" charset="0"/>
              <a:cs typeface="Arial"/>
            </a:endParaRPr>
          </a:p>
          <a:p>
            <a:pPr marL="413385" marR="888365" indent="-285750">
              <a:lnSpc>
                <a:spcPct val="101200"/>
              </a:lnSpc>
              <a:buFont typeface="Wingdings" panose="05000000000000000000" pitchFamily="2" charset="2"/>
              <a:buChar char="§"/>
            </a:pPr>
            <a:r>
              <a:rPr sz="1600" dirty="0" smtClean="0">
                <a:latin typeface="Candara" pitchFamily="34" charset="0"/>
                <a:cs typeface="Arial"/>
              </a:rPr>
              <a:t>Science</a:t>
            </a:r>
            <a:r>
              <a:rPr sz="1600" spc="-100" dirty="0" smtClean="0">
                <a:latin typeface="Candara" pitchFamily="34" charset="0"/>
                <a:cs typeface="Arial"/>
              </a:rPr>
              <a:t> </a:t>
            </a:r>
            <a:r>
              <a:rPr sz="1600" dirty="0">
                <a:latin typeface="Candara" pitchFamily="34" charset="0"/>
                <a:cs typeface="Arial"/>
              </a:rPr>
              <a:t>10</a:t>
            </a:r>
          </a:p>
          <a:p>
            <a:pPr marL="403860" indent="-285750">
              <a:lnSpc>
                <a:spcPts val="1639"/>
              </a:lnSpc>
              <a:spcBef>
                <a:spcPts val="20"/>
              </a:spcBef>
              <a:buFont typeface="Wingdings" panose="05000000000000000000" pitchFamily="2" charset="2"/>
              <a:buChar char="§"/>
            </a:pPr>
            <a:r>
              <a:rPr sz="1600" dirty="0">
                <a:latin typeface="Candara" pitchFamily="34" charset="0"/>
                <a:cs typeface="Arial"/>
              </a:rPr>
              <a:t>A Science </a:t>
            </a:r>
            <a:r>
              <a:rPr sz="1600" spc="-55" dirty="0">
                <a:latin typeface="Candara" pitchFamily="34" charset="0"/>
                <a:cs typeface="Arial"/>
              </a:rPr>
              <a:t>11 </a:t>
            </a:r>
            <a:r>
              <a:rPr sz="1600" dirty="0">
                <a:latin typeface="Candara" pitchFamily="34" charset="0"/>
                <a:cs typeface="Arial"/>
              </a:rPr>
              <a:t>or</a:t>
            </a:r>
            <a:r>
              <a:rPr sz="1600" spc="-120" dirty="0">
                <a:latin typeface="Candara" pitchFamily="34" charset="0"/>
                <a:cs typeface="Arial"/>
              </a:rPr>
              <a:t> </a:t>
            </a:r>
            <a:r>
              <a:rPr sz="1600" dirty="0">
                <a:latin typeface="Candara" pitchFamily="34" charset="0"/>
                <a:cs typeface="Arial"/>
              </a:rPr>
              <a:t>12</a:t>
            </a:r>
          </a:p>
          <a:p>
            <a:pPr marL="403860" indent="-285750">
              <a:lnSpc>
                <a:spcPts val="1639"/>
              </a:lnSpc>
              <a:buFont typeface="Wingdings" panose="05000000000000000000" pitchFamily="2" charset="2"/>
              <a:buChar char="§"/>
            </a:pPr>
            <a:r>
              <a:rPr sz="1600" dirty="0">
                <a:latin typeface="Candara" pitchFamily="34" charset="0"/>
                <a:cs typeface="Arial"/>
              </a:rPr>
              <a:t>A Mathematics</a:t>
            </a:r>
            <a:r>
              <a:rPr sz="1600" spc="-180" dirty="0">
                <a:latin typeface="Candara" pitchFamily="34" charset="0"/>
                <a:cs typeface="Arial"/>
              </a:rPr>
              <a:t> </a:t>
            </a:r>
            <a:r>
              <a:rPr sz="1600" dirty="0">
                <a:latin typeface="Candara" pitchFamily="34" charset="0"/>
                <a:cs typeface="Arial"/>
              </a:rPr>
              <a:t>10</a:t>
            </a:r>
          </a:p>
          <a:p>
            <a:pPr marL="403860" indent="-285750">
              <a:lnSpc>
                <a:spcPct val="100000"/>
              </a:lnSpc>
              <a:spcBef>
                <a:spcPts val="20"/>
              </a:spcBef>
              <a:buFont typeface="Wingdings" panose="05000000000000000000" pitchFamily="2" charset="2"/>
              <a:buChar char="§"/>
            </a:pPr>
            <a:r>
              <a:rPr sz="1600" dirty="0">
                <a:latin typeface="Candara" pitchFamily="34" charset="0"/>
                <a:cs typeface="Arial"/>
              </a:rPr>
              <a:t>A Mathematics </a:t>
            </a:r>
            <a:r>
              <a:rPr sz="1600" spc="-55" dirty="0">
                <a:latin typeface="Candara" pitchFamily="34" charset="0"/>
                <a:cs typeface="Arial"/>
              </a:rPr>
              <a:t>11 </a:t>
            </a:r>
            <a:r>
              <a:rPr sz="1600" dirty="0">
                <a:latin typeface="Candara" pitchFamily="34" charset="0"/>
                <a:cs typeface="Arial"/>
              </a:rPr>
              <a:t>or</a:t>
            </a:r>
            <a:r>
              <a:rPr sz="1600" spc="-120" dirty="0">
                <a:latin typeface="Candara" pitchFamily="34" charset="0"/>
                <a:cs typeface="Arial"/>
              </a:rPr>
              <a:t> </a:t>
            </a:r>
            <a:r>
              <a:rPr sz="1600" dirty="0" smtClean="0">
                <a:latin typeface="Candara" pitchFamily="34" charset="0"/>
                <a:cs typeface="Arial"/>
              </a:rPr>
              <a:t>12</a:t>
            </a:r>
            <a:endParaRPr lang="en-CA" sz="1600" dirty="0" smtClean="0">
              <a:latin typeface="Candara" pitchFamily="34" charset="0"/>
              <a:cs typeface="Arial"/>
            </a:endParaRPr>
          </a:p>
          <a:p>
            <a:pPr marL="403860" indent="-285750">
              <a:spcBef>
                <a:spcPts val="20"/>
              </a:spcBef>
              <a:buFont typeface="Wingdings" panose="05000000000000000000" pitchFamily="2" charset="2"/>
              <a:buChar char="§"/>
            </a:pPr>
            <a:r>
              <a:rPr lang="en-CA" sz="1600" dirty="0">
                <a:latin typeface="Candara" pitchFamily="34" charset="0"/>
                <a:cs typeface="Arial"/>
              </a:rPr>
              <a:t>Career Life Ed</a:t>
            </a:r>
            <a:r>
              <a:rPr lang="en-CA" sz="1600" spc="-100" dirty="0">
                <a:latin typeface="Candara" pitchFamily="34" charset="0"/>
                <a:cs typeface="Arial"/>
              </a:rPr>
              <a:t> </a:t>
            </a:r>
            <a:r>
              <a:rPr lang="en-CA" sz="1600" dirty="0">
                <a:latin typeface="Candara" pitchFamily="34" charset="0"/>
                <a:cs typeface="Arial"/>
              </a:rPr>
              <a:t>10 (formerly Planning 10</a:t>
            </a:r>
            <a:r>
              <a:rPr lang="en-CA" sz="1600" dirty="0" smtClean="0">
                <a:latin typeface="Candara" pitchFamily="34" charset="0"/>
                <a:cs typeface="Arial"/>
              </a:rPr>
              <a:t>)</a:t>
            </a:r>
            <a:endParaRPr sz="1600" dirty="0">
              <a:latin typeface="Candara" pitchFamily="34" charset="0"/>
              <a:cs typeface="Arial"/>
            </a:endParaRPr>
          </a:p>
          <a:p>
            <a:pPr marL="413385" indent="-285750">
              <a:lnSpc>
                <a:spcPct val="100000"/>
              </a:lnSpc>
              <a:spcBef>
                <a:spcPts val="20"/>
              </a:spcBef>
              <a:buFont typeface="Wingdings" panose="05000000000000000000" pitchFamily="2" charset="2"/>
              <a:buChar char="§"/>
            </a:pPr>
            <a:r>
              <a:rPr sz="1600" dirty="0">
                <a:latin typeface="Candara" pitchFamily="34" charset="0"/>
                <a:cs typeface="Arial"/>
              </a:rPr>
              <a:t>Physical Education</a:t>
            </a:r>
            <a:r>
              <a:rPr sz="1600" spc="-100" dirty="0">
                <a:latin typeface="Candara" pitchFamily="34" charset="0"/>
                <a:cs typeface="Arial"/>
              </a:rPr>
              <a:t> </a:t>
            </a:r>
            <a:r>
              <a:rPr sz="1600" dirty="0">
                <a:latin typeface="Candara" pitchFamily="34" charset="0"/>
                <a:cs typeface="Arial"/>
              </a:rPr>
              <a:t>10</a:t>
            </a:r>
          </a:p>
          <a:p>
            <a:pPr marL="403225" marR="1727835" indent="-285750">
              <a:lnSpc>
                <a:spcPts val="1600"/>
              </a:lnSpc>
              <a:spcBef>
                <a:spcPts val="140"/>
              </a:spcBef>
              <a:buFont typeface="Wingdings" panose="05000000000000000000" pitchFamily="2" charset="2"/>
              <a:buChar char="§"/>
            </a:pPr>
            <a:r>
              <a:rPr sz="1600" dirty="0">
                <a:latin typeface="Candara" pitchFamily="34" charset="0"/>
                <a:cs typeface="Arial"/>
              </a:rPr>
              <a:t>A Fine Art or</a:t>
            </a:r>
            <a:r>
              <a:rPr sz="1600" spc="-285" dirty="0">
                <a:latin typeface="Candara" pitchFamily="34" charset="0"/>
                <a:cs typeface="Arial"/>
              </a:rPr>
              <a:t> </a:t>
            </a:r>
            <a:r>
              <a:rPr sz="1600" dirty="0">
                <a:latin typeface="Candara" pitchFamily="34" charset="0"/>
                <a:cs typeface="Arial"/>
              </a:rPr>
              <a:t>Applied Skill 10, </a:t>
            </a:r>
            <a:r>
              <a:rPr sz="1600" spc="-55" dirty="0">
                <a:latin typeface="Candara" pitchFamily="34" charset="0"/>
                <a:cs typeface="Arial"/>
              </a:rPr>
              <a:t>11 </a:t>
            </a:r>
            <a:r>
              <a:rPr sz="1600" dirty="0">
                <a:latin typeface="Candara" pitchFamily="34" charset="0"/>
                <a:cs typeface="Arial"/>
              </a:rPr>
              <a:t>or 12  </a:t>
            </a:r>
            <a:endParaRPr lang="en-CA" sz="1600" dirty="0" smtClean="0">
              <a:latin typeface="Candara" pitchFamily="34" charset="0"/>
              <a:cs typeface="Arial"/>
            </a:endParaRPr>
          </a:p>
          <a:p>
            <a:pPr marL="413385" indent="-285750">
              <a:lnSpc>
                <a:spcPts val="1660"/>
              </a:lnSpc>
              <a:buFont typeface="Wingdings" panose="05000000000000000000" pitchFamily="2" charset="2"/>
              <a:buChar char="§"/>
              <a:tabLst>
                <a:tab pos="3785235" algn="l"/>
              </a:tabLst>
            </a:pPr>
            <a:r>
              <a:rPr sz="1600" dirty="0" smtClean="0">
                <a:latin typeface="Candara" pitchFamily="34" charset="0"/>
                <a:cs typeface="Arial"/>
              </a:rPr>
              <a:t>Graduation  </a:t>
            </a:r>
            <a:r>
              <a:rPr sz="1600" spc="15" dirty="0" smtClean="0">
                <a:latin typeface="Candara" pitchFamily="34" charset="0"/>
                <a:cs typeface="Arial"/>
              </a:rPr>
              <a:t> </a:t>
            </a:r>
            <a:r>
              <a:rPr sz="1600" spc="-5" dirty="0" smtClean="0">
                <a:latin typeface="Candara" pitchFamily="34" charset="0"/>
                <a:cs typeface="Arial"/>
              </a:rPr>
              <a:t>Transitions</a:t>
            </a:r>
            <a:r>
              <a:rPr lang="en-CA" sz="1600" spc="-5" dirty="0" smtClean="0">
                <a:latin typeface="Candara" pitchFamily="34" charset="0"/>
                <a:cs typeface="Arial"/>
              </a:rPr>
              <a:t> / Careers</a:t>
            </a:r>
            <a:r>
              <a:rPr sz="1600" spc="-5" dirty="0">
                <a:latin typeface="Candara" pitchFamily="34" charset="0"/>
                <a:cs typeface="Arial"/>
              </a:rPr>
              <a:t>	</a:t>
            </a:r>
            <a:r>
              <a:rPr sz="1600" b="1" dirty="0">
                <a:latin typeface="Candara" pitchFamily="34" charset="0"/>
                <a:cs typeface="Arial"/>
              </a:rPr>
              <a:t>52</a:t>
            </a:r>
            <a:r>
              <a:rPr sz="1600" b="1" spc="-100" dirty="0">
                <a:latin typeface="Candara" pitchFamily="34" charset="0"/>
                <a:cs typeface="Arial"/>
              </a:rPr>
              <a:t> </a:t>
            </a:r>
            <a:r>
              <a:rPr sz="1600" b="1" dirty="0">
                <a:latin typeface="Candara" pitchFamily="34" charset="0"/>
                <a:cs typeface="Arial"/>
              </a:rPr>
              <a:t>CREDITS</a:t>
            </a:r>
            <a:endParaRPr sz="1600" dirty="0">
              <a:latin typeface="Candara" pitchFamily="34" charset="0"/>
              <a:cs typeface="Arial"/>
            </a:endParaRPr>
          </a:p>
        </p:txBody>
      </p:sp>
      <p:sp>
        <p:nvSpPr>
          <p:cNvPr id="8" name="TextBox 7"/>
          <p:cNvSpPr txBox="1"/>
          <p:nvPr/>
        </p:nvSpPr>
        <p:spPr>
          <a:xfrm>
            <a:off x="1132370" y="2209800"/>
            <a:ext cx="1395399" cy="381000"/>
          </a:xfrm>
          <a:prstGeom prst="rect">
            <a:avLst/>
          </a:prstGeom>
          <a:noFill/>
        </p:spPr>
        <p:txBody>
          <a:bodyPr wrap="square" rtlCol="0">
            <a:spAutoFit/>
          </a:bodyPr>
          <a:lstStyle/>
          <a:p>
            <a:r>
              <a:rPr lang="en-US" b="1" dirty="0" smtClean="0">
                <a:latin typeface="Candara" pitchFamily="34" charset="0"/>
              </a:rPr>
              <a:t>REQUIRED</a:t>
            </a:r>
            <a:endParaRPr lang="en-US" b="1" dirty="0">
              <a:latin typeface="Candara" pitchFamily="34" charset="0"/>
            </a:endParaRPr>
          </a:p>
        </p:txBody>
      </p:sp>
      <p:sp>
        <p:nvSpPr>
          <p:cNvPr id="9" name="object 6"/>
          <p:cNvSpPr txBox="1"/>
          <p:nvPr/>
        </p:nvSpPr>
        <p:spPr>
          <a:xfrm>
            <a:off x="1221740" y="5786120"/>
            <a:ext cx="1216660" cy="276999"/>
          </a:xfrm>
          <a:prstGeom prst="rect">
            <a:avLst/>
          </a:prstGeom>
        </p:spPr>
        <p:txBody>
          <a:bodyPr vert="horz" wrap="square" lIns="0" tIns="0" rIns="0" bIns="0" rtlCol="0">
            <a:spAutoFit/>
          </a:bodyPr>
          <a:lstStyle/>
          <a:p>
            <a:pPr marL="12700">
              <a:lnSpc>
                <a:spcPct val="100000"/>
              </a:lnSpc>
            </a:pPr>
            <a:r>
              <a:rPr b="1" dirty="0">
                <a:latin typeface="Candara" pitchFamily="34" charset="0"/>
                <a:cs typeface="Arial"/>
              </a:rPr>
              <a:t>ELECTIVES</a:t>
            </a:r>
            <a:endParaRPr dirty="0">
              <a:latin typeface="Candara" pitchFamily="34" charset="0"/>
              <a:cs typeface="Arial"/>
            </a:endParaRPr>
          </a:p>
        </p:txBody>
      </p:sp>
      <p:sp>
        <p:nvSpPr>
          <p:cNvPr id="10" name="object 7"/>
          <p:cNvSpPr txBox="1"/>
          <p:nvPr/>
        </p:nvSpPr>
        <p:spPr>
          <a:xfrm>
            <a:off x="5946140" y="5786120"/>
            <a:ext cx="1053465" cy="246221"/>
          </a:xfrm>
          <a:prstGeom prst="rect">
            <a:avLst/>
          </a:prstGeom>
        </p:spPr>
        <p:txBody>
          <a:bodyPr vert="horz" wrap="square" lIns="0" tIns="0" rIns="0" bIns="0" rtlCol="0">
            <a:spAutoFit/>
          </a:bodyPr>
          <a:lstStyle/>
          <a:p>
            <a:pPr marL="12700">
              <a:lnSpc>
                <a:spcPct val="100000"/>
              </a:lnSpc>
            </a:pPr>
            <a:r>
              <a:rPr sz="1600" b="1" dirty="0">
                <a:latin typeface="Candara" pitchFamily="34" charset="0"/>
                <a:cs typeface="Arial"/>
              </a:rPr>
              <a:t>28</a:t>
            </a:r>
            <a:r>
              <a:rPr sz="1600" b="1" spc="-100" dirty="0">
                <a:latin typeface="Candara" pitchFamily="34" charset="0"/>
                <a:cs typeface="Arial"/>
              </a:rPr>
              <a:t> </a:t>
            </a:r>
            <a:r>
              <a:rPr sz="1600" b="1" dirty="0">
                <a:latin typeface="Candara" pitchFamily="34" charset="0"/>
                <a:cs typeface="Arial"/>
              </a:rPr>
              <a:t>CREDITS</a:t>
            </a:r>
            <a:endParaRPr sz="1600" dirty="0">
              <a:latin typeface="Candara" pitchFamily="34" charset="0"/>
              <a:cs typeface="Arial"/>
            </a:endParaRPr>
          </a:p>
        </p:txBody>
      </p:sp>
      <p:sp>
        <p:nvSpPr>
          <p:cNvPr id="13" name="object 7"/>
          <p:cNvSpPr/>
          <p:nvPr/>
        </p:nvSpPr>
        <p:spPr>
          <a:xfrm>
            <a:off x="6631555" y="3581400"/>
            <a:ext cx="1725612" cy="1728787"/>
          </a:xfrm>
          <a:prstGeom prst="rect">
            <a:avLst/>
          </a:prstGeom>
          <a:blipFill>
            <a:blip r:embed="rId2" cstate="print"/>
            <a:stretch>
              <a:fillRect/>
            </a:stretch>
          </a:blipFill>
        </p:spPr>
        <p:txBody>
          <a:bodyPr wrap="square" lIns="0" tIns="0" rIns="0" bIns="0" rtlCol="0"/>
          <a:lstStyle/>
          <a:p>
            <a:endParaRPr/>
          </a:p>
        </p:txBody>
      </p:sp>
      <p:pic>
        <p:nvPicPr>
          <p:cNvPr id="14" name="image4.png"/>
          <p:cNvPicPr/>
          <p:nvPr/>
        </p:nvPicPr>
        <p:blipFill>
          <a:blip r:embed="rId3">
            <a:alphaModFix amt="30000"/>
            <a:extLst/>
          </a:blip>
          <a:stretch>
            <a:fillRect/>
          </a:stretch>
        </p:blipFill>
        <p:spPr>
          <a:xfrm>
            <a:off x="-127977" y="4972050"/>
            <a:ext cx="2496527" cy="1943100"/>
          </a:xfrm>
          <a:prstGeom prst="rect">
            <a:avLst/>
          </a:prstGeom>
          <a:ln w="12700">
            <a:miter lim="400000"/>
          </a:ln>
        </p:spPr>
      </p:pic>
    </p:spTree>
    <p:extLst>
      <p:ext uri="{BB962C8B-B14F-4D97-AF65-F5344CB8AC3E}">
        <p14:creationId xmlns:p14="http://schemas.microsoft.com/office/powerpoint/2010/main" val="15464687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65F73B24408D4CAADD9795C47193B9" ma:contentTypeVersion="1" ma:contentTypeDescription="Create a new document." ma:contentTypeScope="" ma:versionID="1c403a5db0bc68c0c7610928c69ae874">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6FDCE2-E0EE-4067-ADEB-22C1DF156771}"/>
</file>

<file path=customXml/itemProps2.xml><?xml version="1.0" encoding="utf-8"?>
<ds:datastoreItem xmlns:ds="http://schemas.openxmlformats.org/officeDocument/2006/customXml" ds:itemID="{B167A9B5-70AA-469B-977D-E855752D676D}"/>
</file>

<file path=customXml/itemProps3.xml><?xml version="1.0" encoding="utf-8"?>
<ds:datastoreItem xmlns:ds="http://schemas.openxmlformats.org/officeDocument/2006/customXml" ds:itemID="{7EE82316-AE2C-4C09-BA9C-0A2E89BE2119}"/>
</file>

<file path=docProps/app.xml><?xml version="1.0" encoding="utf-8"?>
<Properties xmlns="http://schemas.openxmlformats.org/officeDocument/2006/extended-properties" xmlns:vt="http://schemas.openxmlformats.org/officeDocument/2006/docPropsVTypes">
  <Template>Essential</Template>
  <TotalTime>1291</TotalTime>
  <Words>1911</Words>
  <Application>Microsoft Macintosh PowerPoint</Application>
  <PresentationFormat>On-screen Show (4:3)</PresentationFormat>
  <Paragraphs>422</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 Black</vt:lpstr>
      <vt:lpstr>Cambria</vt:lpstr>
      <vt:lpstr>Candara</vt:lpstr>
      <vt:lpstr>Impact</vt:lpstr>
      <vt:lpstr>Lucida Handwriting</vt:lpstr>
      <vt:lpstr>Times New Roman</vt:lpstr>
      <vt:lpstr>Wingdings</vt:lpstr>
      <vt:lpstr>Arial</vt:lpstr>
      <vt:lpstr>Essential</vt:lpstr>
      <vt:lpstr>PowerPoint Presentation</vt:lpstr>
      <vt:lpstr>Life in High School…</vt:lpstr>
      <vt:lpstr>How does the MYP affect course  programming?</vt:lpstr>
      <vt:lpstr>Graduation Program</vt:lpstr>
      <vt:lpstr>PowerPoint Presentation</vt:lpstr>
      <vt:lpstr>PowerPoint Presentation</vt:lpstr>
      <vt:lpstr>Graduation Program: 80 Credits over Three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what should you take?!</vt:lpstr>
      <vt:lpstr>Language &amp; Literature-New Media 10</vt:lpstr>
      <vt:lpstr>Language &amp; Literature-Composition 10</vt:lpstr>
      <vt:lpstr>PowerPoint Presentation</vt:lpstr>
      <vt:lpstr>PowerPoint Presentation</vt:lpstr>
      <vt:lpstr>PowerPoint Presentation</vt:lpstr>
      <vt:lpstr>Gr. 10 Electives Inside Timetable Year long courses in Green – 4 credits Semester courses in black – 2 credits</vt:lpstr>
      <vt:lpstr>Yearbook Journalism 10/11/12</vt:lpstr>
      <vt:lpstr>NEW! Photography 10!</vt:lpstr>
      <vt:lpstr>Additional Courses</vt:lpstr>
      <vt:lpstr>Summer Learning  Details </vt:lpstr>
      <vt:lpstr>What we offer</vt:lpstr>
      <vt:lpstr>Course offerings:  Fast Track</vt:lpstr>
      <vt:lpstr>registration</vt:lpstr>
      <vt:lpstr>Distributed Learning: What is It?</vt:lpstr>
      <vt:lpstr>DL Centre Model</vt:lpstr>
      <vt:lpstr>Distributed Learning: Who is it for?</vt:lpstr>
      <vt:lpstr>PowerPoint Presentation</vt:lpstr>
      <vt:lpstr>PowerPoint Presentation</vt:lpstr>
      <vt:lpstr>PowerPoint Presentation</vt:lpstr>
      <vt:lpstr>PowerPoint Presentation</vt:lpstr>
      <vt:lpstr>PowerPoint Presentation</vt:lpstr>
      <vt:lpstr>PowerPoint Presentation</vt:lpstr>
      <vt:lpstr>Questions?</vt:lpstr>
      <vt:lpstr>Current Grade Nine CounsellorS:</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Carson Graham Secondary</dc:title>
  <dc:creator>Julia Cross</dc:creator>
  <cp:lastModifiedBy>Suzette Dohm</cp:lastModifiedBy>
  <cp:revision>100</cp:revision>
  <dcterms:created xsi:type="dcterms:W3CDTF">2015-12-08T18:58:17Z</dcterms:created>
  <dcterms:modified xsi:type="dcterms:W3CDTF">2018-01-29T23:00:16Z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2015-12-08T00:00:00Z</vt:filetime>
  </property>
  <property fmtid="{D5CDD505-2E9C-101B-9397-08002B2CF9AE}" pid="3" name="ContentTypeId">
    <vt:lpwstr>0x0101005865F73B24408D4CAADD9795C47193B9</vt:lpwstr>
  </property>
</Properties>
</file>